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avi" ContentType="video/unknown"/>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433" r:id="rId2"/>
    <p:sldId id="394" r:id="rId3"/>
    <p:sldId id="461" r:id="rId4"/>
    <p:sldId id="396" r:id="rId5"/>
    <p:sldId id="470" r:id="rId6"/>
    <p:sldId id="441" r:id="rId7"/>
    <p:sldId id="442" r:id="rId8"/>
    <p:sldId id="319" r:id="rId9"/>
    <p:sldId id="363" r:id="rId10"/>
    <p:sldId id="410" r:id="rId11"/>
    <p:sldId id="409" r:id="rId12"/>
    <p:sldId id="412" r:id="rId13"/>
    <p:sldId id="398" r:id="rId14"/>
    <p:sldId id="413" r:id="rId15"/>
    <p:sldId id="471" r:id="rId16"/>
    <p:sldId id="402" r:id="rId17"/>
    <p:sldId id="414" r:id="rId18"/>
    <p:sldId id="438" r:id="rId19"/>
    <p:sldId id="440" r:id="rId20"/>
    <p:sldId id="436" r:id="rId21"/>
    <p:sldId id="439" r:id="rId22"/>
    <p:sldId id="437" r:id="rId23"/>
    <p:sldId id="434" r:id="rId24"/>
    <p:sldId id="443" r:id="rId25"/>
    <p:sldId id="444" r:id="rId26"/>
    <p:sldId id="445" r:id="rId27"/>
    <p:sldId id="447" r:id="rId28"/>
    <p:sldId id="451" r:id="rId29"/>
    <p:sldId id="415" r:id="rId30"/>
    <p:sldId id="446" r:id="rId31"/>
    <p:sldId id="448" r:id="rId32"/>
    <p:sldId id="457" r:id="rId33"/>
    <p:sldId id="449" r:id="rId34"/>
    <p:sldId id="450" r:id="rId35"/>
    <p:sldId id="454" r:id="rId36"/>
    <p:sldId id="452" r:id="rId37"/>
    <p:sldId id="453" r:id="rId38"/>
    <p:sldId id="456" r:id="rId39"/>
    <p:sldId id="458" r:id="rId40"/>
    <p:sldId id="459" r:id="rId41"/>
    <p:sldId id="416" r:id="rId42"/>
    <p:sldId id="406" r:id="rId43"/>
    <p:sldId id="407" r:id="rId44"/>
    <p:sldId id="418" r:id="rId45"/>
    <p:sldId id="421" r:id="rId46"/>
    <p:sldId id="474" r:id="rId47"/>
    <p:sldId id="475" r:id="rId48"/>
    <p:sldId id="476" r:id="rId49"/>
    <p:sldId id="464" r:id="rId50"/>
    <p:sldId id="422" r:id="rId51"/>
    <p:sldId id="426" r:id="rId52"/>
    <p:sldId id="428" r:id="rId53"/>
    <p:sldId id="429" r:id="rId54"/>
    <p:sldId id="460" r:id="rId55"/>
    <p:sldId id="431" r:id="rId56"/>
    <p:sldId id="403" r:id="rId57"/>
    <p:sldId id="400" r:id="rId58"/>
    <p:sldId id="419" r:id="rId59"/>
    <p:sldId id="469" r:id="rId60"/>
    <p:sldId id="465" r:id="rId61"/>
    <p:sldId id="466" r:id="rId62"/>
    <p:sldId id="467" r:id="rId63"/>
    <p:sldId id="468" r:id="rId6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3300"/>
    <a:srgbClr val="FFFF99"/>
    <a:srgbClr val="1C1C1C"/>
    <a:srgbClr val="FFFF00"/>
    <a:srgbClr val="FFCC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154" autoAdjust="0"/>
    <p:restoredTop sz="78099" autoAdjust="0"/>
  </p:normalViewPr>
  <p:slideViewPr>
    <p:cSldViewPr snapToGrid="0">
      <p:cViewPr>
        <p:scale>
          <a:sx n="66" d="100"/>
          <a:sy n="66" d="100"/>
        </p:scale>
        <p:origin x="-1786" y="-13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1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cs typeface="Arial" charset="0"/>
              </a:defRPr>
            </a:lvl1pPr>
          </a:lstStyle>
          <a:p>
            <a:pPr>
              <a:defRPr/>
            </a:pPr>
            <a:endParaRPr lang="fr-FR" altLang="fr-FR"/>
          </a:p>
        </p:txBody>
      </p:sp>
      <p:sp>
        <p:nvSpPr>
          <p:cNvPr id="1638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cs typeface="Arial" charset="0"/>
              </a:defRPr>
            </a:lvl1pPr>
          </a:lstStyle>
          <a:p>
            <a:pPr>
              <a:defRPr/>
            </a:pPr>
            <a:endParaRPr lang="fr-FR" altLang="fr-FR"/>
          </a:p>
        </p:txBody>
      </p:sp>
      <p:sp>
        <p:nvSpPr>
          <p:cNvPr id="583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38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altLang="fr-FR" noProof="0" smtClean="0"/>
              <a:t>Cliquez pour modifier les styles du texte du masque</a:t>
            </a:r>
          </a:p>
          <a:p>
            <a:pPr lvl="1"/>
            <a:r>
              <a:rPr lang="fr-FR" altLang="fr-FR" noProof="0" smtClean="0"/>
              <a:t>Deuxième niveau</a:t>
            </a:r>
          </a:p>
          <a:p>
            <a:pPr lvl="2"/>
            <a:r>
              <a:rPr lang="fr-FR" altLang="fr-FR" noProof="0" smtClean="0"/>
              <a:t>Troisième niveau</a:t>
            </a:r>
          </a:p>
          <a:p>
            <a:pPr lvl="3"/>
            <a:r>
              <a:rPr lang="fr-FR" altLang="fr-FR" noProof="0" smtClean="0"/>
              <a:t>Quatrième niveau</a:t>
            </a:r>
          </a:p>
          <a:p>
            <a:pPr lvl="4"/>
            <a:r>
              <a:rPr lang="fr-FR" altLang="fr-FR" noProof="0" smtClean="0"/>
              <a:t>Cinquième niveau</a:t>
            </a:r>
          </a:p>
        </p:txBody>
      </p:sp>
      <p:sp>
        <p:nvSpPr>
          <p:cNvPr id="1639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cs typeface="Arial" charset="0"/>
              </a:defRPr>
            </a:lvl1pPr>
          </a:lstStyle>
          <a:p>
            <a:pPr>
              <a:defRPr/>
            </a:pPr>
            <a:endParaRPr lang="fr-FR" altLang="fr-FR"/>
          </a:p>
        </p:txBody>
      </p:sp>
      <p:sp>
        <p:nvSpPr>
          <p:cNvPr id="1639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cs typeface="Arial" charset="0"/>
              </a:defRPr>
            </a:lvl1pPr>
          </a:lstStyle>
          <a:p>
            <a:pPr>
              <a:defRPr/>
            </a:pPr>
            <a:fld id="{53652FD5-4F1E-47F4-9047-9DEC594EDAFB}" type="slidenum">
              <a:rPr lang="fr-FR" altLang="fr-FR"/>
              <a:pPr>
                <a:defRPr/>
              </a:pPr>
              <a:t>‹N°›</a:t>
            </a:fld>
            <a:endParaRPr lang="fr-FR" altLang="fr-FR"/>
          </a:p>
        </p:txBody>
      </p:sp>
    </p:spTree>
    <p:extLst>
      <p:ext uri="{BB962C8B-B14F-4D97-AF65-F5344CB8AC3E}">
        <p14:creationId xmlns:p14="http://schemas.microsoft.com/office/powerpoint/2010/main" val="6892451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7E1AF1A2-4A07-4726-B599-865E13016E91}" type="slidenum">
              <a:rPr lang="fr-FR" altLang="fr-FR" smtClean="0"/>
              <a:pPr eaLnBrk="1" hangingPunct="1">
                <a:spcBef>
                  <a:spcPct val="0"/>
                </a:spcBef>
              </a:pPr>
              <a:t>2</a:t>
            </a:fld>
            <a:endParaRPr lang="fr-FR" altLang="fr-FR"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endParaRPr lang="fr-FR" altLang="fr-FR" smtClean="0">
              <a:latin typeface="Arial" pitchFamily="34" charset="0"/>
              <a:cs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65A6146D-3074-4D6B-BF1F-47F32DB5DD2F}" type="slidenum">
              <a:rPr lang="fr-FR" altLang="fr-FR" smtClean="0"/>
              <a:pPr eaLnBrk="1" hangingPunct="1">
                <a:spcBef>
                  <a:spcPct val="0"/>
                </a:spcBef>
              </a:pPr>
              <a:t>29</a:t>
            </a:fld>
            <a:endParaRPr lang="fr-FR" altLang="fr-FR" smtClean="0"/>
          </a:p>
        </p:txBody>
      </p:sp>
      <p:sp>
        <p:nvSpPr>
          <p:cNvPr id="68611" name="Slide Image Placeholder 1"/>
          <p:cNvSpPr>
            <a:spLocks noGrp="1" noRot="1" noChangeAspect="1" noTextEdit="1"/>
          </p:cNvSpPr>
          <p:nvPr>
            <p:ph type="sldImg"/>
          </p:nvPr>
        </p:nvSpPr>
        <p:spPr>
          <a:ln/>
        </p:spPr>
      </p:sp>
      <p:sp>
        <p:nvSpPr>
          <p:cNvPr id="68612" name="Notes Placeholder 2"/>
          <p:cNvSpPr>
            <a:spLocks noGrp="1"/>
          </p:cNvSpPr>
          <p:nvPr>
            <p:ph type="body" idx="1"/>
          </p:nvPr>
        </p:nvSpPr>
        <p:spPr>
          <a:noFill/>
        </p:spPr>
        <p:txBody>
          <a:bodyPr/>
          <a:lstStyle/>
          <a:p>
            <a:pPr eaLnBrk="1" hangingPunct="1"/>
            <a:endParaRPr lang="fr-FR" altLang="fr-FR" smtClean="0">
              <a:latin typeface="Arial" pitchFamily="34" charset="0"/>
              <a:cs typeface="Arial" pitchFamily="34" charset="0"/>
            </a:endParaRPr>
          </a:p>
        </p:txBody>
      </p:sp>
      <p:sp>
        <p:nvSpPr>
          <p:cNvPr id="6861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spcBef>
                <a:spcPct val="0"/>
              </a:spcBef>
            </a:pPr>
            <a:fld id="{B2A956E0-3B2C-4C69-B5C9-CE56E9C41B39}" type="slidenum">
              <a:rPr lang="fr-FR" altLang="fr-FR"/>
              <a:pPr algn="r" eaLnBrk="1" hangingPunct="1">
                <a:spcBef>
                  <a:spcPct val="0"/>
                </a:spcBef>
              </a:pPr>
              <a:t>29</a:t>
            </a:fld>
            <a:endParaRPr lang="fr-FR" alt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EFCAEC0C-F828-43FF-ACD3-3D2F7EBCFA11}" type="slidenum">
              <a:rPr lang="fr-FR" altLang="fr-FR" smtClean="0"/>
              <a:pPr eaLnBrk="1" hangingPunct="1">
                <a:spcBef>
                  <a:spcPct val="0"/>
                </a:spcBef>
              </a:pPr>
              <a:t>41</a:t>
            </a:fld>
            <a:endParaRPr lang="fr-FR" altLang="fr-FR" smtClean="0"/>
          </a:p>
        </p:txBody>
      </p:sp>
      <p:sp>
        <p:nvSpPr>
          <p:cNvPr id="69635" name="Slide Image Placeholder 1"/>
          <p:cNvSpPr>
            <a:spLocks noGrp="1" noRot="1" noChangeAspect="1" noTextEdit="1"/>
          </p:cNvSpPr>
          <p:nvPr>
            <p:ph type="sldImg"/>
          </p:nvPr>
        </p:nvSpPr>
        <p:spPr>
          <a:ln/>
        </p:spPr>
      </p:sp>
      <p:sp>
        <p:nvSpPr>
          <p:cNvPr id="69636" name="Notes Placeholder 2"/>
          <p:cNvSpPr>
            <a:spLocks noGrp="1"/>
          </p:cNvSpPr>
          <p:nvPr>
            <p:ph type="body" idx="1"/>
          </p:nvPr>
        </p:nvSpPr>
        <p:spPr>
          <a:noFill/>
        </p:spPr>
        <p:txBody>
          <a:bodyPr/>
          <a:lstStyle/>
          <a:p>
            <a:pPr eaLnBrk="1" hangingPunct="1"/>
            <a:endParaRPr lang="fr-FR" altLang="fr-FR" smtClean="0">
              <a:latin typeface="Arial" pitchFamily="34" charset="0"/>
              <a:cs typeface="Arial" pitchFamily="34" charset="0"/>
            </a:endParaRPr>
          </a:p>
        </p:txBody>
      </p:sp>
      <p:sp>
        <p:nvSpPr>
          <p:cNvPr id="69637"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spcBef>
                <a:spcPct val="0"/>
              </a:spcBef>
            </a:pPr>
            <a:fld id="{FFAD6B63-01FD-4BB8-A122-55EF6476BEE2}" type="slidenum">
              <a:rPr lang="fr-FR" altLang="fr-FR"/>
              <a:pPr algn="r" eaLnBrk="1" hangingPunct="1">
                <a:spcBef>
                  <a:spcPct val="0"/>
                </a:spcBef>
              </a:pPr>
              <a:t>41</a:t>
            </a:fld>
            <a:endParaRPr lang="fr-FR" alt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a:ln/>
        </p:spPr>
      </p:sp>
      <p:sp>
        <p:nvSpPr>
          <p:cNvPr id="46083" name="Espace réservé des commentaires 2"/>
          <p:cNvSpPr>
            <a:spLocks noGrp="1"/>
          </p:cNvSpPr>
          <p:nvPr>
            <p:ph type="body" idx="1"/>
          </p:nvPr>
        </p:nvSpPr>
        <p:spPr>
          <a:noFill/>
        </p:spPr>
        <p:txBody>
          <a:bodyPr/>
          <a:lstStyle/>
          <a:p>
            <a:endParaRPr lang="fr-FR" altLang="fr-FR" smtClean="0">
              <a:latin typeface="Arial" pitchFamily="34" charset="0"/>
              <a:cs typeface="Arial" pitchFamily="34" charset="0"/>
            </a:endParaRPr>
          </a:p>
        </p:txBody>
      </p:sp>
      <p:sp>
        <p:nvSpPr>
          <p:cNvPr id="46084" name="Espace réservé du numéro de diapositive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834923B9-F0AC-4C8F-9169-CA1E7317D20F}" type="slidenum">
              <a:rPr lang="fr-FR" altLang="fr-FR" smtClean="0"/>
              <a:pPr eaLnBrk="1" hangingPunct="1">
                <a:spcBef>
                  <a:spcPct val="0"/>
                </a:spcBef>
              </a:pPr>
              <a:t>54</a:t>
            </a:fld>
            <a:endParaRPr lang="fr-FR" altLang="fr-FR"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normAutofit/>
          </a:bodyPr>
          <a:lstStyle/>
          <a:p>
            <a:r>
              <a:rPr lang="fr-FR" dirty="0" smtClean="0"/>
              <a:t>Signal</a:t>
            </a:r>
            <a:r>
              <a:rPr lang="fr-FR" baseline="0" dirty="0" smtClean="0"/>
              <a:t> plus simple</a:t>
            </a:r>
          </a:p>
          <a:p>
            <a:r>
              <a:rPr lang="fr-FR" baseline="0" dirty="0" smtClean="0"/>
              <a:t>Plus gde gamme en vecteur de diffusion car SWING : plus d’info notamment les </a:t>
            </a:r>
            <a:r>
              <a:rPr lang="fr-FR" baseline="0" dirty="0" err="1" smtClean="0"/>
              <a:t>NWs</a:t>
            </a:r>
            <a:endParaRPr lang="fr-FR" dirty="0"/>
          </a:p>
        </p:txBody>
      </p:sp>
      <p:sp>
        <p:nvSpPr>
          <p:cNvPr id="4" name="Espace réservé du numéro de diapositive 3"/>
          <p:cNvSpPr>
            <a:spLocks noGrp="1"/>
          </p:cNvSpPr>
          <p:nvPr>
            <p:ph type="sldNum" sz="quarter" idx="10"/>
          </p:nvPr>
        </p:nvSpPr>
        <p:spPr/>
        <p:txBody>
          <a:bodyPr/>
          <a:lstStyle/>
          <a:p>
            <a:fld id="{88E8D2F8-2070-4471-A335-1DD631CE1D1E}" type="slidenum">
              <a:rPr lang="fr-FR" smtClean="0"/>
              <a:pPr/>
              <a:t>59</a:t>
            </a:fld>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normAutofit/>
          </a:bodyPr>
          <a:lstStyle/>
          <a:p>
            <a:r>
              <a:rPr lang="fr-FR" dirty="0" smtClean="0"/>
              <a:t>Signal</a:t>
            </a:r>
            <a:r>
              <a:rPr lang="fr-FR" baseline="0" dirty="0" smtClean="0"/>
              <a:t> plus simple</a:t>
            </a:r>
          </a:p>
          <a:p>
            <a:r>
              <a:rPr lang="fr-FR" baseline="0" dirty="0" smtClean="0"/>
              <a:t>Plus gde gamme en vecteur de diffusion car SWING : plus d’info notamment les </a:t>
            </a:r>
            <a:r>
              <a:rPr lang="fr-FR" baseline="0" dirty="0" err="1" smtClean="0"/>
              <a:t>NWs</a:t>
            </a:r>
            <a:endParaRPr lang="fr-FR" dirty="0"/>
          </a:p>
        </p:txBody>
      </p:sp>
      <p:sp>
        <p:nvSpPr>
          <p:cNvPr id="4" name="Espace réservé du numéro de diapositive 3"/>
          <p:cNvSpPr>
            <a:spLocks noGrp="1"/>
          </p:cNvSpPr>
          <p:nvPr>
            <p:ph type="sldNum" sz="quarter" idx="10"/>
          </p:nvPr>
        </p:nvSpPr>
        <p:spPr/>
        <p:txBody>
          <a:bodyPr/>
          <a:lstStyle/>
          <a:p>
            <a:fld id="{88E8D2F8-2070-4471-A335-1DD631CE1D1E}" type="slidenum">
              <a:rPr lang="fr-FR" smtClean="0"/>
              <a:pPr/>
              <a:t>60</a:t>
            </a:fld>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normAutofit/>
          </a:bodyPr>
          <a:lstStyle/>
          <a:p>
            <a:r>
              <a:rPr lang="fr-FR" dirty="0" smtClean="0"/>
              <a:t>Signal</a:t>
            </a:r>
            <a:r>
              <a:rPr lang="fr-FR" baseline="0" dirty="0" smtClean="0"/>
              <a:t> plus simple</a:t>
            </a:r>
          </a:p>
          <a:p>
            <a:r>
              <a:rPr lang="fr-FR" baseline="0" dirty="0" smtClean="0"/>
              <a:t>Plus gde gamme en vecteur de diffusion car SWING : plus d’info notamment les </a:t>
            </a:r>
            <a:r>
              <a:rPr lang="fr-FR" baseline="0" dirty="0" err="1" smtClean="0"/>
              <a:t>NWs</a:t>
            </a:r>
            <a:endParaRPr lang="fr-FR" dirty="0"/>
          </a:p>
        </p:txBody>
      </p:sp>
      <p:sp>
        <p:nvSpPr>
          <p:cNvPr id="4" name="Espace réservé du numéro de diapositive 3"/>
          <p:cNvSpPr>
            <a:spLocks noGrp="1"/>
          </p:cNvSpPr>
          <p:nvPr>
            <p:ph type="sldNum" sz="quarter" idx="10"/>
          </p:nvPr>
        </p:nvSpPr>
        <p:spPr/>
        <p:txBody>
          <a:bodyPr/>
          <a:lstStyle/>
          <a:p>
            <a:fld id="{88E8D2F8-2070-4471-A335-1DD631CE1D1E}" type="slidenum">
              <a:rPr lang="fr-FR" smtClean="0"/>
              <a:pPr/>
              <a:t>61</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FBFBF386-5B52-469A-A223-319BCA053019}" type="slidenum">
              <a:rPr lang="fr-FR" altLang="fr-FR" smtClean="0"/>
              <a:pPr eaLnBrk="1" hangingPunct="1">
                <a:spcBef>
                  <a:spcPct val="0"/>
                </a:spcBef>
              </a:pPr>
              <a:t>3</a:t>
            </a:fld>
            <a:endParaRPr lang="fr-FR" altLang="fr-FR"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p:spPr>
        <p:txBody>
          <a:bodyPr/>
          <a:lstStyle/>
          <a:p>
            <a:pPr eaLnBrk="1" hangingPunct="1"/>
            <a:endParaRPr lang="fr-FR" altLang="fr-FR" smtClean="0">
              <a:latin typeface="Arial" pitchFamily="34" charset="0"/>
              <a:cs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Espace réservé de l'image des diapositives 1"/>
          <p:cNvSpPr>
            <a:spLocks noGrp="1" noRot="1" noChangeAspect="1" noTextEdit="1"/>
          </p:cNvSpPr>
          <p:nvPr>
            <p:ph type="sldImg"/>
          </p:nvPr>
        </p:nvSpPr>
        <p:spPr>
          <a:ln/>
        </p:spPr>
      </p:sp>
      <p:sp>
        <p:nvSpPr>
          <p:cNvPr id="61443" name="Espace réservé des commentaires 2"/>
          <p:cNvSpPr>
            <a:spLocks noGrp="1"/>
          </p:cNvSpPr>
          <p:nvPr>
            <p:ph type="body" idx="1"/>
          </p:nvPr>
        </p:nvSpPr>
        <p:spPr>
          <a:noFill/>
        </p:spPr>
        <p:txBody>
          <a:bodyPr/>
          <a:lstStyle/>
          <a:p>
            <a:r>
              <a:rPr lang="en-US" altLang="fr-FR" smtClean="0">
                <a:latin typeface="Arial" pitchFamily="34" charset="0"/>
                <a:cs typeface="Arial" pitchFamily="34" charset="0"/>
              </a:rPr>
              <a:t>Plasmonics has emerged from the patterning of metal films, among other possible applications, in order to CONFINE, PROPAGATE and ROUTE surface plasmons beyond the diffraction linits of dielectric optics. While this was successfully demonstrated in 1-micron wide waveguides, it turned out to be very challenging to push it to real sub-wavelength devices. In particular surface roughness was creating dissipation channels which prevented long range propagation in narrow waveguide.</a:t>
            </a:r>
            <a:endParaRPr lang="fr-FR" altLang="fr-FR" smtClean="0">
              <a:latin typeface="Arial" pitchFamily="34" charset="0"/>
              <a:cs typeface="Arial" pitchFamily="34" charset="0"/>
            </a:endParaRPr>
          </a:p>
        </p:txBody>
      </p:sp>
      <p:sp>
        <p:nvSpPr>
          <p:cNvPr id="61444" name="Espace réservé du numéro de diapositive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5291AF0C-CE04-4A1F-A625-F5EBB2F42EC4}" type="slidenum">
              <a:rPr lang="fr-FR" altLang="fr-FR" smtClean="0"/>
              <a:pPr eaLnBrk="1" hangingPunct="1">
                <a:spcBef>
                  <a:spcPct val="0"/>
                </a:spcBef>
              </a:pPr>
              <a:t>6</a:t>
            </a:fld>
            <a:endParaRPr lang="fr-FR" altLang="fr-F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ce réservé de l'image des diapositives 1"/>
          <p:cNvSpPr>
            <a:spLocks noGrp="1" noRot="1" noChangeAspect="1" noTextEdit="1"/>
          </p:cNvSpPr>
          <p:nvPr>
            <p:ph type="sldImg"/>
          </p:nvPr>
        </p:nvSpPr>
        <p:spPr>
          <a:ln/>
        </p:spPr>
      </p:sp>
      <p:sp>
        <p:nvSpPr>
          <p:cNvPr id="62467" name="Espace réservé des commentaires 2"/>
          <p:cNvSpPr>
            <a:spLocks noGrp="1"/>
          </p:cNvSpPr>
          <p:nvPr>
            <p:ph type="body" idx="1"/>
          </p:nvPr>
        </p:nvSpPr>
        <p:spPr>
          <a:noFill/>
        </p:spPr>
        <p:txBody>
          <a:bodyPr/>
          <a:lstStyle/>
          <a:p>
            <a:r>
              <a:rPr lang="en-US" altLang="fr-FR" smtClean="0">
                <a:latin typeface="Arial" pitchFamily="34" charset="0"/>
                <a:cs typeface="Arial" pitchFamily="34" charset="0"/>
              </a:rPr>
              <a:t>One trick was to replace continuous metal stripes by series on metal islands patterned by EBL. While this was successful to reduced the lateral dimensions of the waveguide, dissipation due to disorder and lack of cristallinity remained.</a:t>
            </a:r>
          </a:p>
          <a:p>
            <a:r>
              <a:rPr lang="en-US" altLang="fr-FR" smtClean="0">
                <a:latin typeface="Arial" pitchFamily="34" charset="0"/>
                <a:cs typeface="Arial" pitchFamily="34" charset="0"/>
              </a:rPr>
              <a:t>One experiment in 2005 was timely to show the assets of nanoparticles.</a:t>
            </a:r>
          </a:p>
          <a:p>
            <a:r>
              <a:rPr lang="en-US" altLang="fr-FR" smtClean="0">
                <a:latin typeface="Arial" pitchFamily="34" charset="0"/>
                <a:cs typeface="Arial" pitchFamily="34" charset="0"/>
              </a:rPr>
              <a:t>The performances of two Ag nanowires were compared, one done by EBL patterning of a metal film, the other one (of identical dimensions_ grown by colloidal chemistry. Injecting light in one end and monitoring the light scattered in the near-field showed that Fabry Perot cavity modes could be seen atop the crystallline nanowire but not on the rough and polycrystalline stripe.</a:t>
            </a:r>
          </a:p>
        </p:txBody>
      </p:sp>
      <p:sp>
        <p:nvSpPr>
          <p:cNvPr id="62468" name="Espace réservé du numéro de diapositive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A9C4ECDE-A45E-4933-A451-A5044AE7877F}" type="slidenum">
              <a:rPr lang="fr-FR" altLang="fr-FR" smtClean="0"/>
              <a:pPr eaLnBrk="1" hangingPunct="1">
                <a:spcBef>
                  <a:spcPct val="0"/>
                </a:spcBef>
              </a:pPr>
              <a:t>7</a:t>
            </a:fld>
            <a:endParaRPr lang="fr-FR" altLang="fr-F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D3317ADA-9B17-4038-9440-BA73C9A6A0A2}" type="slidenum">
              <a:rPr lang="fr-FR" altLang="fr-FR" smtClean="0"/>
              <a:pPr eaLnBrk="1" hangingPunct="1">
                <a:spcBef>
                  <a:spcPct val="0"/>
                </a:spcBef>
              </a:pPr>
              <a:t>8</a:t>
            </a:fld>
            <a:endParaRPr lang="fr-FR" altLang="fr-FR" smtClean="0"/>
          </a:p>
        </p:txBody>
      </p:sp>
      <p:sp>
        <p:nvSpPr>
          <p:cNvPr id="63491" name="Slide Image Placeholder 1"/>
          <p:cNvSpPr>
            <a:spLocks noGrp="1" noRot="1" noChangeAspect="1" noTextEdit="1"/>
          </p:cNvSpPr>
          <p:nvPr>
            <p:ph type="sldImg"/>
          </p:nvPr>
        </p:nvSpPr>
        <p:spPr>
          <a:ln/>
        </p:spPr>
      </p:sp>
      <p:sp>
        <p:nvSpPr>
          <p:cNvPr id="63492" name="Notes Placeholder 2"/>
          <p:cNvSpPr>
            <a:spLocks noGrp="1"/>
          </p:cNvSpPr>
          <p:nvPr>
            <p:ph type="body" idx="1"/>
          </p:nvPr>
        </p:nvSpPr>
        <p:spPr>
          <a:noFill/>
        </p:spPr>
        <p:txBody>
          <a:bodyPr/>
          <a:lstStyle/>
          <a:p>
            <a:pPr eaLnBrk="1" hangingPunct="1"/>
            <a:endParaRPr lang="fr-FR" altLang="fr-FR" smtClean="0">
              <a:latin typeface="Arial" pitchFamily="34" charset="0"/>
              <a:cs typeface="Arial" pitchFamily="34" charset="0"/>
            </a:endParaRPr>
          </a:p>
        </p:txBody>
      </p:sp>
      <p:sp>
        <p:nvSpPr>
          <p:cNvPr id="6349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spcBef>
                <a:spcPct val="0"/>
              </a:spcBef>
            </a:pPr>
            <a:fld id="{5721F546-FAEF-407E-B49F-86EAEAEBB59A}" type="slidenum">
              <a:rPr lang="fr-FR" altLang="fr-FR"/>
              <a:pPr algn="r" eaLnBrk="1" hangingPunct="1">
                <a:spcBef>
                  <a:spcPct val="0"/>
                </a:spcBef>
              </a:pPr>
              <a:t>8</a:t>
            </a:fld>
            <a:endParaRPr lang="fr-FR" alt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fr-FR" smtClean="0">
              <a:latin typeface="Arial" pitchFamily="34" charset="0"/>
              <a:cs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fr-FR" smtClean="0">
              <a:latin typeface="Arial" pitchFamily="34" charset="0"/>
              <a:cs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fr-FR" smtClean="0">
              <a:latin typeface="Arial" pitchFamily="34" charset="0"/>
              <a:cs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6A247DFE-8E89-4854-A493-AF482C56FFA3}" type="slidenum">
              <a:rPr lang="fr-FR" altLang="fr-FR" smtClean="0"/>
              <a:pPr eaLnBrk="1" hangingPunct="1">
                <a:spcBef>
                  <a:spcPct val="0"/>
                </a:spcBef>
              </a:pPr>
              <a:t>17</a:t>
            </a:fld>
            <a:endParaRPr lang="fr-FR" altLang="fr-FR" smtClean="0"/>
          </a:p>
        </p:txBody>
      </p:sp>
      <p:sp>
        <p:nvSpPr>
          <p:cNvPr id="67587" name="Slide Image Placeholder 1"/>
          <p:cNvSpPr>
            <a:spLocks noGrp="1" noRot="1" noChangeAspect="1" noTextEdit="1"/>
          </p:cNvSpPr>
          <p:nvPr>
            <p:ph type="sldImg"/>
          </p:nvPr>
        </p:nvSpPr>
        <p:spPr>
          <a:ln/>
        </p:spPr>
      </p:sp>
      <p:sp>
        <p:nvSpPr>
          <p:cNvPr id="67588" name="Notes Placeholder 2"/>
          <p:cNvSpPr>
            <a:spLocks noGrp="1"/>
          </p:cNvSpPr>
          <p:nvPr>
            <p:ph type="body" idx="1"/>
          </p:nvPr>
        </p:nvSpPr>
        <p:spPr>
          <a:noFill/>
        </p:spPr>
        <p:txBody>
          <a:bodyPr/>
          <a:lstStyle/>
          <a:p>
            <a:pPr eaLnBrk="1" hangingPunct="1"/>
            <a:endParaRPr lang="fr-FR" altLang="fr-FR" smtClean="0">
              <a:latin typeface="Arial" pitchFamily="34" charset="0"/>
              <a:cs typeface="Arial" pitchFamily="34" charset="0"/>
            </a:endParaRPr>
          </a:p>
        </p:txBody>
      </p:sp>
      <p:sp>
        <p:nvSpPr>
          <p:cNvPr id="6758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algn="r" eaLnBrk="1" hangingPunct="1">
              <a:spcBef>
                <a:spcPct val="0"/>
              </a:spcBef>
            </a:pPr>
            <a:fld id="{9F227CAB-71CC-456F-9E9B-228DFF768729}" type="slidenum">
              <a:rPr lang="fr-FR" altLang="fr-FR"/>
              <a:pPr algn="r" eaLnBrk="1" hangingPunct="1">
                <a:spcBef>
                  <a:spcPct val="0"/>
                </a:spcBef>
              </a:pPr>
              <a:t>17</a:t>
            </a:fld>
            <a:endParaRPr lang="fr-FR" alt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fr-FR"/>
          </a:p>
        </p:txBody>
      </p:sp>
      <p:sp>
        <p:nvSpPr>
          <p:cNvPr id="6" name="Rectangle 6"/>
          <p:cNvSpPr>
            <a:spLocks noGrp="1" noChangeArrowheads="1"/>
          </p:cNvSpPr>
          <p:nvPr>
            <p:ph type="sldNum" sz="quarter" idx="12"/>
          </p:nvPr>
        </p:nvSpPr>
        <p:spPr>
          <a:ln/>
        </p:spPr>
        <p:txBody>
          <a:bodyPr/>
          <a:lstStyle>
            <a:lvl1pPr>
              <a:defRPr/>
            </a:lvl1pPr>
          </a:lstStyle>
          <a:p>
            <a:pPr>
              <a:defRPr/>
            </a:pPr>
            <a:fld id="{574A7D9F-9793-46F1-97AB-648958A2286E}" type="slidenum">
              <a:rPr lang="en-US" altLang="fr-FR"/>
              <a:pPr>
                <a:defRPr/>
              </a:pPr>
              <a:t>‹N°›</a:t>
            </a:fld>
            <a:endParaRPr lang="en-US" altLang="fr-FR"/>
          </a:p>
        </p:txBody>
      </p:sp>
    </p:spTree>
    <p:extLst>
      <p:ext uri="{BB962C8B-B14F-4D97-AF65-F5344CB8AC3E}">
        <p14:creationId xmlns:p14="http://schemas.microsoft.com/office/powerpoint/2010/main" val="3185147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fr-FR"/>
          </a:p>
        </p:txBody>
      </p:sp>
      <p:sp>
        <p:nvSpPr>
          <p:cNvPr id="6" name="Rectangle 6"/>
          <p:cNvSpPr>
            <a:spLocks noGrp="1" noChangeArrowheads="1"/>
          </p:cNvSpPr>
          <p:nvPr>
            <p:ph type="sldNum" sz="quarter" idx="12"/>
          </p:nvPr>
        </p:nvSpPr>
        <p:spPr>
          <a:ln/>
        </p:spPr>
        <p:txBody>
          <a:bodyPr/>
          <a:lstStyle>
            <a:lvl1pPr>
              <a:defRPr/>
            </a:lvl1pPr>
          </a:lstStyle>
          <a:p>
            <a:pPr>
              <a:defRPr/>
            </a:pPr>
            <a:fld id="{2B2DBFD3-3E7A-4729-BEB4-7D196DE2670B}" type="slidenum">
              <a:rPr lang="en-US" altLang="fr-FR"/>
              <a:pPr>
                <a:defRPr/>
              </a:pPr>
              <a:t>‹N°›</a:t>
            </a:fld>
            <a:endParaRPr lang="en-US" altLang="fr-FR"/>
          </a:p>
        </p:txBody>
      </p:sp>
    </p:spTree>
    <p:extLst>
      <p:ext uri="{BB962C8B-B14F-4D97-AF65-F5344CB8AC3E}">
        <p14:creationId xmlns:p14="http://schemas.microsoft.com/office/powerpoint/2010/main" val="721683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fr-FR"/>
          </a:p>
        </p:txBody>
      </p:sp>
      <p:sp>
        <p:nvSpPr>
          <p:cNvPr id="6" name="Rectangle 6"/>
          <p:cNvSpPr>
            <a:spLocks noGrp="1" noChangeArrowheads="1"/>
          </p:cNvSpPr>
          <p:nvPr>
            <p:ph type="sldNum" sz="quarter" idx="12"/>
          </p:nvPr>
        </p:nvSpPr>
        <p:spPr>
          <a:ln/>
        </p:spPr>
        <p:txBody>
          <a:bodyPr/>
          <a:lstStyle>
            <a:lvl1pPr>
              <a:defRPr/>
            </a:lvl1pPr>
          </a:lstStyle>
          <a:p>
            <a:pPr>
              <a:defRPr/>
            </a:pPr>
            <a:fld id="{78B96D0A-3ECE-4AEA-9715-05FE0BA45FF7}" type="slidenum">
              <a:rPr lang="en-US" altLang="fr-FR"/>
              <a:pPr>
                <a:defRPr/>
              </a:pPr>
              <a:t>‹N°›</a:t>
            </a:fld>
            <a:endParaRPr lang="en-US" altLang="fr-FR"/>
          </a:p>
        </p:txBody>
      </p:sp>
    </p:spTree>
    <p:extLst>
      <p:ext uri="{BB962C8B-B14F-4D97-AF65-F5344CB8AC3E}">
        <p14:creationId xmlns:p14="http://schemas.microsoft.com/office/powerpoint/2010/main" val="16192386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274638"/>
            <a:ext cx="8229600" cy="585152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fr-FR"/>
          </a:p>
        </p:txBody>
      </p:sp>
      <p:sp>
        <p:nvSpPr>
          <p:cNvPr id="5" name="Rectangle 6"/>
          <p:cNvSpPr>
            <a:spLocks noGrp="1" noChangeArrowheads="1"/>
          </p:cNvSpPr>
          <p:nvPr>
            <p:ph type="sldNum" sz="quarter" idx="12"/>
          </p:nvPr>
        </p:nvSpPr>
        <p:spPr>
          <a:ln/>
        </p:spPr>
        <p:txBody>
          <a:bodyPr/>
          <a:lstStyle>
            <a:lvl1pPr>
              <a:defRPr/>
            </a:lvl1pPr>
          </a:lstStyle>
          <a:p>
            <a:pPr>
              <a:defRPr/>
            </a:pPr>
            <a:fld id="{4AEED7F4-9783-450C-B3D7-B2E2E6271866}" type="slidenum">
              <a:rPr lang="en-US" altLang="fr-FR"/>
              <a:pPr>
                <a:defRPr/>
              </a:pPr>
              <a:t>‹N°›</a:t>
            </a:fld>
            <a:endParaRPr lang="en-US" altLang="fr-FR"/>
          </a:p>
        </p:txBody>
      </p:sp>
    </p:spTree>
    <p:extLst>
      <p:ext uri="{BB962C8B-B14F-4D97-AF65-F5344CB8AC3E}">
        <p14:creationId xmlns:p14="http://schemas.microsoft.com/office/powerpoint/2010/main" val="464295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fr-FR"/>
          </a:p>
        </p:txBody>
      </p:sp>
      <p:sp>
        <p:nvSpPr>
          <p:cNvPr id="6" name="Rectangle 6"/>
          <p:cNvSpPr>
            <a:spLocks noGrp="1" noChangeArrowheads="1"/>
          </p:cNvSpPr>
          <p:nvPr>
            <p:ph type="sldNum" sz="quarter" idx="12"/>
          </p:nvPr>
        </p:nvSpPr>
        <p:spPr>
          <a:ln/>
        </p:spPr>
        <p:txBody>
          <a:bodyPr/>
          <a:lstStyle>
            <a:lvl1pPr>
              <a:defRPr/>
            </a:lvl1pPr>
          </a:lstStyle>
          <a:p>
            <a:pPr>
              <a:defRPr/>
            </a:pPr>
            <a:fld id="{3B7469A7-A0E1-47E8-BB3A-EEBBB980B8D0}" type="slidenum">
              <a:rPr lang="en-US" altLang="fr-FR"/>
              <a:pPr>
                <a:defRPr/>
              </a:pPr>
              <a:t>‹N°›</a:t>
            </a:fld>
            <a:endParaRPr lang="en-US" altLang="fr-FR"/>
          </a:p>
        </p:txBody>
      </p:sp>
    </p:spTree>
    <p:extLst>
      <p:ext uri="{BB962C8B-B14F-4D97-AF65-F5344CB8AC3E}">
        <p14:creationId xmlns:p14="http://schemas.microsoft.com/office/powerpoint/2010/main" val="2906649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fr-FR"/>
          </a:p>
        </p:txBody>
      </p:sp>
      <p:sp>
        <p:nvSpPr>
          <p:cNvPr id="6" name="Rectangle 6"/>
          <p:cNvSpPr>
            <a:spLocks noGrp="1" noChangeArrowheads="1"/>
          </p:cNvSpPr>
          <p:nvPr>
            <p:ph type="sldNum" sz="quarter" idx="12"/>
          </p:nvPr>
        </p:nvSpPr>
        <p:spPr>
          <a:ln/>
        </p:spPr>
        <p:txBody>
          <a:bodyPr/>
          <a:lstStyle>
            <a:lvl1pPr>
              <a:defRPr/>
            </a:lvl1pPr>
          </a:lstStyle>
          <a:p>
            <a:pPr>
              <a:defRPr/>
            </a:pPr>
            <a:fld id="{6F874209-C29B-47A0-ABF2-8EF4ACC2B29F}" type="slidenum">
              <a:rPr lang="en-US" altLang="fr-FR"/>
              <a:pPr>
                <a:defRPr/>
              </a:pPr>
              <a:t>‹N°›</a:t>
            </a:fld>
            <a:endParaRPr lang="en-US" altLang="fr-FR"/>
          </a:p>
        </p:txBody>
      </p:sp>
    </p:spTree>
    <p:extLst>
      <p:ext uri="{BB962C8B-B14F-4D97-AF65-F5344CB8AC3E}">
        <p14:creationId xmlns:p14="http://schemas.microsoft.com/office/powerpoint/2010/main" val="1203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fr-FR"/>
          </a:p>
        </p:txBody>
      </p:sp>
      <p:sp>
        <p:nvSpPr>
          <p:cNvPr id="7" name="Rectangle 6"/>
          <p:cNvSpPr>
            <a:spLocks noGrp="1" noChangeArrowheads="1"/>
          </p:cNvSpPr>
          <p:nvPr>
            <p:ph type="sldNum" sz="quarter" idx="12"/>
          </p:nvPr>
        </p:nvSpPr>
        <p:spPr>
          <a:ln/>
        </p:spPr>
        <p:txBody>
          <a:bodyPr/>
          <a:lstStyle>
            <a:lvl1pPr>
              <a:defRPr/>
            </a:lvl1pPr>
          </a:lstStyle>
          <a:p>
            <a:pPr>
              <a:defRPr/>
            </a:pPr>
            <a:fld id="{F03A9AE0-6F7C-4015-989B-F594C84D103F}" type="slidenum">
              <a:rPr lang="en-US" altLang="fr-FR"/>
              <a:pPr>
                <a:defRPr/>
              </a:pPr>
              <a:t>‹N°›</a:t>
            </a:fld>
            <a:endParaRPr lang="en-US" altLang="fr-FR"/>
          </a:p>
        </p:txBody>
      </p:sp>
    </p:spTree>
    <p:extLst>
      <p:ext uri="{BB962C8B-B14F-4D97-AF65-F5344CB8AC3E}">
        <p14:creationId xmlns:p14="http://schemas.microsoft.com/office/powerpoint/2010/main" val="4050431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fr-FR"/>
          </a:p>
        </p:txBody>
      </p:sp>
      <p:sp>
        <p:nvSpPr>
          <p:cNvPr id="9" name="Rectangle 6"/>
          <p:cNvSpPr>
            <a:spLocks noGrp="1" noChangeArrowheads="1"/>
          </p:cNvSpPr>
          <p:nvPr>
            <p:ph type="sldNum" sz="quarter" idx="12"/>
          </p:nvPr>
        </p:nvSpPr>
        <p:spPr>
          <a:ln/>
        </p:spPr>
        <p:txBody>
          <a:bodyPr/>
          <a:lstStyle>
            <a:lvl1pPr>
              <a:defRPr/>
            </a:lvl1pPr>
          </a:lstStyle>
          <a:p>
            <a:pPr>
              <a:defRPr/>
            </a:pPr>
            <a:fld id="{25AC6062-895E-41E8-9D95-6DFFF497C776}" type="slidenum">
              <a:rPr lang="en-US" altLang="fr-FR"/>
              <a:pPr>
                <a:defRPr/>
              </a:pPr>
              <a:t>‹N°›</a:t>
            </a:fld>
            <a:endParaRPr lang="en-US" altLang="fr-FR"/>
          </a:p>
        </p:txBody>
      </p:sp>
    </p:spTree>
    <p:extLst>
      <p:ext uri="{BB962C8B-B14F-4D97-AF65-F5344CB8AC3E}">
        <p14:creationId xmlns:p14="http://schemas.microsoft.com/office/powerpoint/2010/main" val="2517788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fr-FR"/>
          </a:p>
        </p:txBody>
      </p:sp>
      <p:sp>
        <p:nvSpPr>
          <p:cNvPr id="5" name="Rectangle 6"/>
          <p:cNvSpPr>
            <a:spLocks noGrp="1" noChangeArrowheads="1"/>
          </p:cNvSpPr>
          <p:nvPr>
            <p:ph type="sldNum" sz="quarter" idx="12"/>
          </p:nvPr>
        </p:nvSpPr>
        <p:spPr>
          <a:ln/>
        </p:spPr>
        <p:txBody>
          <a:bodyPr/>
          <a:lstStyle>
            <a:lvl1pPr>
              <a:defRPr/>
            </a:lvl1pPr>
          </a:lstStyle>
          <a:p>
            <a:pPr>
              <a:defRPr/>
            </a:pPr>
            <a:fld id="{26BD60BC-C7F3-4927-87DE-1951898B093F}" type="slidenum">
              <a:rPr lang="en-US" altLang="fr-FR"/>
              <a:pPr>
                <a:defRPr/>
              </a:pPr>
              <a:t>‹N°›</a:t>
            </a:fld>
            <a:endParaRPr lang="en-US" altLang="fr-FR"/>
          </a:p>
        </p:txBody>
      </p:sp>
    </p:spTree>
    <p:extLst>
      <p:ext uri="{BB962C8B-B14F-4D97-AF65-F5344CB8AC3E}">
        <p14:creationId xmlns:p14="http://schemas.microsoft.com/office/powerpoint/2010/main" val="2316068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fr-FR"/>
          </a:p>
        </p:txBody>
      </p:sp>
      <p:sp>
        <p:nvSpPr>
          <p:cNvPr id="4" name="Rectangle 6"/>
          <p:cNvSpPr>
            <a:spLocks noGrp="1" noChangeArrowheads="1"/>
          </p:cNvSpPr>
          <p:nvPr>
            <p:ph type="sldNum" sz="quarter" idx="12"/>
          </p:nvPr>
        </p:nvSpPr>
        <p:spPr>
          <a:ln/>
        </p:spPr>
        <p:txBody>
          <a:bodyPr/>
          <a:lstStyle>
            <a:lvl1pPr>
              <a:defRPr/>
            </a:lvl1pPr>
          </a:lstStyle>
          <a:p>
            <a:pPr>
              <a:defRPr/>
            </a:pPr>
            <a:fld id="{0183FB0C-6DED-473F-A3C7-B6FD49ABD972}" type="slidenum">
              <a:rPr lang="en-US" altLang="fr-FR"/>
              <a:pPr>
                <a:defRPr/>
              </a:pPr>
              <a:t>‹N°›</a:t>
            </a:fld>
            <a:endParaRPr lang="en-US" altLang="fr-FR"/>
          </a:p>
        </p:txBody>
      </p:sp>
    </p:spTree>
    <p:extLst>
      <p:ext uri="{BB962C8B-B14F-4D97-AF65-F5344CB8AC3E}">
        <p14:creationId xmlns:p14="http://schemas.microsoft.com/office/powerpoint/2010/main" val="696631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fr-FR"/>
          </a:p>
        </p:txBody>
      </p:sp>
      <p:sp>
        <p:nvSpPr>
          <p:cNvPr id="7" name="Rectangle 6"/>
          <p:cNvSpPr>
            <a:spLocks noGrp="1" noChangeArrowheads="1"/>
          </p:cNvSpPr>
          <p:nvPr>
            <p:ph type="sldNum" sz="quarter" idx="12"/>
          </p:nvPr>
        </p:nvSpPr>
        <p:spPr>
          <a:ln/>
        </p:spPr>
        <p:txBody>
          <a:bodyPr/>
          <a:lstStyle>
            <a:lvl1pPr>
              <a:defRPr/>
            </a:lvl1pPr>
          </a:lstStyle>
          <a:p>
            <a:pPr>
              <a:defRPr/>
            </a:pPr>
            <a:fld id="{5BDBACAE-CB0D-4635-A6D6-21FF5628A1F2}" type="slidenum">
              <a:rPr lang="en-US" altLang="fr-FR"/>
              <a:pPr>
                <a:defRPr/>
              </a:pPr>
              <a:t>‹N°›</a:t>
            </a:fld>
            <a:endParaRPr lang="en-US" altLang="fr-FR"/>
          </a:p>
        </p:txBody>
      </p:sp>
    </p:spTree>
    <p:extLst>
      <p:ext uri="{BB962C8B-B14F-4D97-AF65-F5344CB8AC3E}">
        <p14:creationId xmlns:p14="http://schemas.microsoft.com/office/powerpoint/2010/main" val="1976910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fr-FR"/>
          </a:p>
        </p:txBody>
      </p:sp>
      <p:sp>
        <p:nvSpPr>
          <p:cNvPr id="7" name="Rectangle 6"/>
          <p:cNvSpPr>
            <a:spLocks noGrp="1" noChangeArrowheads="1"/>
          </p:cNvSpPr>
          <p:nvPr>
            <p:ph type="sldNum" sz="quarter" idx="12"/>
          </p:nvPr>
        </p:nvSpPr>
        <p:spPr>
          <a:ln/>
        </p:spPr>
        <p:txBody>
          <a:bodyPr/>
          <a:lstStyle>
            <a:lvl1pPr>
              <a:defRPr/>
            </a:lvl1pPr>
          </a:lstStyle>
          <a:p>
            <a:pPr>
              <a:defRPr/>
            </a:pPr>
            <a:fld id="{36E69F13-4A4B-4D2A-8752-C59275465884}" type="slidenum">
              <a:rPr lang="en-US" altLang="fr-FR"/>
              <a:pPr>
                <a:defRPr/>
              </a:pPr>
              <a:t>‹N°›</a:t>
            </a:fld>
            <a:endParaRPr lang="en-US" altLang="fr-FR"/>
          </a:p>
        </p:txBody>
      </p:sp>
    </p:spTree>
    <p:extLst>
      <p:ext uri="{BB962C8B-B14F-4D97-AF65-F5344CB8AC3E}">
        <p14:creationId xmlns:p14="http://schemas.microsoft.com/office/powerpoint/2010/main" val="1196523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fr-FR"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fr-FR" smtClean="0"/>
              <a:t>Click to edit Master text styles</a:t>
            </a:r>
          </a:p>
          <a:p>
            <a:pPr lvl="1"/>
            <a:r>
              <a:rPr lang="en-US" altLang="fr-FR" smtClean="0"/>
              <a:t>Second level</a:t>
            </a:r>
          </a:p>
          <a:p>
            <a:pPr lvl="2"/>
            <a:r>
              <a:rPr lang="en-US" altLang="fr-FR" smtClean="0"/>
              <a:t>Third level</a:t>
            </a:r>
          </a:p>
          <a:p>
            <a:pPr lvl="3"/>
            <a:r>
              <a:rPr lang="en-US" altLang="fr-FR" smtClean="0"/>
              <a:t>Fourth level</a:t>
            </a:r>
          </a:p>
          <a:p>
            <a:pPr lvl="4"/>
            <a:r>
              <a:rPr lang="en-US" altLang="fr-FR"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a:defRPr/>
            </a:pPr>
            <a:endParaRPr lang="en-US" altLang="fr-F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a:defRPr/>
            </a:pPr>
            <a:endParaRPr lang="en-US" altLang="fr-F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pPr>
              <a:defRPr/>
            </a:pPr>
            <a:fld id="{A4B51B4F-AA00-45BD-AE45-256FBE3166E8}" type="slidenum">
              <a:rPr lang="en-US" altLang="fr-FR"/>
              <a:pPr>
                <a:defRPr/>
              </a:pPr>
              <a:t>‹N°›</a:t>
            </a:fld>
            <a:endParaRPr lang="en-US" alt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jp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5.jpe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47.png"/><Relationship Id="rId4" Type="http://schemas.openxmlformats.org/officeDocument/2006/relationships/image" Target="../media/image46.jpe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5.jpe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8.jpeg"/></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jpeg"/><Relationship Id="rId7" Type="http://schemas.openxmlformats.org/officeDocument/2006/relationships/image" Target="../media/image53.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10" Type="http://schemas.openxmlformats.org/officeDocument/2006/relationships/image" Target="../media/image8.jpeg"/><Relationship Id="rId4" Type="http://schemas.openxmlformats.org/officeDocument/2006/relationships/image" Target="../media/image14.png"/><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8.jpe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5.png"/><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8.jpeg"/><Relationship Id="rId3" Type="http://schemas.openxmlformats.org/officeDocument/2006/relationships/image" Target="../media/image14.png"/><Relationship Id="rId7" Type="http://schemas.openxmlformats.org/officeDocument/2006/relationships/image" Target="../media/image59.jpeg"/><Relationship Id="rId12"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58.jpeg"/><Relationship Id="rId11" Type="http://schemas.openxmlformats.org/officeDocument/2006/relationships/image" Target="../media/image45.jpeg"/><Relationship Id="rId5" Type="http://schemas.openxmlformats.org/officeDocument/2006/relationships/image" Target="../media/image57.jpeg"/><Relationship Id="rId10" Type="http://schemas.openxmlformats.org/officeDocument/2006/relationships/image" Target="../media/image62.jpeg"/><Relationship Id="rId4" Type="http://schemas.openxmlformats.org/officeDocument/2006/relationships/image" Target="../media/image56.jpeg"/><Relationship Id="rId9" Type="http://schemas.openxmlformats.org/officeDocument/2006/relationships/image" Target="../media/image61.jpe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4.png"/><Relationship Id="rId7" Type="http://schemas.openxmlformats.org/officeDocument/2006/relationships/image" Target="../media/image66.png"/><Relationship Id="rId2" Type="http://schemas.openxmlformats.org/officeDocument/2006/relationships/slideLayout" Target="../slideLayouts/slideLayout7.xml"/><Relationship Id="rId1" Type="http://schemas.openxmlformats.org/officeDocument/2006/relationships/video" Target="file:///D:\Recherche\publi\videos\NPs%20d'or.mp4" TargetMode="External"/><Relationship Id="rId6" Type="http://schemas.openxmlformats.org/officeDocument/2006/relationships/image" Target="../media/image65.png"/><Relationship Id="rId11" Type="http://schemas.openxmlformats.org/officeDocument/2006/relationships/image" Target="../media/image8.jpeg"/><Relationship Id="rId5" Type="http://schemas.openxmlformats.org/officeDocument/2006/relationships/image" Target="../media/image64.png"/><Relationship Id="rId10" Type="http://schemas.openxmlformats.org/officeDocument/2006/relationships/image" Target="../media/image7.png"/><Relationship Id="rId4" Type="http://schemas.openxmlformats.org/officeDocument/2006/relationships/image" Target="../media/image63.png"/><Relationship Id="rId9" Type="http://schemas.openxmlformats.org/officeDocument/2006/relationships/image" Target="../media/image68.png"/></Relationships>
</file>

<file path=ppt/slides/_rels/slide17.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4.png"/><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69.wmf"/><Relationship Id="rId3" Type="http://schemas.openxmlformats.org/officeDocument/2006/relationships/image" Target="../media/image70.png"/><Relationship Id="rId7"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72.emf"/><Relationship Id="rId11" Type="http://schemas.openxmlformats.org/officeDocument/2006/relationships/image" Target="../media/image8.jpeg"/><Relationship Id="rId5" Type="http://schemas.openxmlformats.org/officeDocument/2006/relationships/image" Target="../media/image14.png"/><Relationship Id="rId10" Type="http://schemas.openxmlformats.org/officeDocument/2006/relationships/image" Target="../media/image7.png"/><Relationship Id="rId4" Type="http://schemas.openxmlformats.org/officeDocument/2006/relationships/image" Target="../media/image71.emf"/><Relationship Id="rId9" Type="http://schemas.openxmlformats.org/officeDocument/2006/relationships/image" Target="../media/image73.png"/></Relationships>
</file>

<file path=ppt/slides/_rels/slide19.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74.png"/><Relationship Id="rId7"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1.xml"/><Relationship Id="rId7"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8.jpeg"/><Relationship Id="rId4" Type="http://schemas.openxmlformats.org/officeDocument/2006/relationships/image" Target="../media/image11.jpe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9.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80.jpeg"/></Relationships>
</file>

<file path=ppt/slides/_rels/slide2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82.jpe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85.png"/><Relationship Id="rId4" Type="http://schemas.openxmlformats.org/officeDocument/2006/relationships/image" Target="../media/image84.png"/></Relationships>
</file>

<file path=ppt/slides/_rels/slide24.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emf"/><Relationship Id="rId7" Type="http://schemas.openxmlformats.org/officeDocument/2006/relationships/image" Target="../media/image90.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89.jpeg"/><Relationship Id="rId5" Type="http://schemas.openxmlformats.org/officeDocument/2006/relationships/image" Target="../media/image88.emf"/><Relationship Id="rId10" Type="http://schemas.openxmlformats.org/officeDocument/2006/relationships/image" Target="../media/image8.jpeg"/><Relationship Id="rId4" Type="http://schemas.openxmlformats.org/officeDocument/2006/relationships/image" Target="../media/image87.png"/><Relationship Id="rId9"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2.jpeg"/><Relationship Id="rId7" Type="http://schemas.openxmlformats.org/officeDocument/2006/relationships/image" Target="../media/image9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89.jpeg"/><Relationship Id="rId5" Type="http://schemas.openxmlformats.org/officeDocument/2006/relationships/image" Target="../media/image94.emf"/><Relationship Id="rId10" Type="http://schemas.openxmlformats.org/officeDocument/2006/relationships/image" Target="../media/image8.jpeg"/><Relationship Id="rId4" Type="http://schemas.openxmlformats.org/officeDocument/2006/relationships/image" Target="../media/image93.jpeg"/><Relationship Id="rId9"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97.jpeg"/><Relationship Id="rId7" Type="http://schemas.openxmlformats.org/officeDocument/2006/relationships/image" Target="../media/image8.jpe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99.png"/><Relationship Id="rId4" Type="http://schemas.openxmlformats.org/officeDocument/2006/relationships/image" Target="../media/image98.jpeg"/></Relationships>
</file>

<file path=ppt/slides/_rels/slide27.xml.rels><?xml version="1.0" encoding="UTF-8" standalone="yes"?>
<Relationships xmlns="http://schemas.openxmlformats.org/package/2006/relationships"><Relationship Id="rId3" Type="http://schemas.openxmlformats.org/officeDocument/2006/relationships/image" Target="../media/image97.jpeg"/><Relationship Id="rId7" Type="http://schemas.openxmlformats.org/officeDocument/2006/relationships/image" Target="../media/image8.jpe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00.png"/><Relationship Id="rId4" Type="http://schemas.openxmlformats.org/officeDocument/2006/relationships/image" Target="../media/image98.jpeg"/></Relationships>
</file>

<file path=ppt/slides/_rels/slide28.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7.png"/><Relationship Id="rId7" Type="http://schemas.openxmlformats.org/officeDocument/2006/relationships/image" Target="../media/image103.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02.jpeg"/><Relationship Id="rId5" Type="http://schemas.openxmlformats.org/officeDocument/2006/relationships/image" Target="../media/image101.jpeg"/><Relationship Id="rId10" Type="http://schemas.openxmlformats.org/officeDocument/2006/relationships/image" Target="../media/image106.png"/><Relationship Id="rId4" Type="http://schemas.openxmlformats.org/officeDocument/2006/relationships/image" Target="../media/image8.jpeg"/><Relationship Id="rId9" Type="http://schemas.openxmlformats.org/officeDocument/2006/relationships/image" Target="../media/image105.png"/></Relationships>
</file>

<file path=ppt/slides/_rels/slide29.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4.png"/><Relationship Id="rId7"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2.xml"/><Relationship Id="rId7" Type="http://schemas.openxmlformats.org/officeDocument/2006/relationships/image" Target="../media/image14.png"/><Relationship Id="rId12" Type="http://schemas.openxmlformats.org/officeDocument/2006/relationships/image" Target="../media/image10.jpe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3.jpeg"/><Relationship Id="rId11" Type="http://schemas.openxmlformats.org/officeDocument/2006/relationships/image" Target="../media/image18.png"/><Relationship Id="rId5" Type="http://schemas.openxmlformats.org/officeDocument/2006/relationships/image" Target="../media/image12.jpeg"/><Relationship Id="rId10" Type="http://schemas.openxmlformats.org/officeDocument/2006/relationships/image" Target="../media/image17.wmf"/><Relationship Id="rId4" Type="http://schemas.openxmlformats.org/officeDocument/2006/relationships/image" Target="../media/image11.jpeg"/><Relationship Id="rId9" Type="http://schemas.openxmlformats.org/officeDocument/2006/relationships/image" Target="../media/image16.jpeg"/></Relationships>
</file>

<file path=ppt/slides/_rels/slide30.xml.rels><?xml version="1.0" encoding="UTF-8" standalone="yes"?>
<Relationships xmlns="http://schemas.openxmlformats.org/package/2006/relationships"><Relationship Id="rId8" Type="http://schemas.openxmlformats.org/officeDocument/2006/relationships/image" Target="../media/image107.wmf"/><Relationship Id="rId13" Type="http://schemas.openxmlformats.org/officeDocument/2006/relationships/image" Target="../media/image113.jpeg"/><Relationship Id="rId3" Type="http://schemas.openxmlformats.org/officeDocument/2006/relationships/image" Target="../media/image14.png"/><Relationship Id="rId7" Type="http://schemas.openxmlformats.org/officeDocument/2006/relationships/oleObject" Target="../embeddings/oleObject2.bin"/><Relationship Id="rId12" Type="http://schemas.openxmlformats.org/officeDocument/2006/relationships/image" Target="../media/image112.e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08.emf"/><Relationship Id="rId11" Type="http://schemas.openxmlformats.org/officeDocument/2006/relationships/image" Target="../media/image111.emf"/><Relationship Id="rId5" Type="http://schemas.openxmlformats.org/officeDocument/2006/relationships/image" Target="../media/image8.jpeg"/><Relationship Id="rId10" Type="http://schemas.openxmlformats.org/officeDocument/2006/relationships/image" Target="../media/image110.wmf"/><Relationship Id="rId4" Type="http://schemas.openxmlformats.org/officeDocument/2006/relationships/image" Target="../media/image7.png"/><Relationship Id="rId9" Type="http://schemas.openxmlformats.org/officeDocument/2006/relationships/image" Target="../media/image109.wmf"/></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14.png"/><Relationship Id="rId7" Type="http://schemas.openxmlformats.org/officeDocument/2006/relationships/image" Target="../media/image116.e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15.emf"/><Relationship Id="rId5" Type="http://schemas.openxmlformats.org/officeDocument/2006/relationships/image" Target="../media/image8.jpeg"/><Relationship Id="rId10" Type="http://schemas.openxmlformats.org/officeDocument/2006/relationships/image" Target="../media/image117.emf"/><Relationship Id="rId4" Type="http://schemas.openxmlformats.org/officeDocument/2006/relationships/image" Target="../media/image7.png"/><Relationship Id="rId9" Type="http://schemas.openxmlformats.org/officeDocument/2006/relationships/image" Target="../media/image114.wmf"/></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18.png"/><Relationship Id="rId4" Type="http://schemas.openxmlformats.org/officeDocument/2006/relationships/image" Target="../media/image8.jpeg"/></Relationships>
</file>

<file path=ppt/slides/_rels/slide33.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7.png"/><Relationship Id="rId7" Type="http://schemas.openxmlformats.org/officeDocument/2006/relationships/image" Target="../media/image121.jpe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20.jpeg"/><Relationship Id="rId5" Type="http://schemas.openxmlformats.org/officeDocument/2006/relationships/image" Target="../media/image119.png"/><Relationship Id="rId4" Type="http://schemas.openxmlformats.org/officeDocument/2006/relationships/image" Target="../media/image8.jpeg"/></Relationships>
</file>

<file path=ppt/slides/_rels/slide34.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image" Target="../media/image7.png"/><Relationship Id="rId7" Type="http://schemas.openxmlformats.org/officeDocument/2006/relationships/image" Target="../media/image125.jpe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8.jpeg"/></Relationships>
</file>

<file path=ppt/slides/_rels/slide35.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7.png"/><Relationship Id="rId7" Type="http://schemas.openxmlformats.org/officeDocument/2006/relationships/image" Target="../media/image121.jpe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20.jpeg"/><Relationship Id="rId5" Type="http://schemas.openxmlformats.org/officeDocument/2006/relationships/image" Target="../media/image119.png"/><Relationship Id="rId4" Type="http://schemas.openxmlformats.org/officeDocument/2006/relationships/image" Target="../media/image8.jpe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8.jpeg"/></Relationships>
</file>

<file path=ppt/slides/_rels/slide37.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7.png"/><Relationship Id="rId7" Type="http://schemas.openxmlformats.org/officeDocument/2006/relationships/image" Target="../media/image133.png"/><Relationship Id="rId2" Type="http://schemas.openxmlformats.org/officeDocument/2006/relationships/image" Target="../media/image130.png"/><Relationship Id="rId1" Type="http://schemas.openxmlformats.org/officeDocument/2006/relationships/slideLayout" Target="../slideLayouts/slideLayout7.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8.jpeg"/><Relationship Id="rId9" Type="http://schemas.openxmlformats.org/officeDocument/2006/relationships/image" Target="../media/image14.png"/></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8.jpeg"/></Relationships>
</file>

<file path=ppt/slides/_rels/slide39.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7.png"/><Relationship Id="rId7" Type="http://schemas.openxmlformats.org/officeDocument/2006/relationships/image" Target="../media/image13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38.png"/><Relationship Id="rId5" Type="http://schemas.openxmlformats.org/officeDocument/2006/relationships/image" Target="../media/image137.png"/><Relationship Id="rId10" Type="http://schemas.openxmlformats.org/officeDocument/2006/relationships/image" Target="../media/image142.png"/><Relationship Id="rId4" Type="http://schemas.openxmlformats.org/officeDocument/2006/relationships/image" Target="../media/image8.jpeg"/><Relationship Id="rId9" Type="http://schemas.openxmlformats.org/officeDocument/2006/relationships/image" Target="../media/image141.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jpe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8.jpeg"/><Relationship Id="rId4" Type="http://schemas.openxmlformats.org/officeDocument/2006/relationships/image" Target="../media/image14.png"/><Relationship Id="rId9"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7.png"/><Relationship Id="rId7" Type="http://schemas.openxmlformats.org/officeDocument/2006/relationships/image" Target="../media/image14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44.png"/><Relationship Id="rId5" Type="http://schemas.openxmlformats.org/officeDocument/2006/relationships/image" Target="../media/image143.gif"/><Relationship Id="rId10" Type="http://schemas.openxmlformats.org/officeDocument/2006/relationships/image" Target="../media/image148.png"/><Relationship Id="rId4" Type="http://schemas.openxmlformats.org/officeDocument/2006/relationships/image" Target="../media/image8.jpeg"/><Relationship Id="rId9" Type="http://schemas.openxmlformats.org/officeDocument/2006/relationships/image" Target="../media/image147.png"/></Relationships>
</file>

<file path=ppt/slides/_rels/slide4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4.png"/><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149.jpeg"/><Relationship Id="rId7" Type="http://schemas.openxmlformats.org/officeDocument/2006/relationships/image" Target="../media/image8.jpe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51.jpeg"/><Relationship Id="rId4" Type="http://schemas.openxmlformats.org/officeDocument/2006/relationships/image" Target="../media/image150.jpeg"/></Relationships>
</file>

<file path=ppt/slides/_rels/slide43.xml.rels><?xml version="1.0" encoding="UTF-8" standalone="yes"?>
<Relationships xmlns="http://schemas.openxmlformats.org/package/2006/relationships"><Relationship Id="rId3" Type="http://schemas.openxmlformats.org/officeDocument/2006/relationships/image" Target="../media/image150.jpeg"/><Relationship Id="rId7" Type="http://schemas.openxmlformats.org/officeDocument/2006/relationships/image" Target="../media/image8.jpe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53.jpeg"/><Relationship Id="rId4" Type="http://schemas.openxmlformats.org/officeDocument/2006/relationships/image" Target="../media/image152.jpeg"/></Relationships>
</file>

<file path=ppt/slides/_rels/slide44.xml.rels><?xml version="1.0" encoding="UTF-8" standalone="yes"?>
<Relationships xmlns="http://schemas.openxmlformats.org/package/2006/relationships"><Relationship Id="rId3" Type="http://schemas.openxmlformats.org/officeDocument/2006/relationships/image" Target="../media/image154.png"/><Relationship Id="rId7" Type="http://schemas.openxmlformats.org/officeDocument/2006/relationships/image" Target="../media/image8.jpe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56.png"/><Relationship Id="rId4" Type="http://schemas.openxmlformats.org/officeDocument/2006/relationships/image" Target="../media/image155.png"/></Relationships>
</file>

<file path=ppt/slides/_rels/slide4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53.jpeg"/><Relationship Id="rId7"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4.png"/></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1.png"/><Relationship Id="rId2" Type="http://schemas.openxmlformats.org/officeDocument/2006/relationships/image" Target="../media/image159.png"/><Relationship Id="rId1" Type="http://schemas.openxmlformats.org/officeDocument/2006/relationships/slideLayout" Target="../slideLayouts/slideLayout7.xml"/><Relationship Id="rId6" Type="http://schemas.openxmlformats.org/officeDocument/2006/relationships/image" Target="../media/image160.jpeg"/><Relationship Id="rId5" Type="http://schemas.openxmlformats.org/officeDocument/2006/relationships/image" Target="../media/image8.jpeg"/><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4.png"/><Relationship Id="rId7" Type="http://schemas.openxmlformats.org/officeDocument/2006/relationships/image" Target="../media/image161.png"/><Relationship Id="rId2" Type="http://schemas.openxmlformats.org/officeDocument/2006/relationships/image" Target="../media/image159.png"/><Relationship Id="rId1" Type="http://schemas.openxmlformats.org/officeDocument/2006/relationships/slideLayout" Target="../slideLayouts/slideLayout7.xml"/><Relationship Id="rId6" Type="http://schemas.openxmlformats.org/officeDocument/2006/relationships/image" Target="../media/image160.jpeg"/><Relationship Id="rId5" Type="http://schemas.openxmlformats.org/officeDocument/2006/relationships/image" Target="../media/image8.jpeg"/><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7.png"/><Relationship Id="rId7" Type="http://schemas.openxmlformats.org/officeDocument/2006/relationships/image" Target="../media/image16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8.jpeg"/></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68.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67.png"/><Relationship Id="rId5" Type="http://schemas.openxmlformats.org/officeDocument/2006/relationships/image" Target="../media/image163.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jpeg"/><Relationship Id="rId7" Type="http://schemas.openxmlformats.org/officeDocument/2006/relationships/image" Target="../media/image28.wmf"/><Relationship Id="rId12" Type="http://schemas.openxmlformats.org/officeDocument/2006/relationships/image" Target="../media/image10.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32.jpeg"/><Relationship Id="rId5" Type="http://schemas.openxmlformats.org/officeDocument/2006/relationships/image" Target="../media/image27.jpeg"/><Relationship Id="rId10" Type="http://schemas.openxmlformats.org/officeDocument/2006/relationships/image" Target="../media/image31.jpeg"/><Relationship Id="rId4" Type="http://schemas.openxmlformats.org/officeDocument/2006/relationships/image" Target="../media/image14.png"/><Relationship Id="rId9" Type="http://schemas.openxmlformats.org/officeDocument/2006/relationships/image" Target="../media/image30.jpeg"/></Relationships>
</file>

<file path=ppt/slides/_rels/slide5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170.png"/></Relationships>
</file>

<file path=ppt/slides/_rels/slide5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71.png"/><Relationship Id="rId7"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png"/></Relationships>
</file>

<file path=ppt/slides/_rels/slide5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75.png"/><Relationship Id="rId7"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png"/></Relationships>
</file>

<file path=ppt/slides/_rels/slide53.xml.rels><?xml version="1.0" encoding="UTF-8" standalone="yes"?>
<Relationships xmlns="http://schemas.openxmlformats.org/package/2006/relationships"><Relationship Id="rId3" Type="http://schemas.openxmlformats.org/officeDocument/2006/relationships/image" Target="../media/image179.emf"/><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175.png"/></Relationships>
</file>

<file path=ppt/slides/_rels/slide54.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slideLayout" Target="../slideLayouts/slideLayout7.xml"/><Relationship Id="rId7" Type="http://schemas.openxmlformats.org/officeDocument/2006/relationships/image" Target="../media/image10.jpe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5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82.jpeg"/><Relationship Id="rId7" Type="http://schemas.openxmlformats.org/officeDocument/2006/relationships/image" Target="../media/image14.png"/><Relationship Id="rId2" Type="http://schemas.openxmlformats.org/officeDocument/2006/relationships/image" Target="../media/image181.jpeg"/><Relationship Id="rId1" Type="http://schemas.openxmlformats.org/officeDocument/2006/relationships/slideLayout" Target="../slideLayouts/slideLayout2.xml"/><Relationship Id="rId6" Type="http://schemas.openxmlformats.org/officeDocument/2006/relationships/image" Target="../media/image185.png"/><Relationship Id="rId5" Type="http://schemas.openxmlformats.org/officeDocument/2006/relationships/image" Target="../media/image184.jpeg"/><Relationship Id="rId4" Type="http://schemas.openxmlformats.org/officeDocument/2006/relationships/image" Target="../media/image183.jpeg"/><Relationship Id="rId9" Type="http://schemas.openxmlformats.org/officeDocument/2006/relationships/image" Target="../media/image8.jpeg"/></Relationships>
</file>

<file path=ppt/slides/_rels/slide56.xml.rels><?xml version="1.0" encoding="UTF-8" standalone="yes"?>
<Relationships xmlns="http://schemas.openxmlformats.org/package/2006/relationships"><Relationship Id="rId8" Type="http://schemas.openxmlformats.org/officeDocument/2006/relationships/image" Target="../media/image192.png"/><Relationship Id="rId13" Type="http://schemas.openxmlformats.org/officeDocument/2006/relationships/image" Target="../media/image197.png"/><Relationship Id="rId18" Type="http://schemas.openxmlformats.org/officeDocument/2006/relationships/image" Target="../media/image202.png"/><Relationship Id="rId3" Type="http://schemas.openxmlformats.org/officeDocument/2006/relationships/image" Target="../media/image187.png"/><Relationship Id="rId7" Type="http://schemas.openxmlformats.org/officeDocument/2006/relationships/image" Target="../media/image191.png"/><Relationship Id="rId12" Type="http://schemas.openxmlformats.org/officeDocument/2006/relationships/image" Target="../media/image196.png"/><Relationship Id="rId17" Type="http://schemas.openxmlformats.org/officeDocument/2006/relationships/image" Target="../media/image201.png"/><Relationship Id="rId2" Type="http://schemas.openxmlformats.org/officeDocument/2006/relationships/image" Target="../media/image186.png"/><Relationship Id="rId16" Type="http://schemas.openxmlformats.org/officeDocument/2006/relationships/image" Target="../media/image200.png"/><Relationship Id="rId20" Type="http://schemas.openxmlformats.org/officeDocument/2006/relationships/image" Target="../media/image204.png"/><Relationship Id="rId1" Type="http://schemas.openxmlformats.org/officeDocument/2006/relationships/slideLayout" Target="../slideLayouts/slideLayout7.xml"/><Relationship Id="rId6" Type="http://schemas.openxmlformats.org/officeDocument/2006/relationships/image" Target="../media/image190.png"/><Relationship Id="rId11" Type="http://schemas.openxmlformats.org/officeDocument/2006/relationships/image" Target="../media/image195.png"/><Relationship Id="rId5" Type="http://schemas.openxmlformats.org/officeDocument/2006/relationships/image" Target="../media/image189.png"/><Relationship Id="rId15" Type="http://schemas.openxmlformats.org/officeDocument/2006/relationships/image" Target="../media/image199.png"/><Relationship Id="rId10" Type="http://schemas.openxmlformats.org/officeDocument/2006/relationships/image" Target="../media/image194.png"/><Relationship Id="rId19" Type="http://schemas.openxmlformats.org/officeDocument/2006/relationships/image" Target="../media/image203.png"/><Relationship Id="rId4" Type="http://schemas.openxmlformats.org/officeDocument/2006/relationships/image" Target="../media/image188.png"/><Relationship Id="rId9" Type="http://schemas.openxmlformats.org/officeDocument/2006/relationships/image" Target="../media/image193.png"/><Relationship Id="rId14" Type="http://schemas.openxmlformats.org/officeDocument/2006/relationships/image" Target="../media/image198.png"/></Relationships>
</file>

<file path=ppt/slides/_rels/slide57.xml.rels><?xml version="1.0" encoding="UTF-8" standalone="yes"?>
<Relationships xmlns="http://schemas.openxmlformats.org/package/2006/relationships"><Relationship Id="rId3" Type="http://schemas.openxmlformats.org/officeDocument/2006/relationships/image" Target="../media/image205.png"/><Relationship Id="rId7" Type="http://schemas.openxmlformats.org/officeDocument/2006/relationships/image" Target="../media/image10.jpe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07.png"/><Relationship Id="rId4" Type="http://schemas.openxmlformats.org/officeDocument/2006/relationships/image" Target="../media/image206.png"/></Relationships>
</file>

<file path=ppt/slides/_rels/slide5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0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08.png"/><Relationship Id="rId5" Type="http://schemas.openxmlformats.org/officeDocument/2006/relationships/image" Target="../media/image150.jpeg"/><Relationship Id="rId4" Type="http://schemas.openxmlformats.org/officeDocument/2006/relationships/image" Target="../media/image10.jpeg"/></Relationships>
</file>

<file path=ppt/slides/_rels/slide59.xml.rels><?xml version="1.0" encoding="UTF-8" standalone="yes"?>
<Relationships xmlns="http://schemas.openxmlformats.org/package/2006/relationships"><Relationship Id="rId3" Type="http://schemas.openxmlformats.org/officeDocument/2006/relationships/image" Target="../media/image210.png"/><Relationship Id="rId7" Type="http://schemas.openxmlformats.org/officeDocument/2006/relationships/image" Target="../media/image214.tif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13.tiff"/><Relationship Id="rId5" Type="http://schemas.openxmlformats.org/officeDocument/2006/relationships/image" Target="../media/image212.tiff"/><Relationship Id="rId4" Type="http://schemas.openxmlformats.org/officeDocument/2006/relationships/image" Target="../media/image211.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4.png"/><Relationship Id="rId7" Type="http://schemas.openxmlformats.org/officeDocument/2006/relationships/image" Target="../media/image36.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5.emf"/><Relationship Id="rId5" Type="http://schemas.openxmlformats.org/officeDocument/2006/relationships/image" Target="../media/image34.png"/><Relationship Id="rId4" Type="http://schemas.openxmlformats.org/officeDocument/2006/relationships/image" Target="../media/image33.emf"/><Relationship Id="rId9" Type="http://schemas.openxmlformats.org/officeDocument/2006/relationships/image" Target="../media/image8.jpeg"/></Relationships>
</file>

<file path=ppt/slides/_rels/slide60.xml.rels><?xml version="1.0" encoding="UTF-8" standalone="yes"?>
<Relationships xmlns="http://schemas.openxmlformats.org/package/2006/relationships"><Relationship Id="rId8" Type="http://schemas.openxmlformats.org/officeDocument/2006/relationships/image" Target="../media/image215.wmf"/><Relationship Id="rId3" Type="http://schemas.openxmlformats.org/officeDocument/2006/relationships/notesSlide" Target="../notesSlides/notesSlide14.xml"/><Relationship Id="rId7"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214.tiff"/><Relationship Id="rId5" Type="http://schemas.openxmlformats.org/officeDocument/2006/relationships/image" Target="../media/image213.tiff"/><Relationship Id="rId10" Type="http://schemas.openxmlformats.org/officeDocument/2006/relationships/image" Target="../media/image217.png"/><Relationship Id="rId4" Type="http://schemas.openxmlformats.org/officeDocument/2006/relationships/image" Target="../media/image212.tiff"/><Relationship Id="rId9" Type="http://schemas.openxmlformats.org/officeDocument/2006/relationships/image" Target="../media/image216.png"/></Relationships>
</file>

<file path=ppt/slides/_rels/slide61.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notesSlide" Target="../notesSlides/notesSlide15.xml"/><Relationship Id="rId7" Type="http://schemas.openxmlformats.org/officeDocument/2006/relationships/image" Target="../media/image219.pn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175.png"/><Relationship Id="rId5" Type="http://schemas.openxmlformats.org/officeDocument/2006/relationships/image" Target="../media/image218.wmf"/><Relationship Id="rId4" Type="http://schemas.openxmlformats.org/officeDocument/2006/relationships/oleObject" Target="../embeddings/oleObject5.bin"/></Relationships>
</file>

<file path=ppt/slides/_rels/slide62.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slideLayout" Target="../slideLayouts/slideLayout7.xml"/><Relationship Id="rId5" Type="http://schemas.openxmlformats.org/officeDocument/2006/relationships/image" Target="../media/image223.jpeg"/><Relationship Id="rId4" Type="http://schemas.openxmlformats.org/officeDocument/2006/relationships/image" Target="../media/image175.png"/></Relationships>
</file>

<file path=ppt/slides/_rels/slide63.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17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image" Target="../media/image14.png"/><Relationship Id="rId7" Type="http://schemas.openxmlformats.org/officeDocument/2006/relationships/image" Target="../media/image40.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9.emf"/><Relationship Id="rId5" Type="http://schemas.openxmlformats.org/officeDocument/2006/relationships/image" Target="../media/image38.emf"/><Relationship Id="rId10" Type="http://schemas.openxmlformats.org/officeDocument/2006/relationships/image" Target="../media/image8.jpeg"/><Relationship Id="rId4" Type="http://schemas.openxmlformats.org/officeDocument/2006/relationships/image" Target="../media/image37.pn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4.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4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52" descr="logo-cnrs-couleur-sanstex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5962650"/>
            <a:ext cx="900113"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 name="Rectangle 30"/>
          <p:cNvSpPr>
            <a:spLocks noChangeArrowheads="1"/>
          </p:cNvSpPr>
          <p:nvPr/>
        </p:nvSpPr>
        <p:spPr bwMode="auto">
          <a:xfrm>
            <a:off x="881063" y="1524000"/>
            <a:ext cx="7839075" cy="1381125"/>
          </a:xfrm>
          <a:prstGeom prst="rect">
            <a:avLst/>
          </a:prstGeom>
          <a:noFill/>
          <a:ln>
            <a:noFill/>
          </a:ln>
          <a:effectLst/>
          <a:extLst>
            <a:ext uri="{909E8E84-426E-40DD-AFC4-6F175D3DCCD1}">
              <a14:hiddenFill xmlns:a14="http://schemas.microsoft.com/office/drawing/2010/main">
                <a:gradFill rotWithShape="1">
                  <a:gsLst>
                    <a:gs pos="0">
                      <a:srgbClr val="FFFF99">
                        <a:alpha val="48000"/>
                      </a:srgbClr>
                    </a:gs>
                    <a:gs pos="100000">
                      <a:schemeClr val="bg1"/>
                    </a:gs>
                  </a:gsLst>
                  <a:path path="shape">
                    <a:fillToRect l="50000" t="50000" r="50000" b="50000"/>
                  </a:path>
                </a:gradFill>
              </a14:hiddenFill>
            </a:ext>
            <a:ext uri="{91240B29-F687-4F45-9708-019B960494DF}">
              <a14:hiddenLine xmlns:a14="http://schemas.microsoft.com/office/drawing/2010/main" w="25400">
                <a:solidFill>
                  <a:srgbClr val="A5002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368" tIns="44184" rIns="88368" bIns="44184" anchor="ctr">
            <a:spAutoFit/>
          </a:bodyPr>
          <a:lstStyle>
            <a:lvl1pPr marL="331788" indent="-331788" defTabSz="3135313">
              <a:defRPr>
                <a:solidFill>
                  <a:schemeClr val="tx1"/>
                </a:solidFill>
                <a:latin typeface="Arial" charset="0"/>
                <a:cs typeface="Arial" charset="0"/>
              </a:defRPr>
            </a:lvl1pPr>
            <a:lvl2pPr marL="774700" indent="-331788" defTabSz="3135313">
              <a:defRPr>
                <a:solidFill>
                  <a:schemeClr val="tx1"/>
                </a:solidFill>
                <a:latin typeface="Arial" charset="0"/>
                <a:cs typeface="Arial" charset="0"/>
              </a:defRPr>
            </a:lvl2pPr>
            <a:lvl3pPr marL="1217613" indent="-331788" defTabSz="3135313">
              <a:defRPr>
                <a:solidFill>
                  <a:schemeClr val="tx1"/>
                </a:solidFill>
                <a:latin typeface="Arial" charset="0"/>
                <a:cs typeface="Arial" charset="0"/>
              </a:defRPr>
            </a:lvl3pPr>
            <a:lvl4pPr marL="1654175" indent="-325438" defTabSz="3135313">
              <a:defRPr>
                <a:solidFill>
                  <a:schemeClr val="tx1"/>
                </a:solidFill>
                <a:latin typeface="Arial" charset="0"/>
                <a:cs typeface="Arial" charset="0"/>
              </a:defRPr>
            </a:lvl4pPr>
            <a:lvl5pPr marL="2097088" indent="-333375" defTabSz="3135313">
              <a:defRPr>
                <a:solidFill>
                  <a:schemeClr val="tx1"/>
                </a:solidFill>
                <a:latin typeface="Arial" charset="0"/>
                <a:cs typeface="Arial" charset="0"/>
              </a:defRPr>
            </a:lvl5pPr>
            <a:lvl6pPr marL="2554288" indent="-333375" defTabSz="3135313" fontAlgn="base">
              <a:spcBef>
                <a:spcPct val="0"/>
              </a:spcBef>
              <a:spcAft>
                <a:spcPct val="0"/>
              </a:spcAft>
              <a:defRPr>
                <a:solidFill>
                  <a:schemeClr val="tx1"/>
                </a:solidFill>
                <a:latin typeface="Arial" charset="0"/>
                <a:cs typeface="Arial" charset="0"/>
              </a:defRPr>
            </a:lvl6pPr>
            <a:lvl7pPr marL="3011488" indent="-333375" defTabSz="3135313" fontAlgn="base">
              <a:spcBef>
                <a:spcPct val="0"/>
              </a:spcBef>
              <a:spcAft>
                <a:spcPct val="0"/>
              </a:spcAft>
              <a:defRPr>
                <a:solidFill>
                  <a:schemeClr val="tx1"/>
                </a:solidFill>
                <a:latin typeface="Arial" charset="0"/>
                <a:cs typeface="Arial" charset="0"/>
              </a:defRPr>
            </a:lvl7pPr>
            <a:lvl8pPr marL="3468688" indent="-333375" defTabSz="3135313" fontAlgn="base">
              <a:spcBef>
                <a:spcPct val="0"/>
              </a:spcBef>
              <a:spcAft>
                <a:spcPct val="0"/>
              </a:spcAft>
              <a:defRPr>
                <a:solidFill>
                  <a:schemeClr val="tx1"/>
                </a:solidFill>
                <a:latin typeface="Arial" charset="0"/>
                <a:cs typeface="Arial" charset="0"/>
              </a:defRPr>
            </a:lvl8pPr>
            <a:lvl9pPr marL="3925888" indent="-333375" defTabSz="3135313" fontAlgn="base">
              <a:spcBef>
                <a:spcPct val="0"/>
              </a:spcBef>
              <a:spcAft>
                <a:spcPct val="0"/>
              </a:spcAft>
              <a:defRPr>
                <a:solidFill>
                  <a:schemeClr val="tx1"/>
                </a:solidFill>
                <a:latin typeface="Arial" charset="0"/>
                <a:cs typeface="Arial" charset="0"/>
              </a:defRPr>
            </a:lvl9pPr>
          </a:lstStyle>
          <a:p>
            <a:pPr algn="ctr">
              <a:defRPr/>
            </a:pPr>
            <a:r>
              <a:rPr lang="fr-FR" altLang="fr-FR" sz="2800" b="1" dirty="0" smtClean="0">
                <a:solidFill>
                  <a:srgbClr val="A50021"/>
                </a:solidFill>
                <a:effectLst>
                  <a:outerShdw blurRad="38100" dist="38100" dir="2700000" algn="tl">
                    <a:srgbClr val="C0C0C0"/>
                  </a:outerShdw>
                </a:effectLst>
                <a:latin typeface="Verdana" pitchFamily="34" charset="0"/>
              </a:rPr>
              <a:t>Chemical </a:t>
            </a:r>
            <a:r>
              <a:rPr lang="fr-FR" altLang="fr-FR" sz="2800" b="1" dirty="0" err="1" smtClean="0">
                <a:solidFill>
                  <a:srgbClr val="A50021"/>
                </a:solidFill>
                <a:effectLst>
                  <a:outerShdw blurRad="38100" dist="38100" dir="2700000" algn="tl">
                    <a:srgbClr val="C0C0C0"/>
                  </a:outerShdw>
                </a:effectLst>
                <a:latin typeface="Verdana" pitchFamily="34" charset="0"/>
              </a:rPr>
              <a:t>synthesis</a:t>
            </a:r>
            <a:r>
              <a:rPr lang="fr-FR" altLang="fr-FR" sz="2800" b="1" dirty="0" smtClean="0">
                <a:solidFill>
                  <a:srgbClr val="A50021"/>
                </a:solidFill>
                <a:effectLst>
                  <a:outerShdw blurRad="38100" dist="38100" dir="2700000" algn="tl">
                    <a:srgbClr val="C0C0C0"/>
                  </a:outerShdw>
                </a:effectLst>
                <a:latin typeface="Verdana" pitchFamily="34" charset="0"/>
              </a:rPr>
              <a:t> and self-</a:t>
            </a:r>
            <a:r>
              <a:rPr lang="fr-FR" altLang="fr-FR" sz="2800" b="1" dirty="0" err="1" smtClean="0">
                <a:solidFill>
                  <a:srgbClr val="A50021"/>
                </a:solidFill>
                <a:effectLst>
                  <a:outerShdw blurRad="38100" dist="38100" dir="2700000" algn="tl">
                    <a:srgbClr val="C0C0C0"/>
                  </a:outerShdw>
                </a:effectLst>
                <a:latin typeface="Verdana" pitchFamily="34" charset="0"/>
              </a:rPr>
              <a:t>assembly</a:t>
            </a:r>
            <a:endParaRPr lang="fr-FR" altLang="fr-FR" sz="2800" b="1" dirty="0" smtClean="0">
              <a:solidFill>
                <a:srgbClr val="A50021"/>
              </a:solidFill>
              <a:effectLst>
                <a:outerShdw blurRad="38100" dist="38100" dir="2700000" algn="tl">
                  <a:srgbClr val="C0C0C0"/>
                </a:outerShdw>
              </a:effectLst>
              <a:latin typeface="Verdana" pitchFamily="34" charset="0"/>
            </a:endParaRPr>
          </a:p>
          <a:p>
            <a:pPr algn="ctr">
              <a:defRPr/>
            </a:pPr>
            <a:endParaRPr lang="fr-FR" altLang="fr-FR" sz="2800" b="1" dirty="0" smtClean="0">
              <a:solidFill>
                <a:srgbClr val="A50021"/>
              </a:solidFill>
              <a:effectLst>
                <a:outerShdw blurRad="38100" dist="38100" dir="2700000" algn="tl">
                  <a:srgbClr val="C0C0C0"/>
                </a:outerShdw>
              </a:effectLst>
              <a:latin typeface="Verdana" pitchFamily="34" charset="0"/>
            </a:endParaRPr>
          </a:p>
          <a:p>
            <a:pPr algn="ctr">
              <a:defRPr/>
            </a:pPr>
            <a:r>
              <a:rPr lang="fr-FR" altLang="fr-FR" sz="2800" b="1" dirty="0" smtClean="0">
                <a:solidFill>
                  <a:srgbClr val="A50021"/>
                </a:solidFill>
                <a:effectLst>
                  <a:outerShdw blurRad="38100" dist="38100" dir="2700000" algn="tl">
                    <a:srgbClr val="C0C0C0"/>
                  </a:outerShdw>
                </a:effectLst>
                <a:latin typeface="Verdana" pitchFamily="34" charset="0"/>
              </a:rPr>
              <a:t>of nanoparticles for plasmonics</a:t>
            </a:r>
            <a:endParaRPr lang="en-US" altLang="fr-FR" sz="2800" b="1" dirty="0" smtClean="0">
              <a:solidFill>
                <a:srgbClr val="6600FF"/>
              </a:solidFill>
            </a:endParaRPr>
          </a:p>
        </p:txBody>
      </p:sp>
      <p:sp>
        <p:nvSpPr>
          <p:cNvPr id="2053" name="Text Box 33"/>
          <p:cNvSpPr txBox="1">
            <a:spLocks noChangeArrowheads="1"/>
          </p:cNvSpPr>
          <p:nvPr/>
        </p:nvSpPr>
        <p:spPr bwMode="auto">
          <a:xfrm>
            <a:off x="2028825" y="3898900"/>
            <a:ext cx="2678113"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2000" b="1"/>
              <a:t>Lise-Marie LACROIX</a:t>
            </a:r>
          </a:p>
          <a:p>
            <a:pPr eaLnBrk="1" hangingPunct="1">
              <a:spcBef>
                <a:spcPct val="0"/>
              </a:spcBef>
              <a:buFontTx/>
              <a:buNone/>
            </a:pPr>
            <a:r>
              <a:rPr lang="fr-FR" altLang="fr-FR" sz="1600"/>
              <a:t>LPCNO – UPS, Toulouse</a:t>
            </a:r>
          </a:p>
          <a:p>
            <a:pPr eaLnBrk="1" hangingPunct="1">
              <a:spcBef>
                <a:spcPct val="0"/>
              </a:spcBef>
              <a:buFontTx/>
              <a:buNone/>
            </a:pPr>
            <a:r>
              <a:rPr lang="fr-FR" altLang="fr-FR" sz="1600" i="1"/>
              <a:t>lmlacroi@insa-toulouse.fr</a:t>
            </a:r>
          </a:p>
        </p:txBody>
      </p:sp>
      <p:pic>
        <p:nvPicPr>
          <p:cNvPr id="16" name="Image 15"/>
          <p:cNvPicPr>
            <a:picLocks noChangeAspect="1"/>
          </p:cNvPicPr>
          <p:nvPr/>
        </p:nvPicPr>
        <p:blipFill rotWithShape="1">
          <a:blip r:embed="rId4">
            <a:extLst>
              <a:ext uri="{28A0092B-C50C-407E-A947-70E740481C1C}">
                <a14:useLocalDpi xmlns:a14="http://schemas.microsoft.com/office/drawing/2010/main" val="0"/>
              </a:ext>
            </a:extLst>
          </a:blip>
          <a:srcRect l="4925" r="7268"/>
          <a:stretch/>
        </p:blipFill>
        <p:spPr>
          <a:xfrm>
            <a:off x="7187151" y="6009472"/>
            <a:ext cx="1940767" cy="743005"/>
          </a:xfrm>
          <a:prstGeom prst="rect">
            <a:avLst/>
          </a:prstGeom>
          <a:effectLst>
            <a:glow rad="127000">
              <a:schemeClr val="accent1">
                <a:alpha val="0"/>
              </a:schemeClr>
            </a:glow>
          </a:effectLst>
        </p:spPr>
      </p:pic>
      <p:pic>
        <p:nvPicPr>
          <p:cNvPr id="2055" name="Picture 39" descr="Afficher l'image d'orig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5025" y="6024563"/>
            <a:ext cx="13335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41" descr="Afficher l'image d'origi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163" y="5905500"/>
            <a:ext cx="25717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43" descr="Afficher l'image d'origine"/>
          <p:cNvPicPr>
            <a:picLocks noChangeAspect="1" noChangeArrowheads="1"/>
          </p:cNvPicPr>
          <p:nvPr/>
        </p:nvPicPr>
        <p:blipFill>
          <a:blip r:embed="rId7">
            <a:extLst>
              <a:ext uri="{28A0092B-C50C-407E-A947-70E740481C1C}">
                <a14:useLocalDpi xmlns:a14="http://schemas.microsoft.com/office/drawing/2010/main" val="0"/>
              </a:ext>
            </a:extLst>
          </a:blip>
          <a:srcRect l="2686" t="23845" b="23018"/>
          <a:stretch>
            <a:fillRect/>
          </a:stretch>
        </p:blipFill>
        <p:spPr bwMode="auto">
          <a:xfrm>
            <a:off x="4719638" y="5962650"/>
            <a:ext cx="2455862"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8" name="Groupe 1"/>
          <p:cNvGrpSpPr>
            <a:grpSpLocks/>
          </p:cNvGrpSpPr>
          <p:nvPr/>
        </p:nvGrpSpPr>
        <p:grpSpPr bwMode="auto">
          <a:xfrm>
            <a:off x="7939088" y="-28575"/>
            <a:ext cx="1233487" cy="700088"/>
            <a:chOff x="7561263" y="-28575"/>
            <a:chExt cx="1611312" cy="914400"/>
          </a:xfrm>
        </p:grpSpPr>
        <p:pic>
          <p:nvPicPr>
            <p:cNvPr id="2062" name="Picture 21" descr="logo_lpcno_300_dpi_fondtransparen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67700" y="-28575"/>
              <a:ext cx="9048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37" descr="Afficher l'image d'origin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61263" y="93663"/>
              <a:ext cx="7858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59" name="Picture 21" descr="logo_lpcno_300_dpi_fondtransparent"/>
          <p:cNvPicPr>
            <a:picLocks noChangeAspect="1" noChangeArrowheads="1"/>
          </p:cNvPicPr>
          <p:nvPr/>
        </p:nvPicPr>
        <p:blipFill>
          <a:blip r:embed="rId10">
            <a:extLst>
              <a:ext uri="{28A0092B-C50C-407E-A947-70E740481C1C}">
                <a14:useLocalDpi xmlns:a14="http://schemas.microsoft.com/office/drawing/2010/main" val="0"/>
              </a:ext>
            </a:extLst>
          </a:blip>
          <a:srcRect l="9297" r="13728" b="9840"/>
          <a:stretch>
            <a:fillRect/>
          </a:stretch>
        </p:blipFill>
        <p:spPr bwMode="auto">
          <a:xfrm>
            <a:off x="1144588" y="3713163"/>
            <a:ext cx="892175" cy="105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37" descr="Afficher l'image d'origin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73938" y="3713163"/>
            <a:ext cx="1160462"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1" name="Text Box 33"/>
          <p:cNvSpPr txBox="1">
            <a:spLocks noChangeArrowheads="1"/>
          </p:cNvSpPr>
          <p:nvPr/>
        </p:nvSpPr>
        <p:spPr bwMode="auto">
          <a:xfrm>
            <a:off x="4875213" y="3898900"/>
            <a:ext cx="2606675"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r" eaLnBrk="1" hangingPunct="1">
              <a:spcBef>
                <a:spcPct val="0"/>
              </a:spcBef>
              <a:buFontTx/>
              <a:buNone/>
            </a:pPr>
            <a:r>
              <a:rPr lang="fr-FR" altLang="fr-FR" sz="2000" b="1"/>
              <a:t>Erik DUJARDIN</a:t>
            </a:r>
          </a:p>
          <a:p>
            <a:pPr algn="r" eaLnBrk="1" hangingPunct="1">
              <a:spcBef>
                <a:spcPct val="0"/>
              </a:spcBef>
              <a:buFontTx/>
              <a:buNone/>
            </a:pPr>
            <a:r>
              <a:rPr lang="fr-FR" altLang="fr-FR" sz="1600"/>
              <a:t>CEMES - CNRS, Toulouse</a:t>
            </a:r>
          </a:p>
          <a:p>
            <a:pPr algn="r" eaLnBrk="1" hangingPunct="1">
              <a:spcBef>
                <a:spcPct val="0"/>
              </a:spcBef>
              <a:buFontTx/>
              <a:buNone/>
            </a:pPr>
            <a:r>
              <a:rPr lang="fr-FR" altLang="fr-FR" sz="1600" i="1"/>
              <a:t>dujardin@cemes.fr</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3"/>
          <p:cNvGrpSpPr>
            <a:grpSpLocks/>
          </p:cNvGrpSpPr>
          <p:nvPr/>
        </p:nvGrpSpPr>
        <p:grpSpPr bwMode="auto">
          <a:xfrm>
            <a:off x="1212850" y="584200"/>
            <a:ext cx="2520950" cy="1630363"/>
            <a:chOff x="254" y="396"/>
            <a:chExt cx="1588" cy="1027"/>
          </a:xfrm>
        </p:grpSpPr>
        <p:pic>
          <p:nvPicPr>
            <p:cNvPr id="10258" name="Picture 4" descr="Präsentation1"/>
            <p:cNvPicPr>
              <a:picLocks noChangeAspect="1" noChangeArrowheads="1"/>
            </p:cNvPicPr>
            <p:nvPr/>
          </p:nvPicPr>
          <p:blipFill>
            <a:blip r:embed="rId3">
              <a:lum contrast="20000"/>
              <a:extLst>
                <a:ext uri="{28A0092B-C50C-407E-A947-70E740481C1C}">
                  <a14:useLocalDpi xmlns:a14="http://schemas.microsoft.com/office/drawing/2010/main" val="0"/>
                </a:ext>
              </a:extLst>
            </a:blip>
            <a:srcRect l="40697" t="34326" r="55896" b="62181"/>
            <a:stretch>
              <a:fillRect/>
            </a:stretch>
          </p:blipFill>
          <p:spPr bwMode="auto">
            <a:xfrm>
              <a:off x="926" y="936"/>
              <a:ext cx="24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9" name="Text Box 5"/>
            <p:cNvSpPr txBox="1">
              <a:spLocks noChangeArrowheads="1"/>
            </p:cNvSpPr>
            <p:nvPr/>
          </p:nvSpPr>
          <p:spPr bwMode="auto">
            <a:xfrm>
              <a:off x="562" y="1208"/>
              <a:ext cx="191"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400"/>
                <a:t>X</a:t>
              </a:r>
            </a:p>
          </p:txBody>
        </p:sp>
        <p:sp>
          <p:nvSpPr>
            <p:cNvPr id="10260" name="AutoShape 6"/>
            <p:cNvSpPr>
              <a:spLocks noChangeArrowheads="1"/>
            </p:cNvSpPr>
            <p:nvPr/>
          </p:nvSpPr>
          <p:spPr bwMode="auto">
            <a:xfrm rot="2824954">
              <a:off x="830" y="1032"/>
              <a:ext cx="48" cy="240"/>
            </a:xfrm>
            <a:prstGeom prst="triangle">
              <a:avLst>
                <a:gd name="adj" fmla="val 50000"/>
              </a:avLst>
            </a:prstGeom>
            <a:solidFill>
              <a:srgbClr val="5F5F5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fr-FR" altLang="fr-FR" sz="1800"/>
            </a:p>
          </p:txBody>
        </p:sp>
        <p:sp>
          <p:nvSpPr>
            <p:cNvPr id="10261" name="AutoShape 7"/>
            <p:cNvSpPr>
              <a:spLocks noChangeArrowheads="1"/>
            </p:cNvSpPr>
            <p:nvPr/>
          </p:nvSpPr>
          <p:spPr bwMode="auto">
            <a:xfrm rot="-3105785">
              <a:off x="1204" y="1032"/>
              <a:ext cx="48" cy="240"/>
            </a:xfrm>
            <a:prstGeom prst="triangle">
              <a:avLst>
                <a:gd name="adj" fmla="val 50000"/>
              </a:avLst>
            </a:prstGeom>
            <a:solidFill>
              <a:srgbClr val="5F5F5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fr-FR" altLang="fr-FR" sz="1800"/>
            </a:p>
          </p:txBody>
        </p:sp>
        <p:sp>
          <p:nvSpPr>
            <p:cNvPr id="10262" name="Text Box 8"/>
            <p:cNvSpPr txBox="1">
              <a:spLocks noChangeArrowheads="1"/>
            </p:cNvSpPr>
            <p:nvPr/>
          </p:nvSpPr>
          <p:spPr bwMode="auto">
            <a:xfrm>
              <a:off x="1338" y="1231"/>
              <a:ext cx="18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400"/>
                <a:t>L</a:t>
              </a:r>
            </a:p>
          </p:txBody>
        </p:sp>
        <p:sp>
          <p:nvSpPr>
            <p:cNvPr id="10263" name="AutoShape 9" descr="50%"/>
            <p:cNvSpPr>
              <a:spLocks noChangeArrowheads="1"/>
            </p:cNvSpPr>
            <p:nvPr/>
          </p:nvSpPr>
          <p:spPr bwMode="auto">
            <a:xfrm rot="-8450520">
              <a:off x="1166" y="744"/>
              <a:ext cx="48" cy="240"/>
            </a:xfrm>
            <a:prstGeom prst="triangle">
              <a:avLst>
                <a:gd name="adj" fmla="val 50000"/>
              </a:avLst>
            </a:prstGeom>
            <a:pattFill prst="pct50">
              <a:fgClr>
                <a:srgbClr val="5F5F5F"/>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fr-FR" altLang="fr-FR" sz="1800"/>
            </a:p>
          </p:txBody>
        </p:sp>
        <p:sp>
          <p:nvSpPr>
            <p:cNvPr id="10264" name="Text Box 10"/>
            <p:cNvSpPr txBox="1">
              <a:spLocks noChangeArrowheads="1"/>
            </p:cNvSpPr>
            <p:nvPr/>
          </p:nvSpPr>
          <p:spPr bwMode="auto">
            <a:xfrm>
              <a:off x="1262" y="632"/>
              <a:ext cx="18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400"/>
                <a:t>L</a:t>
              </a:r>
            </a:p>
          </p:txBody>
        </p:sp>
        <p:sp>
          <p:nvSpPr>
            <p:cNvPr id="10265" name="AutoShape 11" descr="50%"/>
            <p:cNvSpPr>
              <a:spLocks noChangeArrowheads="1"/>
            </p:cNvSpPr>
            <p:nvPr/>
          </p:nvSpPr>
          <p:spPr bwMode="auto">
            <a:xfrm rot="7313097">
              <a:off x="830" y="744"/>
              <a:ext cx="48" cy="240"/>
            </a:xfrm>
            <a:prstGeom prst="triangle">
              <a:avLst>
                <a:gd name="adj" fmla="val 50000"/>
              </a:avLst>
            </a:prstGeom>
            <a:pattFill prst="pct50">
              <a:fgClr>
                <a:srgbClr val="5F5F5F"/>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fr-FR" altLang="fr-FR" sz="1800"/>
            </a:p>
          </p:txBody>
        </p:sp>
        <p:sp>
          <p:nvSpPr>
            <p:cNvPr id="10266" name="Text Box 12"/>
            <p:cNvSpPr txBox="1">
              <a:spLocks noChangeArrowheads="1"/>
            </p:cNvSpPr>
            <p:nvPr/>
          </p:nvSpPr>
          <p:spPr bwMode="auto">
            <a:xfrm>
              <a:off x="562" y="632"/>
              <a:ext cx="18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400"/>
                <a:t>L</a:t>
              </a:r>
            </a:p>
          </p:txBody>
        </p:sp>
        <p:sp>
          <p:nvSpPr>
            <p:cNvPr id="10267" name="Text Box 13"/>
            <p:cNvSpPr txBox="1">
              <a:spLocks noChangeArrowheads="1"/>
            </p:cNvSpPr>
            <p:nvPr/>
          </p:nvSpPr>
          <p:spPr bwMode="auto">
            <a:xfrm>
              <a:off x="254" y="396"/>
              <a:ext cx="15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800"/>
                <a:t>“Chemical approach”</a:t>
              </a:r>
            </a:p>
          </p:txBody>
        </p:sp>
      </p:grpSp>
      <p:pic>
        <p:nvPicPr>
          <p:cNvPr id="10243" name="Picture 14" descr="Präsentation1"/>
          <p:cNvPicPr>
            <a:picLocks noChangeAspect="1" noChangeArrowheads="1"/>
          </p:cNvPicPr>
          <p:nvPr/>
        </p:nvPicPr>
        <p:blipFill>
          <a:blip r:embed="rId3">
            <a:lum contrast="20000"/>
            <a:extLst>
              <a:ext uri="{28A0092B-C50C-407E-A947-70E740481C1C}">
                <a14:useLocalDpi xmlns:a14="http://schemas.microsoft.com/office/drawing/2010/main" val="0"/>
              </a:ext>
            </a:extLst>
          </a:blip>
          <a:srcRect l="36607" t="80600" r="42270" b="8923"/>
          <a:stretch>
            <a:fillRect/>
          </a:stretch>
        </p:blipFill>
        <p:spPr bwMode="auto">
          <a:xfrm>
            <a:off x="5715000" y="1095375"/>
            <a:ext cx="2362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Box 15"/>
          <p:cNvSpPr txBox="1">
            <a:spLocks noChangeArrowheads="1"/>
          </p:cNvSpPr>
          <p:nvPr/>
        </p:nvSpPr>
        <p:spPr bwMode="auto">
          <a:xfrm>
            <a:off x="5626100" y="584200"/>
            <a:ext cx="2432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800"/>
              <a:t>“Physical approach”</a:t>
            </a:r>
          </a:p>
        </p:txBody>
      </p:sp>
      <p:sp>
        <p:nvSpPr>
          <p:cNvPr id="10245" name="Line 28"/>
          <p:cNvSpPr>
            <a:spLocks noChangeShapeType="1"/>
          </p:cNvSpPr>
          <p:nvPr/>
        </p:nvSpPr>
        <p:spPr bwMode="auto">
          <a:xfrm>
            <a:off x="4572000" y="762000"/>
            <a:ext cx="0" cy="5334000"/>
          </a:xfrm>
          <a:prstGeom prst="line">
            <a:avLst/>
          </a:prstGeom>
          <a:noFill/>
          <a:ln w="9525">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0246" name="Line 29"/>
          <p:cNvSpPr>
            <a:spLocks noChangeShapeType="1"/>
          </p:cNvSpPr>
          <p:nvPr/>
        </p:nvSpPr>
        <p:spPr bwMode="auto">
          <a:xfrm>
            <a:off x="4632325" y="866775"/>
            <a:ext cx="0" cy="5334000"/>
          </a:xfrm>
          <a:prstGeom prst="line">
            <a:avLst/>
          </a:prstGeom>
          <a:noFill/>
          <a:ln w="9525">
            <a:solidFill>
              <a:srgbClr val="9933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10247" name="Picture 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2514600"/>
            <a:ext cx="4029075" cy="301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8" name="Picture 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2514600"/>
            <a:ext cx="40386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9" name="Text Box 35"/>
          <p:cNvSpPr txBox="1">
            <a:spLocks noChangeArrowheads="1"/>
          </p:cNvSpPr>
          <p:nvPr/>
        </p:nvSpPr>
        <p:spPr bwMode="auto">
          <a:xfrm>
            <a:off x="1352550" y="5675313"/>
            <a:ext cx="2228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800"/>
              <a:t>Relatively low cost</a:t>
            </a:r>
          </a:p>
        </p:txBody>
      </p:sp>
      <p:sp>
        <p:nvSpPr>
          <p:cNvPr id="10250" name="Text Box 36"/>
          <p:cNvSpPr txBox="1">
            <a:spLocks noChangeArrowheads="1"/>
          </p:cNvSpPr>
          <p:nvPr/>
        </p:nvSpPr>
        <p:spPr bwMode="auto">
          <a:xfrm>
            <a:off x="5410200" y="5683250"/>
            <a:ext cx="297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800"/>
              <a:t>Ultra high vacuum set up.</a:t>
            </a:r>
          </a:p>
        </p:txBody>
      </p:sp>
      <p:pic>
        <p:nvPicPr>
          <p:cNvPr id="10251" name="Picture 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88" y="-9525"/>
            <a:ext cx="847726"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52" name="Text Box 30"/>
          <p:cNvSpPr txBox="1">
            <a:spLocks noChangeArrowheads="1"/>
          </p:cNvSpPr>
          <p:nvPr/>
        </p:nvSpPr>
        <p:spPr bwMode="auto">
          <a:xfrm>
            <a:off x="3519488" y="6572250"/>
            <a:ext cx="218122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200" i="1">
                <a:solidFill>
                  <a:srgbClr val="1C1C1C"/>
                </a:solidFill>
              </a:rPr>
              <a:t>Ecole ETPMSE – 20/06/2016</a:t>
            </a:r>
          </a:p>
        </p:txBody>
      </p:sp>
      <p:sp>
        <p:nvSpPr>
          <p:cNvPr id="26" name="Rectangle 2"/>
          <p:cNvSpPr txBox="1">
            <a:spLocks noChangeArrowheads="1"/>
          </p:cNvSpPr>
          <p:nvPr/>
        </p:nvSpPr>
        <p:spPr bwMode="auto">
          <a:xfrm>
            <a:off x="19050" y="19050"/>
            <a:ext cx="6858000" cy="381000"/>
          </a:xfrm>
          <a:prstGeom prst="rect">
            <a:avLst/>
          </a:prstGeom>
          <a:noFill/>
          <a:ln w="9525">
            <a:noFill/>
            <a:miter lim="800000"/>
            <a:headEnd/>
            <a:tailEnd/>
          </a:ln>
          <a:effectLst/>
        </p:spPr>
        <p:txBody>
          <a:bodyPr lIns="91422" tIns="45711" rIns="91422" bIns="45711" anchor="ctr"/>
          <a:lstStyle>
            <a:lvl1pPr defTabSz="801688">
              <a:defRPr>
                <a:solidFill>
                  <a:schemeClr val="tx1"/>
                </a:solidFill>
                <a:latin typeface="Arial" charset="0"/>
                <a:cs typeface="Arial" charset="0"/>
              </a:defRPr>
            </a:lvl1pPr>
            <a:lvl2pPr marL="742950" indent="-285750" defTabSz="801688">
              <a:defRPr>
                <a:solidFill>
                  <a:schemeClr val="tx1"/>
                </a:solidFill>
                <a:latin typeface="Arial" charset="0"/>
                <a:cs typeface="Arial" charset="0"/>
              </a:defRPr>
            </a:lvl2pPr>
            <a:lvl3pPr marL="1143000" indent="-228600" defTabSz="801688">
              <a:defRPr>
                <a:solidFill>
                  <a:schemeClr val="tx1"/>
                </a:solidFill>
                <a:latin typeface="Arial" charset="0"/>
                <a:cs typeface="Arial" charset="0"/>
              </a:defRPr>
            </a:lvl3pPr>
            <a:lvl4pPr marL="1600200" indent="-228600" defTabSz="801688">
              <a:defRPr>
                <a:solidFill>
                  <a:schemeClr val="tx1"/>
                </a:solidFill>
                <a:latin typeface="Arial" charset="0"/>
                <a:cs typeface="Arial" charset="0"/>
              </a:defRPr>
            </a:lvl4pPr>
            <a:lvl5pPr marL="2057400" indent="-228600" defTabSz="801688">
              <a:defRPr>
                <a:solidFill>
                  <a:schemeClr val="tx1"/>
                </a:solidFill>
                <a:latin typeface="Arial" charset="0"/>
                <a:cs typeface="Arial" charset="0"/>
              </a:defRPr>
            </a:lvl5pPr>
            <a:lvl6pPr marL="2514600" indent="-228600" defTabSz="801688" fontAlgn="base">
              <a:spcBef>
                <a:spcPct val="0"/>
              </a:spcBef>
              <a:spcAft>
                <a:spcPct val="0"/>
              </a:spcAft>
              <a:defRPr>
                <a:solidFill>
                  <a:schemeClr val="tx1"/>
                </a:solidFill>
                <a:latin typeface="Arial" charset="0"/>
                <a:cs typeface="Arial" charset="0"/>
              </a:defRPr>
            </a:lvl6pPr>
            <a:lvl7pPr marL="2971800" indent="-228600" defTabSz="801688" fontAlgn="base">
              <a:spcBef>
                <a:spcPct val="0"/>
              </a:spcBef>
              <a:spcAft>
                <a:spcPct val="0"/>
              </a:spcAft>
              <a:defRPr>
                <a:solidFill>
                  <a:schemeClr val="tx1"/>
                </a:solidFill>
                <a:latin typeface="Arial" charset="0"/>
                <a:cs typeface="Arial" charset="0"/>
              </a:defRPr>
            </a:lvl7pPr>
            <a:lvl8pPr marL="3429000" indent="-228600" defTabSz="801688" fontAlgn="base">
              <a:spcBef>
                <a:spcPct val="0"/>
              </a:spcBef>
              <a:spcAft>
                <a:spcPct val="0"/>
              </a:spcAft>
              <a:defRPr>
                <a:solidFill>
                  <a:schemeClr val="tx1"/>
                </a:solidFill>
                <a:latin typeface="Arial" charset="0"/>
                <a:cs typeface="Arial" charset="0"/>
              </a:defRPr>
            </a:lvl8pPr>
            <a:lvl9pPr marL="3886200" indent="-228600" defTabSz="801688" fontAlgn="base">
              <a:spcBef>
                <a:spcPct val="0"/>
              </a:spcBef>
              <a:spcAft>
                <a:spcPct val="0"/>
              </a:spcAft>
              <a:defRPr>
                <a:solidFill>
                  <a:schemeClr val="tx1"/>
                </a:solidFill>
                <a:latin typeface="Arial" charset="0"/>
                <a:cs typeface="Arial" charset="0"/>
              </a:defRPr>
            </a:lvl9pPr>
          </a:lstStyle>
          <a:p>
            <a:pPr>
              <a:defRPr/>
            </a:pPr>
            <a:r>
              <a:rPr kumimoji="1" lang="en-US" altLang="fr-FR" sz="2400" b="1" dirty="0" smtClean="0">
                <a:solidFill>
                  <a:srgbClr val="1C1C1C"/>
                </a:solidFill>
                <a:effectLst>
                  <a:outerShdw blurRad="38100" dist="38100" dir="2700000" algn="tl">
                    <a:srgbClr val="C0C0C0"/>
                  </a:outerShdw>
                </a:effectLst>
              </a:rPr>
              <a:t>General strategy for NPs synthesis</a:t>
            </a:r>
            <a:endParaRPr kumimoji="1" lang="fr-FR" altLang="fr-FR" sz="2400" b="1" dirty="0" smtClean="0">
              <a:solidFill>
                <a:srgbClr val="1C1C1C"/>
              </a:solidFill>
              <a:effectLst>
                <a:outerShdw blurRad="38100" dist="38100" dir="2700000" algn="tl">
                  <a:srgbClr val="C0C0C0"/>
                </a:outerShdw>
              </a:effectLst>
            </a:endParaRPr>
          </a:p>
        </p:txBody>
      </p:sp>
      <p:sp>
        <p:nvSpPr>
          <p:cNvPr id="10254" name="Espace réservé du numéro de diapositive 1"/>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fld id="{07022CA3-4A70-4F27-88DB-4063721E17FF}" type="slidenum">
              <a:rPr lang="en-US" altLang="fr-FR" sz="1400" smtClean="0"/>
              <a:pPr eaLnBrk="1" hangingPunct="1">
                <a:spcBef>
                  <a:spcPct val="0"/>
                </a:spcBef>
                <a:buFontTx/>
                <a:buNone/>
              </a:pPr>
              <a:t>10</a:t>
            </a:fld>
            <a:endParaRPr lang="en-US" altLang="fr-FR" sz="1400" smtClean="0"/>
          </a:p>
        </p:txBody>
      </p:sp>
      <p:grpSp>
        <p:nvGrpSpPr>
          <p:cNvPr id="10255" name="Groupe 26"/>
          <p:cNvGrpSpPr>
            <a:grpSpLocks/>
          </p:cNvGrpSpPr>
          <p:nvPr/>
        </p:nvGrpSpPr>
        <p:grpSpPr bwMode="auto">
          <a:xfrm>
            <a:off x="7939088" y="-28575"/>
            <a:ext cx="1233487" cy="700088"/>
            <a:chOff x="7561263" y="-28575"/>
            <a:chExt cx="1611312" cy="914400"/>
          </a:xfrm>
        </p:grpSpPr>
        <p:pic>
          <p:nvPicPr>
            <p:cNvPr id="10256" name="Picture 21" descr="logo_lpcno_300_dpi_fondtransparen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67700" y="-28575"/>
              <a:ext cx="9048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7" name="Picture 37" descr="Afficher l'image d'origin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61263" y="93663"/>
              <a:ext cx="7858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165"/>
          <p:cNvGrpSpPr>
            <a:grpSpLocks/>
          </p:cNvGrpSpPr>
          <p:nvPr/>
        </p:nvGrpSpPr>
        <p:grpSpPr bwMode="auto">
          <a:xfrm>
            <a:off x="1212850" y="584200"/>
            <a:ext cx="2520950" cy="1630363"/>
            <a:chOff x="254" y="396"/>
            <a:chExt cx="1588" cy="1027"/>
          </a:xfrm>
        </p:grpSpPr>
        <p:pic>
          <p:nvPicPr>
            <p:cNvPr id="11288" name="Picture 166" descr="Präsentation1"/>
            <p:cNvPicPr>
              <a:picLocks noChangeAspect="1" noChangeArrowheads="1"/>
            </p:cNvPicPr>
            <p:nvPr/>
          </p:nvPicPr>
          <p:blipFill>
            <a:blip r:embed="rId3">
              <a:lum contrast="20000"/>
              <a:extLst>
                <a:ext uri="{28A0092B-C50C-407E-A947-70E740481C1C}">
                  <a14:useLocalDpi xmlns:a14="http://schemas.microsoft.com/office/drawing/2010/main" val="0"/>
                </a:ext>
              </a:extLst>
            </a:blip>
            <a:srcRect l="40697" t="34326" r="55896" b="62181"/>
            <a:stretch>
              <a:fillRect/>
            </a:stretch>
          </p:blipFill>
          <p:spPr bwMode="auto">
            <a:xfrm>
              <a:off x="926" y="936"/>
              <a:ext cx="24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9" name="Text Box 167"/>
            <p:cNvSpPr txBox="1">
              <a:spLocks noChangeArrowheads="1"/>
            </p:cNvSpPr>
            <p:nvPr/>
          </p:nvSpPr>
          <p:spPr bwMode="auto">
            <a:xfrm>
              <a:off x="562" y="1208"/>
              <a:ext cx="191"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400"/>
                <a:t>X</a:t>
              </a:r>
            </a:p>
          </p:txBody>
        </p:sp>
        <p:sp>
          <p:nvSpPr>
            <p:cNvPr id="11290" name="AutoShape 168"/>
            <p:cNvSpPr>
              <a:spLocks noChangeArrowheads="1"/>
            </p:cNvSpPr>
            <p:nvPr/>
          </p:nvSpPr>
          <p:spPr bwMode="auto">
            <a:xfrm rot="2824954">
              <a:off x="830" y="1032"/>
              <a:ext cx="48" cy="240"/>
            </a:xfrm>
            <a:prstGeom prst="triangle">
              <a:avLst>
                <a:gd name="adj" fmla="val 50000"/>
              </a:avLst>
            </a:prstGeom>
            <a:solidFill>
              <a:srgbClr val="5F5F5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fr-FR" altLang="fr-FR" sz="1800"/>
            </a:p>
          </p:txBody>
        </p:sp>
        <p:sp>
          <p:nvSpPr>
            <p:cNvPr id="11291" name="AutoShape 169"/>
            <p:cNvSpPr>
              <a:spLocks noChangeArrowheads="1"/>
            </p:cNvSpPr>
            <p:nvPr/>
          </p:nvSpPr>
          <p:spPr bwMode="auto">
            <a:xfrm rot="-3105785">
              <a:off x="1204" y="1032"/>
              <a:ext cx="48" cy="240"/>
            </a:xfrm>
            <a:prstGeom prst="triangle">
              <a:avLst>
                <a:gd name="adj" fmla="val 50000"/>
              </a:avLst>
            </a:prstGeom>
            <a:solidFill>
              <a:srgbClr val="5F5F5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fr-FR" altLang="fr-FR" sz="1800"/>
            </a:p>
          </p:txBody>
        </p:sp>
        <p:sp>
          <p:nvSpPr>
            <p:cNvPr id="11292" name="Text Box 170"/>
            <p:cNvSpPr txBox="1">
              <a:spLocks noChangeArrowheads="1"/>
            </p:cNvSpPr>
            <p:nvPr/>
          </p:nvSpPr>
          <p:spPr bwMode="auto">
            <a:xfrm>
              <a:off x="1338" y="1231"/>
              <a:ext cx="18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400"/>
                <a:t>L</a:t>
              </a:r>
            </a:p>
          </p:txBody>
        </p:sp>
        <p:sp>
          <p:nvSpPr>
            <p:cNvPr id="11293" name="AutoShape 171" descr="50%"/>
            <p:cNvSpPr>
              <a:spLocks noChangeArrowheads="1"/>
            </p:cNvSpPr>
            <p:nvPr/>
          </p:nvSpPr>
          <p:spPr bwMode="auto">
            <a:xfrm rot="-8450520">
              <a:off x="1166" y="744"/>
              <a:ext cx="48" cy="240"/>
            </a:xfrm>
            <a:prstGeom prst="triangle">
              <a:avLst>
                <a:gd name="adj" fmla="val 50000"/>
              </a:avLst>
            </a:prstGeom>
            <a:pattFill prst="pct50">
              <a:fgClr>
                <a:srgbClr val="5F5F5F"/>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fr-FR" altLang="fr-FR" sz="1800"/>
            </a:p>
          </p:txBody>
        </p:sp>
        <p:sp>
          <p:nvSpPr>
            <p:cNvPr id="11294" name="Text Box 172"/>
            <p:cNvSpPr txBox="1">
              <a:spLocks noChangeArrowheads="1"/>
            </p:cNvSpPr>
            <p:nvPr/>
          </p:nvSpPr>
          <p:spPr bwMode="auto">
            <a:xfrm>
              <a:off x="1262" y="632"/>
              <a:ext cx="18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400"/>
                <a:t>L</a:t>
              </a:r>
            </a:p>
          </p:txBody>
        </p:sp>
        <p:sp>
          <p:nvSpPr>
            <p:cNvPr id="11295" name="AutoShape 173" descr="50%"/>
            <p:cNvSpPr>
              <a:spLocks noChangeArrowheads="1"/>
            </p:cNvSpPr>
            <p:nvPr/>
          </p:nvSpPr>
          <p:spPr bwMode="auto">
            <a:xfrm rot="7313097">
              <a:off x="830" y="744"/>
              <a:ext cx="48" cy="240"/>
            </a:xfrm>
            <a:prstGeom prst="triangle">
              <a:avLst>
                <a:gd name="adj" fmla="val 50000"/>
              </a:avLst>
            </a:prstGeom>
            <a:pattFill prst="pct50">
              <a:fgClr>
                <a:srgbClr val="5F5F5F"/>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fr-FR" altLang="fr-FR" sz="1800"/>
            </a:p>
          </p:txBody>
        </p:sp>
        <p:sp>
          <p:nvSpPr>
            <p:cNvPr id="11296" name="Text Box 174"/>
            <p:cNvSpPr txBox="1">
              <a:spLocks noChangeArrowheads="1"/>
            </p:cNvSpPr>
            <p:nvPr/>
          </p:nvSpPr>
          <p:spPr bwMode="auto">
            <a:xfrm>
              <a:off x="562" y="632"/>
              <a:ext cx="18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400"/>
                <a:t>L</a:t>
              </a:r>
            </a:p>
          </p:txBody>
        </p:sp>
        <p:sp>
          <p:nvSpPr>
            <p:cNvPr id="11297" name="Text Box 175"/>
            <p:cNvSpPr txBox="1">
              <a:spLocks noChangeArrowheads="1"/>
            </p:cNvSpPr>
            <p:nvPr/>
          </p:nvSpPr>
          <p:spPr bwMode="auto">
            <a:xfrm>
              <a:off x="254" y="396"/>
              <a:ext cx="15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800"/>
                <a:t>“Chemical approach”</a:t>
              </a:r>
            </a:p>
          </p:txBody>
        </p:sp>
      </p:grpSp>
      <p:pic>
        <p:nvPicPr>
          <p:cNvPr id="11267" name="Picture 177" descr="Präsentation1"/>
          <p:cNvPicPr>
            <a:picLocks noChangeAspect="1" noChangeArrowheads="1"/>
          </p:cNvPicPr>
          <p:nvPr/>
        </p:nvPicPr>
        <p:blipFill>
          <a:blip r:embed="rId3">
            <a:lum contrast="20000"/>
            <a:extLst>
              <a:ext uri="{28A0092B-C50C-407E-A947-70E740481C1C}">
                <a14:useLocalDpi xmlns:a14="http://schemas.microsoft.com/office/drawing/2010/main" val="0"/>
              </a:ext>
            </a:extLst>
          </a:blip>
          <a:srcRect l="36607" t="80600" r="42270" b="8923"/>
          <a:stretch>
            <a:fillRect/>
          </a:stretch>
        </p:blipFill>
        <p:spPr bwMode="auto">
          <a:xfrm>
            <a:off x="5715000" y="1676400"/>
            <a:ext cx="2362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178"/>
          <p:cNvSpPr txBox="1">
            <a:spLocks noChangeArrowheads="1"/>
          </p:cNvSpPr>
          <p:nvPr/>
        </p:nvSpPr>
        <p:spPr bwMode="auto">
          <a:xfrm>
            <a:off x="5626100" y="1165225"/>
            <a:ext cx="2432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800"/>
              <a:t>“Physical approach”</a:t>
            </a:r>
          </a:p>
        </p:txBody>
      </p:sp>
      <p:pic>
        <p:nvPicPr>
          <p:cNvPr id="11269" name="Picture 180" descr="Präsentation1"/>
          <p:cNvPicPr>
            <a:picLocks noChangeAspect="1" noChangeArrowheads="1"/>
          </p:cNvPicPr>
          <p:nvPr/>
        </p:nvPicPr>
        <p:blipFill>
          <a:blip r:embed="rId3">
            <a:lum contrast="20000"/>
            <a:extLst>
              <a:ext uri="{28A0092B-C50C-407E-A947-70E740481C1C}">
                <a14:useLocalDpi xmlns:a14="http://schemas.microsoft.com/office/drawing/2010/main" val="0"/>
              </a:ext>
            </a:extLst>
          </a:blip>
          <a:srcRect l="42059" t="64885" r="49083" b="26384"/>
          <a:stretch>
            <a:fillRect/>
          </a:stretch>
        </p:blipFill>
        <p:spPr bwMode="auto">
          <a:xfrm>
            <a:off x="2028825" y="3048000"/>
            <a:ext cx="99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Line 181"/>
          <p:cNvSpPr>
            <a:spLocks noChangeShapeType="1"/>
          </p:cNvSpPr>
          <p:nvPr/>
        </p:nvSpPr>
        <p:spPr bwMode="auto">
          <a:xfrm>
            <a:off x="2562225" y="2667000"/>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11271" name="Picture 19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4550" y="4419600"/>
            <a:ext cx="192405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2" name="Picture 19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4419600"/>
            <a:ext cx="9144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3" name="Picture 19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4419600"/>
            <a:ext cx="19812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74" name="Rectangle 194"/>
          <p:cNvSpPr>
            <a:spLocks noChangeArrowheads="1"/>
          </p:cNvSpPr>
          <p:nvPr/>
        </p:nvSpPr>
        <p:spPr bwMode="auto">
          <a:xfrm>
            <a:off x="7696200" y="5943600"/>
            <a:ext cx="7556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50000"/>
              </a:spcBef>
              <a:buFontTx/>
              <a:buNone/>
            </a:pPr>
            <a:r>
              <a:rPr lang="fr-FR" altLang="fr-FR" sz="1600">
                <a:solidFill>
                  <a:srgbClr val="009900"/>
                </a:solidFill>
                <a:latin typeface="Comic Sans MS" pitchFamily="66" charset="0"/>
              </a:rPr>
              <a:t>60 nm</a:t>
            </a:r>
          </a:p>
        </p:txBody>
      </p:sp>
      <p:sp>
        <p:nvSpPr>
          <p:cNvPr id="11275" name="Text Box 195"/>
          <p:cNvSpPr txBox="1">
            <a:spLocks noChangeArrowheads="1"/>
          </p:cNvSpPr>
          <p:nvPr/>
        </p:nvSpPr>
        <p:spPr bwMode="auto">
          <a:xfrm>
            <a:off x="1031875" y="3725863"/>
            <a:ext cx="2978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800"/>
              <a:t>Liquid phase reaction :</a:t>
            </a:r>
          </a:p>
          <a:p>
            <a:pPr eaLnBrk="1" hangingPunct="1">
              <a:spcBef>
                <a:spcPct val="0"/>
              </a:spcBef>
              <a:buFontTx/>
              <a:buNone/>
            </a:pPr>
            <a:r>
              <a:rPr lang="en-US" altLang="fr-FR" sz="1800"/>
              <a:t>	colloidal solution</a:t>
            </a:r>
          </a:p>
        </p:txBody>
      </p:sp>
      <p:sp>
        <p:nvSpPr>
          <p:cNvPr id="11276" name="Text Box 196"/>
          <p:cNvSpPr txBox="1">
            <a:spLocks noChangeArrowheads="1"/>
          </p:cNvSpPr>
          <p:nvPr/>
        </p:nvSpPr>
        <p:spPr bwMode="auto">
          <a:xfrm>
            <a:off x="5257800" y="3762375"/>
            <a:ext cx="3270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800"/>
              <a:t>Ultra high vacuum reaction :</a:t>
            </a:r>
          </a:p>
          <a:p>
            <a:pPr eaLnBrk="1" hangingPunct="1">
              <a:spcBef>
                <a:spcPct val="0"/>
              </a:spcBef>
              <a:buFontTx/>
              <a:buNone/>
            </a:pPr>
            <a:r>
              <a:rPr lang="en-US" altLang="fr-FR" sz="1800"/>
              <a:t>	NP onto a substrate</a:t>
            </a:r>
          </a:p>
        </p:txBody>
      </p:sp>
      <p:sp>
        <p:nvSpPr>
          <p:cNvPr id="11277" name="Line 198"/>
          <p:cNvSpPr>
            <a:spLocks noChangeShapeType="1"/>
          </p:cNvSpPr>
          <p:nvPr/>
        </p:nvSpPr>
        <p:spPr bwMode="auto">
          <a:xfrm>
            <a:off x="4572000" y="762000"/>
            <a:ext cx="0" cy="5334000"/>
          </a:xfrm>
          <a:prstGeom prst="line">
            <a:avLst/>
          </a:prstGeom>
          <a:noFill/>
          <a:ln w="9525">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278" name="Line 199"/>
          <p:cNvSpPr>
            <a:spLocks noChangeShapeType="1"/>
          </p:cNvSpPr>
          <p:nvPr/>
        </p:nvSpPr>
        <p:spPr bwMode="auto">
          <a:xfrm>
            <a:off x="4632325" y="866775"/>
            <a:ext cx="0" cy="5334000"/>
          </a:xfrm>
          <a:prstGeom prst="line">
            <a:avLst/>
          </a:prstGeom>
          <a:noFill/>
          <a:ln w="9525">
            <a:solidFill>
              <a:srgbClr val="9933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11279" name="Picture 4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288" y="-9525"/>
            <a:ext cx="847726"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80" name="Text Box 30"/>
          <p:cNvSpPr txBox="1">
            <a:spLocks noChangeArrowheads="1"/>
          </p:cNvSpPr>
          <p:nvPr/>
        </p:nvSpPr>
        <p:spPr bwMode="auto">
          <a:xfrm>
            <a:off x="3519488" y="6572250"/>
            <a:ext cx="218122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200" i="1">
                <a:solidFill>
                  <a:srgbClr val="1C1C1C"/>
                </a:solidFill>
              </a:rPr>
              <a:t>Ecole ETPMSE – 20/06/2016</a:t>
            </a:r>
          </a:p>
        </p:txBody>
      </p:sp>
      <p:sp>
        <p:nvSpPr>
          <p:cNvPr id="34" name="Rectangle 2"/>
          <p:cNvSpPr txBox="1">
            <a:spLocks noChangeArrowheads="1"/>
          </p:cNvSpPr>
          <p:nvPr/>
        </p:nvSpPr>
        <p:spPr bwMode="auto">
          <a:xfrm>
            <a:off x="19050" y="19050"/>
            <a:ext cx="6858000" cy="381000"/>
          </a:xfrm>
          <a:prstGeom prst="rect">
            <a:avLst/>
          </a:prstGeom>
          <a:noFill/>
          <a:ln w="9525">
            <a:noFill/>
            <a:miter lim="800000"/>
            <a:headEnd/>
            <a:tailEnd/>
          </a:ln>
          <a:effectLst/>
        </p:spPr>
        <p:txBody>
          <a:bodyPr lIns="91422" tIns="45711" rIns="91422" bIns="45711" anchor="ctr"/>
          <a:lstStyle>
            <a:lvl1pPr defTabSz="801688">
              <a:defRPr>
                <a:solidFill>
                  <a:schemeClr val="tx1"/>
                </a:solidFill>
                <a:latin typeface="Arial" charset="0"/>
                <a:cs typeface="Arial" charset="0"/>
              </a:defRPr>
            </a:lvl1pPr>
            <a:lvl2pPr marL="742950" indent="-285750" defTabSz="801688">
              <a:defRPr>
                <a:solidFill>
                  <a:schemeClr val="tx1"/>
                </a:solidFill>
                <a:latin typeface="Arial" charset="0"/>
                <a:cs typeface="Arial" charset="0"/>
              </a:defRPr>
            </a:lvl2pPr>
            <a:lvl3pPr marL="1143000" indent="-228600" defTabSz="801688">
              <a:defRPr>
                <a:solidFill>
                  <a:schemeClr val="tx1"/>
                </a:solidFill>
                <a:latin typeface="Arial" charset="0"/>
                <a:cs typeface="Arial" charset="0"/>
              </a:defRPr>
            </a:lvl3pPr>
            <a:lvl4pPr marL="1600200" indent="-228600" defTabSz="801688">
              <a:defRPr>
                <a:solidFill>
                  <a:schemeClr val="tx1"/>
                </a:solidFill>
                <a:latin typeface="Arial" charset="0"/>
                <a:cs typeface="Arial" charset="0"/>
              </a:defRPr>
            </a:lvl4pPr>
            <a:lvl5pPr marL="2057400" indent="-228600" defTabSz="801688">
              <a:defRPr>
                <a:solidFill>
                  <a:schemeClr val="tx1"/>
                </a:solidFill>
                <a:latin typeface="Arial" charset="0"/>
                <a:cs typeface="Arial" charset="0"/>
              </a:defRPr>
            </a:lvl5pPr>
            <a:lvl6pPr marL="2514600" indent="-228600" defTabSz="801688" fontAlgn="base">
              <a:spcBef>
                <a:spcPct val="0"/>
              </a:spcBef>
              <a:spcAft>
                <a:spcPct val="0"/>
              </a:spcAft>
              <a:defRPr>
                <a:solidFill>
                  <a:schemeClr val="tx1"/>
                </a:solidFill>
                <a:latin typeface="Arial" charset="0"/>
                <a:cs typeface="Arial" charset="0"/>
              </a:defRPr>
            </a:lvl6pPr>
            <a:lvl7pPr marL="2971800" indent="-228600" defTabSz="801688" fontAlgn="base">
              <a:spcBef>
                <a:spcPct val="0"/>
              </a:spcBef>
              <a:spcAft>
                <a:spcPct val="0"/>
              </a:spcAft>
              <a:defRPr>
                <a:solidFill>
                  <a:schemeClr val="tx1"/>
                </a:solidFill>
                <a:latin typeface="Arial" charset="0"/>
                <a:cs typeface="Arial" charset="0"/>
              </a:defRPr>
            </a:lvl7pPr>
            <a:lvl8pPr marL="3429000" indent="-228600" defTabSz="801688" fontAlgn="base">
              <a:spcBef>
                <a:spcPct val="0"/>
              </a:spcBef>
              <a:spcAft>
                <a:spcPct val="0"/>
              </a:spcAft>
              <a:defRPr>
                <a:solidFill>
                  <a:schemeClr val="tx1"/>
                </a:solidFill>
                <a:latin typeface="Arial" charset="0"/>
                <a:cs typeface="Arial" charset="0"/>
              </a:defRPr>
            </a:lvl8pPr>
            <a:lvl9pPr marL="3886200" indent="-228600" defTabSz="801688" fontAlgn="base">
              <a:spcBef>
                <a:spcPct val="0"/>
              </a:spcBef>
              <a:spcAft>
                <a:spcPct val="0"/>
              </a:spcAft>
              <a:defRPr>
                <a:solidFill>
                  <a:schemeClr val="tx1"/>
                </a:solidFill>
                <a:latin typeface="Arial" charset="0"/>
                <a:cs typeface="Arial" charset="0"/>
              </a:defRPr>
            </a:lvl9pPr>
          </a:lstStyle>
          <a:p>
            <a:pPr>
              <a:defRPr/>
            </a:pPr>
            <a:r>
              <a:rPr kumimoji="1" lang="en-US" altLang="fr-FR" sz="2400" b="1" dirty="0" smtClean="0">
                <a:solidFill>
                  <a:srgbClr val="1C1C1C"/>
                </a:solidFill>
                <a:effectLst>
                  <a:outerShdw blurRad="38100" dist="38100" dir="2700000" algn="tl">
                    <a:srgbClr val="C0C0C0"/>
                  </a:outerShdw>
                </a:effectLst>
              </a:rPr>
              <a:t>General strategy for NPs synthesis</a:t>
            </a:r>
            <a:endParaRPr kumimoji="1" lang="fr-FR" altLang="fr-FR" sz="2400" b="1" dirty="0" smtClean="0">
              <a:solidFill>
                <a:srgbClr val="1C1C1C"/>
              </a:solidFill>
              <a:effectLst>
                <a:outerShdw blurRad="38100" dist="38100" dir="2700000" algn="tl">
                  <a:srgbClr val="C0C0C0"/>
                </a:outerShdw>
              </a:effectLst>
            </a:endParaRPr>
          </a:p>
        </p:txBody>
      </p:sp>
      <p:sp>
        <p:nvSpPr>
          <p:cNvPr id="11282" name="Text Box 29"/>
          <p:cNvSpPr txBox="1">
            <a:spLocks noChangeArrowheads="1"/>
          </p:cNvSpPr>
          <p:nvPr/>
        </p:nvSpPr>
        <p:spPr bwMode="auto">
          <a:xfrm>
            <a:off x="1828800" y="2265363"/>
            <a:ext cx="1441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800" b="1"/>
              <a:t>Surfactants</a:t>
            </a:r>
          </a:p>
        </p:txBody>
      </p:sp>
      <p:sp>
        <p:nvSpPr>
          <p:cNvPr id="11283" name="Text Box 30"/>
          <p:cNvSpPr txBox="1">
            <a:spLocks noChangeArrowheads="1"/>
          </p:cNvSpPr>
          <p:nvPr/>
        </p:nvSpPr>
        <p:spPr bwMode="auto">
          <a:xfrm>
            <a:off x="2393950" y="1949450"/>
            <a:ext cx="317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800" b="1"/>
              <a:t>+</a:t>
            </a:r>
          </a:p>
        </p:txBody>
      </p:sp>
      <p:sp>
        <p:nvSpPr>
          <p:cNvPr id="11284" name="Espace réservé du numéro de diapositive 1"/>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fld id="{6835EF30-9FB1-4E06-9FE0-97AE9274A9E6}" type="slidenum">
              <a:rPr lang="en-US" altLang="fr-FR" sz="1400" smtClean="0"/>
              <a:pPr eaLnBrk="1" hangingPunct="1">
                <a:spcBef>
                  <a:spcPct val="0"/>
                </a:spcBef>
                <a:buFontTx/>
                <a:buNone/>
              </a:pPr>
              <a:t>11</a:t>
            </a:fld>
            <a:endParaRPr lang="en-US" altLang="fr-FR" sz="1400" smtClean="0"/>
          </a:p>
        </p:txBody>
      </p:sp>
      <p:grpSp>
        <p:nvGrpSpPr>
          <p:cNvPr id="11285" name="Groupe 32"/>
          <p:cNvGrpSpPr>
            <a:grpSpLocks/>
          </p:cNvGrpSpPr>
          <p:nvPr/>
        </p:nvGrpSpPr>
        <p:grpSpPr bwMode="auto">
          <a:xfrm>
            <a:off x="7939088" y="-28575"/>
            <a:ext cx="1233487" cy="700088"/>
            <a:chOff x="7561263" y="-28575"/>
            <a:chExt cx="1611312" cy="914400"/>
          </a:xfrm>
        </p:grpSpPr>
        <p:pic>
          <p:nvPicPr>
            <p:cNvPr id="11286" name="Picture 21" descr="logo_lpcno_300_dpi_fondtransparen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67700" y="-28575"/>
              <a:ext cx="9048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7" name="Picture 37" descr="Afficher l'image d'origin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61263" y="93663"/>
              <a:ext cx="7858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165"/>
          <p:cNvGrpSpPr>
            <a:grpSpLocks/>
          </p:cNvGrpSpPr>
          <p:nvPr/>
        </p:nvGrpSpPr>
        <p:grpSpPr bwMode="auto">
          <a:xfrm>
            <a:off x="1212850" y="584200"/>
            <a:ext cx="2520950" cy="1630363"/>
            <a:chOff x="254" y="396"/>
            <a:chExt cx="1588" cy="1027"/>
          </a:xfrm>
        </p:grpSpPr>
        <p:pic>
          <p:nvPicPr>
            <p:cNvPr id="12310" name="Picture 166" descr="Präsentation1"/>
            <p:cNvPicPr>
              <a:picLocks noChangeAspect="1" noChangeArrowheads="1"/>
            </p:cNvPicPr>
            <p:nvPr/>
          </p:nvPicPr>
          <p:blipFill>
            <a:blip r:embed="rId3">
              <a:lum contrast="20000"/>
              <a:extLst>
                <a:ext uri="{28A0092B-C50C-407E-A947-70E740481C1C}">
                  <a14:useLocalDpi xmlns:a14="http://schemas.microsoft.com/office/drawing/2010/main" val="0"/>
                </a:ext>
              </a:extLst>
            </a:blip>
            <a:srcRect l="40697" t="34326" r="55896" b="62181"/>
            <a:stretch>
              <a:fillRect/>
            </a:stretch>
          </p:blipFill>
          <p:spPr bwMode="auto">
            <a:xfrm>
              <a:off x="926" y="936"/>
              <a:ext cx="24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11" name="Text Box 167"/>
            <p:cNvSpPr txBox="1">
              <a:spLocks noChangeArrowheads="1"/>
            </p:cNvSpPr>
            <p:nvPr/>
          </p:nvSpPr>
          <p:spPr bwMode="auto">
            <a:xfrm>
              <a:off x="562" y="1208"/>
              <a:ext cx="191"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400"/>
                <a:t>X</a:t>
              </a:r>
            </a:p>
          </p:txBody>
        </p:sp>
        <p:sp>
          <p:nvSpPr>
            <p:cNvPr id="12312" name="AutoShape 168"/>
            <p:cNvSpPr>
              <a:spLocks noChangeArrowheads="1"/>
            </p:cNvSpPr>
            <p:nvPr/>
          </p:nvSpPr>
          <p:spPr bwMode="auto">
            <a:xfrm rot="2824954">
              <a:off x="830" y="1032"/>
              <a:ext cx="48" cy="240"/>
            </a:xfrm>
            <a:prstGeom prst="triangle">
              <a:avLst>
                <a:gd name="adj" fmla="val 50000"/>
              </a:avLst>
            </a:prstGeom>
            <a:solidFill>
              <a:srgbClr val="5F5F5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fr-FR" altLang="fr-FR" sz="1800"/>
            </a:p>
          </p:txBody>
        </p:sp>
        <p:sp>
          <p:nvSpPr>
            <p:cNvPr id="12313" name="AutoShape 169"/>
            <p:cNvSpPr>
              <a:spLocks noChangeArrowheads="1"/>
            </p:cNvSpPr>
            <p:nvPr/>
          </p:nvSpPr>
          <p:spPr bwMode="auto">
            <a:xfrm rot="-3105785">
              <a:off x="1204" y="1032"/>
              <a:ext cx="48" cy="240"/>
            </a:xfrm>
            <a:prstGeom prst="triangle">
              <a:avLst>
                <a:gd name="adj" fmla="val 50000"/>
              </a:avLst>
            </a:prstGeom>
            <a:solidFill>
              <a:srgbClr val="5F5F5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fr-FR" altLang="fr-FR" sz="1800"/>
            </a:p>
          </p:txBody>
        </p:sp>
        <p:sp>
          <p:nvSpPr>
            <p:cNvPr id="12314" name="Text Box 170"/>
            <p:cNvSpPr txBox="1">
              <a:spLocks noChangeArrowheads="1"/>
            </p:cNvSpPr>
            <p:nvPr/>
          </p:nvSpPr>
          <p:spPr bwMode="auto">
            <a:xfrm>
              <a:off x="1338" y="1231"/>
              <a:ext cx="18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400"/>
                <a:t>L</a:t>
              </a:r>
            </a:p>
          </p:txBody>
        </p:sp>
        <p:sp>
          <p:nvSpPr>
            <p:cNvPr id="12315" name="AutoShape 171" descr="50%"/>
            <p:cNvSpPr>
              <a:spLocks noChangeArrowheads="1"/>
            </p:cNvSpPr>
            <p:nvPr/>
          </p:nvSpPr>
          <p:spPr bwMode="auto">
            <a:xfrm rot="-8450520">
              <a:off x="1166" y="744"/>
              <a:ext cx="48" cy="240"/>
            </a:xfrm>
            <a:prstGeom prst="triangle">
              <a:avLst>
                <a:gd name="adj" fmla="val 50000"/>
              </a:avLst>
            </a:prstGeom>
            <a:pattFill prst="pct50">
              <a:fgClr>
                <a:srgbClr val="5F5F5F"/>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fr-FR" altLang="fr-FR" sz="1800"/>
            </a:p>
          </p:txBody>
        </p:sp>
        <p:sp>
          <p:nvSpPr>
            <p:cNvPr id="12316" name="Text Box 172"/>
            <p:cNvSpPr txBox="1">
              <a:spLocks noChangeArrowheads="1"/>
            </p:cNvSpPr>
            <p:nvPr/>
          </p:nvSpPr>
          <p:spPr bwMode="auto">
            <a:xfrm>
              <a:off x="1262" y="632"/>
              <a:ext cx="18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400"/>
                <a:t>L</a:t>
              </a:r>
            </a:p>
          </p:txBody>
        </p:sp>
        <p:sp>
          <p:nvSpPr>
            <p:cNvPr id="12317" name="AutoShape 173" descr="50%"/>
            <p:cNvSpPr>
              <a:spLocks noChangeArrowheads="1"/>
            </p:cNvSpPr>
            <p:nvPr/>
          </p:nvSpPr>
          <p:spPr bwMode="auto">
            <a:xfrm rot="7313097">
              <a:off x="830" y="744"/>
              <a:ext cx="48" cy="240"/>
            </a:xfrm>
            <a:prstGeom prst="triangle">
              <a:avLst>
                <a:gd name="adj" fmla="val 50000"/>
              </a:avLst>
            </a:prstGeom>
            <a:pattFill prst="pct50">
              <a:fgClr>
                <a:srgbClr val="5F5F5F"/>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fr-FR" altLang="fr-FR" sz="1800"/>
            </a:p>
          </p:txBody>
        </p:sp>
        <p:sp>
          <p:nvSpPr>
            <p:cNvPr id="12318" name="Text Box 174"/>
            <p:cNvSpPr txBox="1">
              <a:spLocks noChangeArrowheads="1"/>
            </p:cNvSpPr>
            <p:nvPr/>
          </p:nvSpPr>
          <p:spPr bwMode="auto">
            <a:xfrm>
              <a:off x="562" y="632"/>
              <a:ext cx="18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400"/>
                <a:t>L</a:t>
              </a:r>
            </a:p>
          </p:txBody>
        </p:sp>
        <p:sp>
          <p:nvSpPr>
            <p:cNvPr id="12319" name="Text Box 175"/>
            <p:cNvSpPr txBox="1">
              <a:spLocks noChangeArrowheads="1"/>
            </p:cNvSpPr>
            <p:nvPr/>
          </p:nvSpPr>
          <p:spPr bwMode="auto">
            <a:xfrm>
              <a:off x="254" y="396"/>
              <a:ext cx="15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800"/>
                <a:t>“Chemical approach”</a:t>
              </a:r>
            </a:p>
          </p:txBody>
        </p:sp>
      </p:grpSp>
      <p:pic>
        <p:nvPicPr>
          <p:cNvPr id="12291" name="Picture 180" descr="Präsentation1"/>
          <p:cNvPicPr>
            <a:picLocks noChangeAspect="1" noChangeArrowheads="1"/>
          </p:cNvPicPr>
          <p:nvPr/>
        </p:nvPicPr>
        <p:blipFill>
          <a:blip r:embed="rId3">
            <a:lum contrast="20000"/>
            <a:extLst>
              <a:ext uri="{28A0092B-C50C-407E-A947-70E740481C1C}">
                <a14:useLocalDpi xmlns:a14="http://schemas.microsoft.com/office/drawing/2010/main" val="0"/>
              </a:ext>
            </a:extLst>
          </a:blip>
          <a:srcRect l="42059" t="64885" r="49083" b="26384"/>
          <a:stretch>
            <a:fillRect/>
          </a:stretch>
        </p:blipFill>
        <p:spPr bwMode="auto">
          <a:xfrm>
            <a:off x="2028825" y="3048000"/>
            <a:ext cx="99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Line 181"/>
          <p:cNvSpPr>
            <a:spLocks noChangeShapeType="1"/>
          </p:cNvSpPr>
          <p:nvPr/>
        </p:nvSpPr>
        <p:spPr bwMode="auto">
          <a:xfrm>
            <a:off x="2562225" y="2667000"/>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12293"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8" y="-9525"/>
            <a:ext cx="847726"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4" name="Text Box 30"/>
          <p:cNvSpPr txBox="1">
            <a:spLocks noChangeArrowheads="1"/>
          </p:cNvSpPr>
          <p:nvPr/>
        </p:nvSpPr>
        <p:spPr bwMode="auto">
          <a:xfrm>
            <a:off x="3519488" y="6572250"/>
            <a:ext cx="218122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200" i="1">
                <a:solidFill>
                  <a:srgbClr val="1C1C1C"/>
                </a:solidFill>
              </a:rPr>
              <a:t>Ecole ETPMSE – 20/06/2016</a:t>
            </a:r>
          </a:p>
        </p:txBody>
      </p:sp>
      <p:sp>
        <p:nvSpPr>
          <p:cNvPr id="34" name="Rectangle 2"/>
          <p:cNvSpPr txBox="1">
            <a:spLocks noChangeArrowheads="1"/>
          </p:cNvSpPr>
          <p:nvPr/>
        </p:nvSpPr>
        <p:spPr bwMode="auto">
          <a:xfrm>
            <a:off x="19050" y="19050"/>
            <a:ext cx="7391400" cy="381000"/>
          </a:xfrm>
          <a:prstGeom prst="rect">
            <a:avLst/>
          </a:prstGeom>
          <a:noFill/>
          <a:ln w="9525">
            <a:noFill/>
            <a:miter lim="800000"/>
            <a:headEnd/>
            <a:tailEnd/>
          </a:ln>
          <a:effectLst/>
        </p:spPr>
        <p:txBody>
          <a:bodyPr lIns="91422" tIns="45711" rIns="91422" bIns="45711" anchor="ctr"/>
          <a:lstStyle>
            <a:lvl1pPr defTabSz="801688">
              <a:defRPr>
                <a:solidFill>
                  <a:schemeClr val="tx1"/>
                </a:solidFill>
                <a:latin typeface="Arial" charset="0"/>
                <a:cs typeface="Arial" charset="0"/>
              </a:defRPr>
            </a:lvl1pPr>
            <a:lvl2pPr marL="742950" indent="-285750" defTabSz="801688">
              <a:defRPr>
                <a:solidFill>
                  <a:schemeClr val="tx1"/>
                </a:solidFill>
                <a:latin typeface="Arial" charset="0"/>
                <a:cs typeface="Arial" charset="0"/>
              </a:defRPr>
            </a:lvl2pPr>
            <a:lvl3pPr marL="1143000" indent="-228600" defTabSz="801688">
              <a:defRPr>
                <a:solidFill>
                  <a:schemeClr val="tx1"/>
                </a:solidFill>
                <a:latin typeface="Arial" charset="0"/>
                <a:cs typeface="Arial" charset="0"/>
              </a:defRPr>
            </a:lvl3pPr>
            <a:lvl4pPr marL="1600200" indent="-228600" defTabSz="801688">
              <a:defRPr>
                <a:solidFill>
                  <a:schemeClr val="tx1"/>
                </a:solidFill>
                <a:latin typeface="Arial" charset="0"/>
                <a:cs typeface="Arial" charset="0"/>
              </a:defRPr>
            </a:lvl4pPr>
            <a:lvl5pPr marL="2057400" indent="-228600" defTabSz="801688">
              <a:defRPr>
                <a:solidFill>
                  <a:schemeClr val="tx1"/>
                </a:solidFill>
                <a:latin typeface="Arial" charset="0"/>
                <a:cs typeface="Arial" charset="0"/>
              </a:defRPr>
            </a:lvl5pPr>
            <a:lvl6pPr marL="2514600" indent="-228600" defTabSz="801688" fontAlgn="base">
              <a:spcBef>
                <a:spcPct val="0"/>
              </a:spcBef>
              <a:spcAft>
                <a:spcPct val="0"/>
              </a:spcAft>
              <a:defRPr>
                <a:solidFill>
                  <a:schemeClr val="tx1"/>
                </a:solidFill>
                <a:latin typeface="Arial" charset="0"/>
                <a:cs typeface="Arial" charset="0"/>
              </a:defRPr>
            </a:lvl6pPr>
            <a:lvl7pPr marL="2971800" indent="-228600" defTabSz="801688" fontAlgn="base">
              <a:spcBef>
                <a:spcPct val="0"/>
              </a:spcBef>
              <a:spcAft>
                <a:spcPct val="0"/>
              </a:spcAft>
              <a:defRPr>
                <a:solidFill>
                  <a:schemeClr val="tx1"/>
                </a:solidFill>
                <a:latin typeface="Arial" charset="0"/>
                <a:cs typeface="Arial" charset="0"/>
              </a:defRPr>
            </a:lvl7pPr>
            <a:lvl8pPr marL="3429000" indent="-228600" defTabSz="801688" fontAlgn="base">
              <a:spcBef>
                <a:spcPct val="0"/>
              </a:spcBef>
              <a:spcAft>
                <a:spcPct val="0"/>
              </a:spcAft>
              <a:defRPr>
                <a:solidFill>
                  <a:schemeClr val="tx1"/>
                </a:solidFill>
                <a:latin typeface="Arial" charset="0"/>
                <a:cs typeface="Arial" charset="0"/>
              </a:defRPr>
            </a:lvl8pPr>
            <a:lvl9pPr marL="3886200" indent="-228600" defTabSz="801688" fontAlgn="base">
              <a:spcBef>
                <a:spcPct val="0"/>
              </a:spcBef>
              <a:spcAft>
                <a:spcPct val="0"/>
              </a:spcAft>
              <a:defRPr>
                <a:solidFill>
                  <a:schemeClr val="tx1"/>
                </a:solidFill>
                <a:latin typeface="Arial" charset="0"/>
                <a:cs typeface="Arial" charset="0"/>
              </a:defRPr>
            </a:lvl9pPr>
          </a:lstStyle>
          <a:p>
            <a:pPr>
              <a:defRPr/>
            </a:pPr>
            <a:r>
              <a:rPr kumimoji="1" lang="en-US" altLang="fr-FR" sz="2400" b="1" dirty="0" smtClean="0">
                <a:solidFill>
                  <a:srgbClr val="1C1C1C"/>
                </a:solidFill>
                <a:effectLst>
                  <a:outerShdw blurRad="38100" dist="38100" dir="2700000" algn="tl">
                    <a:srgbClr val="C0C0C0"/>
                  </a:outerShdw>
                </a:effectLst>
              </a:rPr>
              <a:t>General strategy for NPs synthesis - surfactants</a:t>
            </a:r>
            <a:endParaRPr kumimoji="1" lang="fr-FR" altLang="fr-FR" sz="2400" b="1" dirty="0" smtClean="0">
              <a:solidFill>
                <a:srgbClr val="1C1C1C"/>
              </a:solidFill>
              <a:effectLst>
                <a:outerShdw blurRad="38100" dist="38100" dir="2700000" algn="tl">
                  <a:srgbClr val="C0C0C0"/>
                </a:outerShdw>
              </a:effectLst>
            </a:endParaRPr>
          </a:p>
        </p:txBody>
      </p:sp>
      <p:sp>
        <p:nvSpPr>
          <p:cNvPr id="12296" name="Text Box 29"/>
          <p:cNvSpPr txBox="1">
            <a:spLocks noChangeArrowheads="1"/>
          </p:cNvSpPr>
          <p:nvPr/>
        </p:nvSpPr>
        <p:spPr bwMode="auto">
          <a:xfrm>
            <a:off x="1828800" y="2265363"/>
            <a:ext cx="1441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800" b="1"/>
              <a:t>Surfactants</a:t>
            </a:r>
          </a:p>
        </p:txBody>
      </p:sp>
      <p:sp>
        <p:nvSpPr>
          <p:cNvPr id="12297" name="Text Box 30"/>
          <p:cNvSpPr txBox="1">
            <a:spLocks noChangeArrowheads="1"/>
          </p:cNvSpPr>
          <p:nvPr/>
        </p:nvSpPr>
        <p:spPr bwMode="auto">
          <a:xfrm>
            <a:off x="2393950" y="1949450"/>
            <a:ext cx="317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800" b="1"/>
              <a:t>+</a:t>
            </a:r>
          </a:p>
        </p:txBody>
      </p:sp>
      <p:pic>
        <p:nvPicPr>
          <p:cNvPr id="37" name="Picture 4" descr="D:\Recherche\LPCNO\blender\stabilisation NPs\stabilisation électrosta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4263" y="4319588"/>
            <a:ext cx="2770187" cy="207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5" descr="D:\Recherche\LPCNO\blender\stabilisation NPs\polymères.jpg"/>
          <p:cNvPicPr>
            <a:picLocks noChangeAspect="1" noChangeArrowheads="1"/>
          </p:cNvPicPr>
          <p:nvPr/>
        </p:nvPicPr>
        <p:blipFill>
          <a:blip r:embed="rId6" cstate="print">
            <a:extLst>
              <a:ext uri="{28A0092B-C50C-407E-A947-70E740481C1C}">
                <a14:useLocalDpi xmlns:a14="http://schemas.microsoft.com/office/drawing/2010/main" val="0"/>
              </a:ext>
            </a:extLst>
          </a:blip>
          <a:srcRect l="18124" t="4445" r="18333" b="11945"/>
          <a:stretch>
            <a:fillRect/>
          </a:stretch>
        </p:blipFill>
        <p:spPr bwMode="auto">
          <a:xfrm>
            <a:off x="4419600" y="892175"/>
            <a:ext cx="2063750"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7" descr="D:\Recherche\LPCNO\blender\stabilisation NPs\micelles.jpg"/>
          <p:cNvPicPr>
            <a:picLocks noChangeAspect="1" noChangeArrowheads="1"/>
          </p:cNvPicPr>
          <p:nvPr/>
        </p:nvPicPr>
        <p:blipFill>
          <a:blip r:embed="rId7">
            <a:extLst>
              <a:ext uri="{28A0092B-C50C-407E-A947-70E740481C1C}">
                <a14:useLocalDpi xmlns:a14="http://schemas.microsoft.com/office/drawing/2010/main" val="0"/>
              </a:ext>
            </a:extLst>
          </a:blip>
          <a:srcRect l="8000" t="18167" r="41000" b="15167"/>
          <a:stretch>
            <a:fillRect/>
          </a:stretch>
        </p:blipFill>
        <p:spPr bwMode="auto">
          <a:xfrm>
            <a:off x="6019800" y="3948113"/>
            <a:ext cx="2371725" cy="232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p:cNvSpPr txBox="1">
            <a:spLocks noChangeArrowheads="1"/>
          </p:cNvSpPr>
          <p:nvPr/>
        </p:nvSpPr>
        <p:spPr bwMode="auto">
          <a:xfrm>
            <a:off x="3973513" y="557213"/>
            <a:ext cx="2800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800"/>
              <a:t>Steric hindrance: polymer</a:t>
            </a:r>
          </a:p>
        </p:txBody>
      </p:sp>
      <p:sp>
        <p:nvSpPr>
          <p:cNvPr id="41" name="ZoneTexte 40"/>
          <p:cNvSpPr txBox="1">
            <a:spLocks noChangeArrowheads="1"/>
          </p:cNvSpPr>
          <p:nvPr/>
        </p:nvSpPr>
        <p:spPr bwMode="auto">
          <a:xfrm>
            <a:off x="790575" y="6096000"/>
            <a:ext cx="3467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800"/>
              <a:t>Electrostatic hindrance: charges</a:t>
            </a:r>
          </a:p>
        </p:txBody>
      </p:sp>
      <p:sp>
        <p:nvSpPr>
          <p:cNvPr id="42" name="ZoneTexte 41"/>
          <p:cNvSpPr txBox="1">
            <a:spLocks noChangeArrowheads="1"/>
          </p:cNvSpPr>
          <p:nvPr/>
        </p:nvSpPr>
        <p:spPr bwMode="auto">
          <a:xfrm>
            <a:off x="6080125" y="3382963"/>
            <a:ext cx="26590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0"/>
              </a:spcBef>
              <a:buFontTx/>
              <a:buNone/>
            </a:pPr>
            <a:r>
              <a:rPr lang="fr-FR" altLang="fr-FR" sz="1800"/>
              <a:t>Electrosteric hindrance: </a:t>
            </a:r>
          </a:p>
          <a:p>
            <a:pPr algn="ctr" eaLnBrk="1" hangingPunct="1">
              <a:spcBef>
                <a:spcPct val="0"/>
              </a:spcBef>
              <a:buFontTx/>
              <a:buNone/>
            </a:pPr>
            <a:r>
              <a:rPr lang="fr-FR" altLang="fr-FR" sz="1800"/>
              <a:t>surfactants</a:t>
            </a:r>
          </a:p>
        </p:txBody>
      </p:sp>
      <p:pic>
        <p:nvPicPr>
          <p:cNvPr id="12304" name="Picture 19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603250"/>
            <a:ext cx="9144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701800" y="2214563"/>
            <a:ext cx="1746250" cy="17478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2306" name="Espace réservé du numéro de diapositive 1"/>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fld id="{4B46C5E4-8D8C-404A-A69D-8FF73763B1F8}" type="slidenum">
              <a:rPr lang="en-US" altLang="fr-FR" sz="1400" smtClean="0"/>
              <a:pPr eaLnBrk="1" hangingPunct="1">
                <a:spcBef>
                  <a:spcPct val="0"/>
                </a:spcBef>
                <a:buFontTx/>
                <a:buNone/>
              </a:pPr>
              <a:t>12</a:t>
            </a:fld>
            <a:endParaRPr lang="en-US" altLang="fr-FR" sz="1400" smtClean="0"/>
          </a:p>
        </p:txBody>
      </p:sp>
      <p:grpSp>
        <p:nvGrpSpPr>
          <p:cNvPr id="12307" name="Groupe 30"/>
          <p:cNvGrpSpPr>
            <a:grpSpLocks/>
          </p:cNvGrpSpPr>
          <p:nvPr/>
        </p:nvGrpSpPr>
        <p:grpSpPr bwMode="auto">
          <a:xfrm>
            <a:off x="7939088" y="-28575"/>
            <a:ext cx="1233487" cy="700088"/>
            <a:chOff x="7561263" y="-28575"/>
            <a:chExt cx="1611312" cy="914400"/>
          </a:xfrm>
        </p:grpSpPr>
        <p:pic>
          <p:nvPicPr>
            <p:cNvPr id="12308" name="Picture 21" descr="logo_lpcno_300_dpi_fondtransparen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67700" y="-28575"/>
              <a:ext cx="9048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9" name="Picture 37" descr="Afficher l'image d'origin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61263" y="93663"/>
              <a:ext cx="7858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1" grpId="0"/>
      <p:bldP spid="4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9525"/>
            <a:ext cx="847726"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5" name="Text Box 4"/>
          <p:cNvSpPr txBox="1">
            <a:spLocks noChangeArrowheads="1"/>
          </p:cNvSpPr>
          <p:nvPr/>
        </p:nvSpPr>
        <p:spPr bwMode="auto">
          <a:xfrm>
            <a:off x="1895475" y="939800"/>
            <a:ext cx="6057900" cy="11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800"/>
              <a:t>Noble and plasmonic metal (Au, Ag, Pt, Pd) : stable in air </a:t>
            </a:r>
          </a:p>
          <a:p>
            <a:pPr eaLnBrk="1" hangingPunct="1">
              <a:spcBef>
                <a:spcPct val="0"/>
              </a:spcBef>
              <a:buFontTx/>
              <a:buNone/>
            </a:pPr>
            <a:endParaRPr lang="fr-FR" altLang="fr-FR" sz="1600"/>
          </a:p>
          <a:p>
            <a:pPr eaLnBrk="1" hangingPunct="1">
              <a:spcBef>
                <a:spcPct val="0"/>
              </a:spcBef>
              <a:buFontTx/>
              <a:buNone/>
            </a:pPr>
            <a:endParaRPr lang="fr-FR" altLang="fr-FR" sz="1600"/>
          </a:p>
          <a:p>
            <a:pPr eaLnBrk="1" hangingPunct="1">
              <a:spcBef>
                <a:spcPct val="0"/>
              </a:spcBef>
              <a:buFontTx/>
              <a:buNone/>
            </a:pPr>
            <a:endParaRPr lang="fr-FR" altLang="fr-FR" sz="1600"/>
          </a:p>
        </p:txBody>
      </p:sp>
      <p:sp>
        <p:nvSpPr>
          <p:cNvPr id="113694" name="Text Box 30"/>
          <p:cNvSpPr txBox="1">
            <a:spLocks noChangeArrowheads="1"/>
          </p:cNvSpPr>
          <p:nvPr/>
        </p:nvSpPr>
        <p:spPr bwMode="auto">
          <a:xfrm>
            <a:off x="1489075" y="2706288"/>
            <a:ext cx="532765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800"/>
              <a:t>For noble metal : various precursors can be used!.</a:t>
            </a:r>
          </a:p>
        </p:txBody>
      </p:sp>
      <p:grpSp>
        <p:nvGrpSpPr>
          <p:cNvPr id="13318" name="Group 31"/>
          <p:cNvGrpSpPr>
            <a:grpSpLocks/>
          </p:cNvGrpSpPr>
          <p:nvPr/>
        </p:nvGrpSpPr>
        <p:grpSpPr bwMode="auto">
          <a:xfrm>
            <a:off x="258763" y="723900"/>
            <a:ext cx="1524000" cy="1255713"/>
            <a:chOff x="562" y="632"/>
            <a:chExt cx="960" cy="791"/>
          </a:xfrm>
        </p:grpSpPr>
        <p:pic>
          <p:nvPicPr>
            <p:cNvPr id="13331" name="Picture 32" descr="Präsentation1"/>
            <p:cNvPicPr>
              <a:picLocks noChangeAspect="1" noChangeArrowheads="1"/>
            </p:cNvPicPr>
            <p:nvPr/>
          </p:nvPicPr>
          <p:blipFill>
            <a:blip r:embed="rId3">
              <a:lum contrast="20000"/>
              <a:extLst>
                <a:ext uri="{28A0092B-C50C-407E-A947-70E740481C1C}">
                  <a14:useLocalDpi xmlns:a14="http://schemas.microsoft.com/office/drawing/2010/main" val="0"/>
                </a:ext>
              </a:extLst>
            </a:blip>
            <a:srcRect l="40697" t="34326" r="55896" b="62181"/>
            <a:stretch>
              <a:fillRect/>
            </a:stretch>
          </p:blipFill>
          <p:spPr bwMode="auto">
            <a:xfrm>
              <a:off x="926" y="936"/>
              <a:ext cx="24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2" name="Text Box 33"/>
            <p:cNvSpPr txBox="1">
              <a:spLocks noChangeArrowheads="1"/>
            </p:cNvSpPr>
            <p:nvPr/>
          </p:nvSpPr>
          <p:spPr bwMode="auto">
            <a:xfrm>
              <a:off x="562" y="1208"/>
              <a:ext cx="191"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800" b="1"/>
                <a:t>X</a:t>
              </a:r>
            </a:p>
          </p:txBody>
        </p:sp>
        <p:sp>
          <p:nvSpPr>
            <p:cNvPr id="13333" name="AutoShape 34"/>
            <p:cNvSpPr>
              <a:spLocks noChangeArrowheads="1"/>
            </p:cNvSpPr>
            <p:nvPr/>
          </p:nvSpPr>
          <p:spPr bwMode="auto">
            <a:xfrm rot="2824954">
              <a:off x="830" y="1032"/>
              <a:ext cx="48" cy="240"/>
            </a:xfrm>
            <a:prstGeom prst="triangle">
              <a:avLst>
                <a:gd name="adj" fmla="val 50000"/>
              </a:avLst>
            </a:prstGeom>
            <a:solidFill>
              <a:srgbClr val="5F5F5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fr-FR" altLang="fr-FR" sz="1800"/>
            </a:p>
          </p:txBody>
        </p:sp>
        <p:sp>
          <p:nvSpPr>
            <p:cNvPr id="13334" name="AutoShape 35"/>
            <p:cNvSpPr>
              <a:spLocks noChangeArrowheads="1"/>
            </p:cNvSpPr>
            <p:nvPr/>
          </p:nvSpPr>
          <p:spPr bwMode="auto">
            <a:xfrm rot="-3105785">
              <a:off x="1204" y="1032"/>
              <a:ext cx="48" cy="240"/>
            </a:xfrm>
            <a:prstGeom prst="triangle">
              <a:avLst>
                <a:gd name="adj" fmla="val 50000"/>
              </a:avLst>
            </a:prstGeom>
            <a:solidFill>
              <a:srgbClr val="5F5F5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fr-FR" altLang="fr-FR" sz="1800"/>
            </a:p>
          </p:txBody>
        </p:sp>
        <p:sp>
          <p:nvSpPr>
            <p:cNvPr id="13335" name="Text Box 36"/>
            <p:cNvSpPr txBox="1">
              <a:spLocks noChangeArrowheads="1"/>
            </p:cNvSpPr>
            <p:nvPr/>
          </p:nvSpPr>
          <p:spPr bwMode="auto">
            <a:xfrm>
              <a:off x="1338" y="1231"/>
              <a:ext cx="18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800" b="1"/>
                <a:t>L</a:t>
              </a:r>
            </a:p>
          </p:txBody>
        </p:sp>
        <p:sp>
          <p:nvSpPr>
            <p:cNvPr id="13336" name="AutoShape 37" descr="50%"/>
            <p:cNvSpPr>
              <a:spLocks noChangeArrowheads="1"/>
            </p:cNvSpPr>
            <p:nvPr/>
          </p:nvSpPr>
          <p:spPr bwMode="auto">
            <a:xfrm rot="-8450520">
              <a:off x="1166" y="744"/>
              <a:ext cx="48" cy="240"/>
            </a:xfrm>
            <a:prstGeom prst="triangle">
              <a:avLst>
                <a:gd name="adj" fmla="val 50000"/>
              </a:avLst>
            </a:prstGeom>
            <a:pattFill prst="pct50">
              <a:fgClr>
                <a:srgbClr val="5F5F5F"/>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fr-FR" altLang="fr-FR" sz="1800"/>
            </a:p>
          </p:txBody>
        </p:sp>
        <p:sp>
          <p:nvSpPr>
            <p:cNvPr id="13337" name="Text Box 38"/>
            <p:cNvSpPr txBox="1">
              <a:spLocks noChangeArrowheads="1"/>
            </p:cNvSpPr>
            <p:nvPr/>
          </p:nvSpPr>
          <p:spPr bwMode="auto">
            <a:xfrm>
              <a:off x="1262" y="632"/>
              <a:ext cx="18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800" b="1"/>
                <a:t>L</a:t>
              </a:r>
            </a:p>
          </p:txBody>
        </p:sp>
        <p:sp>
          <p:nvSpPr>
            <p:cNvPr id="13338" name="AutoShape 39" descr="50%"/>
            <p:cNvSpPr>
              <a:spLocks noChangeArrowheads="1"/>
            </p:cNvSpPr>
            <p:nvPr/>
          </p:nvSpPr>
          <p:spPr bwMode="auto">
            <a:xfrm rot="7313097">
              <a:off x="830" y="744"/>
              <a:ext cx="48" cy="240"/>
            </a:xfrm>
            <a:prstGeom prst="triangle">
              <a:avLst>
                <a:gd name="adj" fmla="val 50000"/>
              </a:avLst>
            </a:prstGeom>
            <a:pattFill prst="pct50">
              <a:fgClr>
                <a:srgbClr val="5F5F5F"/>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fr-FR" altLang="fr-FR" sz="1800"/>
            </a:p>
          </p:txBody>
        </p:sp>
        <p:sp>
          <p:nvSpPr>
            <p:cNvPr id="13339" name="Text Box 40"/>
            <p:cNvSpPr txBox="1">
              <a:spLocks noChangeArrowheads="1"/>
            </p:cNvSpPr>
            <p:nvPr/>
          </p:nvSpPr>
          <p:spPr bwMode="auto">
            <a:xfrm>
              <a:off x="562" y="632"/>
              <a:ext cx="18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800" b="1"/>
                <a:t>L</a:t>
              </a:r>
            </a:p>
          </p:txBody>
        </p:sp>
      </p:grpSp>
      <p:sp>
        <p:nvSpPr>
          <p:cNvPr id="13319" name="Text Box 30"/>
          <p:cNvSpPr txBox="1">
            <a:spLocks noChangeArrowheads="1"/>
          </p:cNvSpPr>
          <p:nvPr/>
        </p:nvSpPr>
        <p:spPr bwMode="auto">
          <a:xfrm>
            <a:off x="3519488" y="6572250"/>
            <a:ext cx="218122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200" i="1">
                <a:solidFill>
                  <a:srgbClr val="1C1C1C"/>
                </a:solidFill>
              </a:rPr>
              <a:t>Ecole ETPMSE – 20/06/2016</a:t>
            </a:r>
          </a:p>
        </p:txBody>
      </p:sp>
      <p:sp>
        <p:nvSpPr>
          <p:cNvPr id="13320" name="Text Box 107"/>
          <p:cNvSpPr txBox="1">
            <a:spLocks noChangeArrowheads="1"/>
          </p:cNvSpPr>
          <p:nvPr/>
        </p:nvSpPr>
        <p:spPr bwMode="auto">
          <a:xfrm>
            <a:off x="3403600" y="1416050"/>
            <a:ext cx="2655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800"/>
              <a:t>Easy to handle! (cf TP3)</a:t>
            </a:r>
          </a:p>
        </p:txBody>
      </p:sp>
      <p:sp>
        <p:nvSpPr>
          <p:cNvPr id="13321" name="AutoShape 66"/>
          <p:cNvSpPr>
            <a:spLocks noChangeArrowheads="1"/>
          </p:cNvSpPr>
          <p:nvPr/>
        </p:nvSpPr>
        <p:spPr bwMode="auto">
          <a:xfrm flipV="1">
            <a:off x="2884488" y="1365250"/>
            <a:ext cx="425450" cy="355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12 w 21600"/>
              <a:gd name="T13" fmla="*/ 2893 h 21600"/>
              <a:gd name="T14" fmla="*/ 18215 w 21600"/>
              <a:gd name="T15" fmla="*/ 9257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gradFill rotWithShape="1">
            <a:gsLst>
              <a:gs pos="0">
                <a:schemeClr val="bg2"/>
              </a:gs>
              <a:gs pos="100000">
                <a:schemeClr val="bg1"/>
              </a:gs>
            </a:gsLst>
            <a:lin ang="5400000" scaled="1"/>
          </a:gradFill>
          <a:ln w="12700" cap="sq">
            <a:solidFill>
              <a:schemeClr val="bg2"/>
            </a:solidFill>
            <a:miter lim="800000"/>
            <a:headEnd type="none" w="sm" len="sm"/>
            <a:tailEnd type="none" w="sm" len="sm"/>
          </a:ln>
        </p:spPr>
        <p:txBody>
          <a:bodyPr rot="10800000" wrap="none" anchor="ctr"/>
          <a:lstStyle/>
          <a:p>
            <a:endParaRPr lang="fr-FR"/>
          </a:p>
        </p:txBody>
      </p:sp>
      <p:sp>
        <p:nvSpPr>
          <p:cNvPr id="51" name="AutoShape 66"/>
          <p:cNvSpPr>
            <a:spLocks noChangeArrowheads="1"/>
          </p:cNvSpPr>
          <p:nvPr/>
        </p:nvSpPr>
        <p:spPr bwMode="auto">
          <a:xfrm flipV="1">
            <a:off x="1011238" y="2671363"/>
            <a:ext cx="425450" cy="355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12 w 21600"/>
              <a:gd name="T13" fmla="*/ 2893 h 21600"/>
              <a:gd name="T14" fmla="*/ 18215 w 21600"/>
              <a:gd name="T15" fmla="*/ 9257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gradFill rotWithShape="1">
            <a:gsLst>
              <a:gs pos="0">
                <a:schemeClr val="bg2"/>
              </a:gs>
              <a:gs pos="100000">
                <a:schemeClr val="bg1"/>
              </a:gs>
            </a:gsLst>
            <a:lin ang="5400000" scaled="1"/>
          </a:gradFill>
          <a:ln w="12700" cap="sq">
            <a:solidFill>
              <a:schemeClr val="bg2"/>
            </a:solidFill>
            <a:miter lim="800000"/>
            <a:headEnd type="none" w="sm" len="sm"/>
            <a:tailEnd type="none" w="sm" len="sm"/>
          </a:ln>
        </p:spPr>
        <p:txBody>
          <a:bodyPr rot="10800000" wrap="none" anchor="ctr"/>
          <a:lstStyle/>
          <a:p>
            <a:endParaRPr lang="fr-FR"/>
          </a:p>
        </p:txBody>
      </p:sp>
      <p:pic>
        <p:nvPicPr>
          <p:cNvPr id="52" name="Picture 17"/>
          <p:cNvPicPr>
            <a:picLocks noChangeAspect="1" noChangeArrowheads="1"/>
          </p:cNvPicPr>
          <p:nvPr/>
        </p:nvPicPr>
        <p:blipFill>
          <a:blip r:embed="rId4">
            <a:extLst>
              <a:ext uri="{28A0092B-C50C-407E-A947-70E740481C1C}">
                <a14:useLocalDpi xmlns:a14="http://schemas.microsoft.com/office/drawing/2010/main" val="0"/>
              </a:ext>
            </a:extLst>
          </a:blip>
          <a:srcRect t="8241" b="17033"/>
          <a:stretch>
            <a:fillRect/>
          </a:stretch>
        </p:blipFill>
        <p:spPr bwMode="auto">
          <a:xfrm>
            <a:off x="3886200" y="3134913"/>
            <a:ext cx="1871663" cy="63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19"/>
          <p:cNvPicPr>
            <a:picLocks noChangeAspect="1" noChangeArrowheads="1"/>
          </p:cNvPicPr>
          <p:nvPr/>
        </p:nvPicPr>
        <p:blipFill>
          <a:blip r:embed="rId5">
            <a:extLst>
              <a:ext uri="{28A0092B-C50C-407E-A947-70E740481C1C}">
                <a14:useLocalDpi xmlns:a14="http://schemas.microsoft.com/office/drawing/2010/main" val="0"/>
              </a:ext>
            </a:extLst>
          </a:blip>
          <a:srcRect t="52322" b="17235"/>
          <a:stretch>
            <a:fillRect/>
          </a:stretch>
        </p:blipFill>
        <p:spPr bwMode="auto">
          <a:xfrm>
            <a:off x="5829300" y="3134913"/>
            <a:ext cx="3173413" cy="623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Rectangle 2"/>
          <p:cNvSpPr txBox="1">
            <a:spLocks noChangeArrowheads="1"/>
          </p:cNvSpPr>
          <p:nvPr/>
        </p:nvSpPr>
        <p:spPr bwMode="auto">
          <a:xfrm>
            <a:off x="19050" y="19050"/>
            <a:ext cx="7391400" cy="381000"/>
          </a:xfrm>
          <a:prstGeom prst="rect">
            <a:avLst/>
          </a:prstGeom>
          <a:noFill/>
          <a:ln w="9525">
            <a:noFill/>
            <a:miter lim="800000"/>
            <a:headEnd/>
            <a:tailEnd/>
          </a:ln>
          <a:effectLst/>
        </p:spPr>
        <p:txBody>
          <a:bodyPr lIns="91422" tIns="45711" rIns="91422" bIns="45711" anchor="ctr"/>
          <a:lstStyle>
            <a:lvl1pPr defTabSz="801688">
              <a:defRPr>
                <a:solidFill>
                  <a:schemeClr val="tx1"/>
                </a:solidFill>
                <a:latin typeface="Arial" charset="0"/>
                <a:cs typeface="Arial" charset="0"/>
              </a:defRPr>
            </a:lvl1pPr>
            <a:lvl2pPr marL="742950" indent="-285750" defTabSz="801688">
              <a:defRPr>
                <a:solidFill>
                  <a:schemeClr val="tx1"/>
                </a:solidFill>
                <a:latin typeface="Arial" charset="0"/>
                <a:cs typeface="Arial" charset="0"/>
              </a:defRPr>
            </a:lvl2pPr>
            <a:lvl3pPr marL="1143000" indent="-228600" defTabSz="801688">
              <a:defRPr>
                <a:solidFill>
                  <a:schemeClr val="tx1"/>
                </a:solidFill>
                <a:latin typeface="Arial" charset="0"/>
                <a:cs typeface="Arial" charset="0"/>
              </a:defRPr>
            </a:lvl3pPr>
            <a:lvl4pPr marL="1600200" indent="-228600" defTabSz="801688">
              <a:defRPr>
                <a:solidFill>
                  <a:schemeClr val="tx1"/>
                </a:solidFill>
                <a:latin typeface="Arial" charset="0"/>
                <a:cs typeface="Arial" charset="0"/>
              </a:defRPr>
            </a:lvl4pPr>
            <a:lvl5pPr marL="2057400" indent="-228600" defTabSz="801688">
              <a:defRPr>
                <a:solidFill>
                  <a:schemeClr val="tx1"/>
                </a:solidFill>
                <a:latin typeface="Arial" charset="0"/>
                <a:cs typeface="Arial" charset="0"/>
              </a:defRPr>
            </a:lvl5pPr>
            <a:lvl6pPr marL="2514600" indent="-228600" defTabSz="801688" fontAlgn="base">
              <a:spcBef>
                <a:spcPct val="0"/>
              </a:spcBef>
              <a:spcAft>
                <a:spcPct val="0"/>
              </a:spcAft>
              <a:defRPr>
                <a:solidFill>
                  <a:schemeClr val="tx1"/>
                </a:solidFill>
                <a:latin typeface="Arial" charset="0"/>
                <a:cs typeface="Arial" charset="0"/>
              </a:defRPr>
            </a:lvl6pPr>
            <a:lvl7pPr marL="2971800" indent="-228600" defTabSz="801688" fontAlgn="base">
              <a:spcBef>
                <a:spcPct val="0"/>
              </a:spcBef>
              <a:spcAft>
                <a:spcPct val="0"/>
              </a:spcAft>
              <a:defRPr>
                <a:solidFill>
                  <a:schemeClr val="tx1"/>
                </a:solidFill>
                <a:latin typeface="Arial" charset="0"/>
                <a:cs typeface="Arial" charset="0"/>
              </a:defRPr>
            </a:lvl7pPr>
            <a:lvl8pPr marL="3429000" indent="-228600" defTabSz="801688" fontAlgn="base">
              <a:spcBef>
                <a:spcPct val="0"/>
              </a:spcBef>
              <a:spcAft>
                <a:spcPct val="0"/>
              </a:spcAft>
              <a:defRPr>
                <a:solidFill>
                  <a:schemeClr val="tx1"/>
                </a:solidFill>
                <a:latin typeface="Arial" charset="0"/>
                <a:cs typeface="Arial" charset="0"/>
              </a:defRPr>
            </a:lvl8pPr>
            <a:lvl9pPr marL="3886200" indent="-228600" defTabSz="801688" fontAlgn="base">
              <a:spcBef>
                <a:spcPct val="0"/>
              </a:spcBef>
              <a:spcAft>
                <a:spcPct val="0"/>
              </a:spcAft>
              <a:defRPr>
                <a:solidFill>
                  <a:schemeClr val="tx1"/>
                </a:solidFill>
                <a:latin typeface="Arial" charset="0"/>
                <a:cs typeface="Arial" charset="0"/>
              </a:defRPr>
            </a:lvl9pPr>
          </a:lstStyle>
          <a:p>
            <a:pPr>
              <a:defRPr/>
            </a:pPr>
            <a:r>
              <a:rPr kumimoji="1" lang="en-US" altLang="fr-FR" sz="2400" b="1" dirty="0" smtClean="0">
                <a:solidFill>
                  <a:srgbClr val="1C1C1C"/>
                </a:solidFill>
                <a:effectLst>
                  <a:outerShdw blurRad="38100" dist="38100" dir="2700000" algn="tl">
                    <a:srgbClr val="C0C0C0"/>
                  </a:outerShdw>
                </a:effectLst>
              </a:rPr>
              <a:t>General strategy for NPs synthesis - precursor</a:t>
            </a:r>
            <a:endParaRPr kumimoji="1" lang="fr-FR" altLang="fr-FR" sz="2400" b="1" dirty="0" smtClean="0">
              <a:solidFill>
                <a:srgbClr val="1C1C1C"/>
              </a:solidFill>
              <a:effectLst>
                <a:outerShdw blurRad="38100" dist="38100" dir="2700000" algn="tl">
                  <a:srgbClr val="C0C0C0"/>
                </a:outerShdw>
              </a:effectLst>
            </a:endParaRPr>
          </a:p>
        </p:txBody>
      </p:sp>
      <p:sp>
        <p:nvSpPr>
          <p:cNvPr id="13327" name="Espace réservé du numéro de diapositive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fld id="{AA1D5EAC-DEC9-43AB-8864-8575BC0BF6D1}" type="slidenum">
              <a:rPr lang="en-US" altLang="fr-FR" sz="1400" smtClean="0"/>
              <a:pPr eaLnBrk="1" hangingPunct="1">
                <a:spcBef>
                  <a:spcPct val="0"/>
                </a:spcBef>
                <a:buFontTx/>
                <a:buNone/>
              </a:pPr>
              <a:t>13</a:t>
            </a:fld>
            <a:endParaRPr lang="en-US" altLang="fr-FR" sz="1400" smtClean="0"/>
          </a:p>
        </p:txBody>
      </p:sp>
      <p:grpSp>
        <p:nvGrpSpPr>
          <p:cNvPr id="13328" name="Groupe 54"/>
          <p:cNvGrpSpPr>
            <a:grpSpLocks/>
          </p:cNvGrpSpPr>
          <p:nvPr/>
        </p:nvGrpSpPr>
        <p:grpSpPr bwMode="auto">
          <a:xfrm>
            <a:off x="7939088" y="-28575"/>
            <a:ext cx="1233487" cy="700088"/>
            <a:chOff x="7561263" y="-28575"/>
            <a:chExt cx="1611312" cy="914400"/>
          </a:xfrm>
        </p:grpSpPr>
        <p:pic>
          <p:nvPicPr>
            <p:cNvPr id="13329" name="Picture 21" descr="logo_lpcno_300_dpi_fondtransparen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67700" y="-28575"/>
              <a:ext cx="9048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0" name="Picture 37" descr="Afficher l'image d'origi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61263" y="93663"/>
              <a:ext cx="7858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ZoneTexte 3"/>
          <p:cNvSpPr txBox="1"/>
          <p:nvPr/>
        </p:nvSpPr>
        <p:spPr>
          <a:xfrm>
            <a:off x="2261763" y="3946961"/>
            <a:ext cx="3852530" cy="369332"/>
          </a:xfrm>
          <a:prstGeom prst="rect">
            <a:avLst/>
          </a:prstGeom>
          <a:noFill/>
        </p:spPr>
        <p:txBody>
          <a:bodyPr wrap="none" rtlCol="0">
            <a:spAutoFit/>
          </a:bodyPr>
          <a:lstStyle/>
          <a:p>
            <a:r>
              <a:rPr lang="fr-FR" dirty="0" smtClean="0"/>
              <a:t>HAuCl</a:t>
            </a:r>
            <a:r>
              <a:rPr lang="fr-FR" baseline="-25000" dirty="0" smtClean="0"/>
              <a:t>4</a:t>
            </a:r>
            <a:r>
              <a:rPr lang="fr-FR" dirty="0" smtClean="0"/>
              <a:t>, </a:t>
            </a:r>
            <a:r>
              <a:rPr lang="fr-FR" dirty="0" err="1" smtClean="0"/>
              <a:t>AuCl</a:t>
            </a:r>
            <a:r>
              <a:rPr lang="fr-FR" dirty="0" smtClean="0"/>
              <a:t>(PPh</a:t>
            </a:r>
            <a:r>
              <a:rPr lang="fr-FR" baseline="-25000" dirty="0" smtClean="0"/>
              <a:t>3</a:t>
            </a:r>
            <a:r>
              <a:rPr lang="fr-FR" dirty="0" smtClean="0"/>
              <a:t>), </a:t>
            </a:r>
            <a:r>
              <a:rPr lang="fr-FR" dirty="0" err="1" smtClean="0"/>
              <a:t>AuCl</a:t>
            </a:r>
            <a:r>
              <a:rPr lang="fr-FR" dirty="0" smtClean="0"/>
              <a:t>, </a:t>
            </a:r>
            <a:r>
              <a:rPr lang="fr-FR" dirty="0" err="1" smtClean="0"/>
              <a:t>AuBr</a:t>
            </a:r>
            <a:r>
              <a:rPr lang="fr-FR" dirty="0" smtClean="0"/>
              <a:t>….</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369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94" grpId="0"/>
      <p:bldP spid="51"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9525"/>
            <a:ext cx="847726"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9" name="Text Box 20"/>
          <p:cNvSpPr txBox="1">
            <a:spLocks noChangeArrowheads="1"/>
          </p:cNvSpPr>
          <p:nvPr/>
        </p:nvSpPr>
        <p:spPr bwMode="auto">
          <a:xfrm>
            <a:off x="3203575" y="1676400"/>
            <a:ext cx="13668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9" tIns="45684" rIns="91359" bIns="45684">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600"/>
              <a:t>+ surfactants</a:t>
            </a:r>
          </a:p>
        </p:txBody>
      </p:sp>
      <p:sp>
        <p:nvSpPr>
          <p:cNvPr id="62499" name="Oval 35"/>
          <p:cNvSpPr>
            <a:spLocks noChangeArrowheads="1"/>
          </p:cNvSpPr>
          <p:nvPr/>
        </p:nvSpPr>
        <p:spPr bwMode="auto">
          <a:xfrm>
            <a:off x="2287588" y="2628900"/>
            <a:ext cx="1600200" cy="876300"/>
          </a:xfrm>
          <a:prstGeom prst="ellipse">
            <a:avLst/>
          </a:prstGeom>
          <a:noFill/>
          <a:ln w="19050">
            <a:solidFill>
              <a:srgbClr val="6067EE"/>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0"/>
              </a:spcBef>
              <a:buFontTx/>
              <a:buNone/>
            </a:pPr>
            <a:endParaRPr lang="en-US" altLang="fr-FR" sz="1800">
              <a:solidFill>
                <a:srgbClr val="6067EE"/>
              </a:solidFill>
            </a:endParaRPr>
          </a:p>
        </p:txBody>
      </p:sp>
      <p:grpSp>
        <p:nvGrpSpPr>
          <p:cNvPr id="14341" name="Group 7"/>
          <p:cNvGrpSpPr>
            <a:grpSpLocks/>
          </p:cNvGrpSpPr>
          <p:nvPr/>
        </p:nvGrpSpPr>
        <p:grpSpPr bwMode="auto">
          <a:xfrm>
            <a:off x="381000" y="2667000"/>
            <a:ext cx="3200400" cy="3352800"/>
            <a:chOff x="240" y="1680"/>
            <a:chExt cx="2016" cy="2112"/>
          </a:xfrm>
        </p:grpSpPr>
        <p:sp>
          <p:nvSpPr>
            <p:cNvPr id="14373" name="Text Box 30"/>
            <p:cNvSpPr txBox="1">
              <a:spLocks noChangeArrowheads="1"/>
            </p:cNvSpPr>
            <p:nvPr/>
          </p:nvSpPr>
          <p:spPr bwMode="auto">
            <a:xfrm>
              <a:off x="1501" y="1737"/>
              <a:ext cx="755"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800"/>
                <a:t>Reducing agent, T</a:t>
              </a:r>
              <a:endParaRPr lang="fr-FR" altLang="fr-FR" sz="1800" baseline="-25000"/>
            </a:p>
          </p:txBody>
        </p:sp>
        <p:sp>
          <p:nvSpPr>
            <p:cNvPr id="14374" name="Text Box 33"/>
            <p:cNvSpPr txBox="1">
              <a:spLocks noChangeArrowheads="1"/>
            </p:cNvSpPr>
            <p:nvPr/>
          </p:nvSpPr>
          <p:spPr bwMode="auto">
            <a:xfrm>
              <a:off x="240" y="3561"/>
              <a:ext cx="182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0" tIns="45680" rIns="91350" bIns="45680">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0"/>
                </a:spcBef>
                <a:buFontTx/>
                <a:buNone/>
              </a:pPr>
              <a:r>
                <a:rPr lang="fr-FR" altLang="fr-FR" sz="1800"/>
                <a:t>seeds + atoms</a:t>
              </a:r>
            </a:p>
          </p:txBody>
        </p:sp>
        <p:sp>
          <p:nvSpPr>
            <p:cNvPr id="14375" name="AutoShape 34"/>
            <p:cNvSpPr>
              <a:spLocks noChangeArrowheads="1"/>
            </p:cNvSpPr>
            <p:nvPr/>
          </p:nvSpPr>
          <p:spPr bwMode="auto">
            <a:xfrm rot="5400000">
              <a:off x="1080" y="1944"/>
              <a:ext cx="624" cy="96"/>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92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3300"/>
                </a:gs>
              </a:gsLst>
              <a:lin ang="0" scaled="1"/>
            </a:gradFill>
            <a:ln w="9525">
              <a:solidFill>
                <a:srgbClr val="003300"/>
              </a:solidFill>
              <a:miter lim="800000"/>
              <a:headEnd/>
              <a:tailEnd/>
            </a:ln>
          </p:spPr>
          <p:txBody>
            <a:bodyPr wrap="none" anchor="ctr"/>
            <a:lstStyle/>
            <a:p>
              <a:endParaRPr lang="fr-FR"/>
            </a:p>
          </p:txBody>
        </p:sp>
        <p:pic>
          <p:nvPicPr>
            <p:cNvPr id="14376" name="Picture 65" descr="germ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 y="2352"/>
              <a:ext cx="1392" cy="1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77" name="Text Box 31"/>
            <p:cNvSpPr txBox="1">
              <a:spLocks noChangeArrowheads="1"/>
            </p:cNvSpPr>
            <p:nvPr/>
          </p:nvSpPr>
          <p:spPr bwMode="auto">
            <a:xfrm>
              <a:off x="240" y="1776"/>
              <a:ext cx="1248"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0" tIns="45680" rIns="91350" bIns="45680">
              <a:spAutoFit/>
            </a:bodyPr>
            <a:lstStyle>
              <a:lvl1pPr defTabSz="4305300" eaLnBrk="0" hangingPunct="0">
                <a:spcBef>
                  <a:spcPct val="20000"/>
                </a:spcBef>
                <a:buChar char="•"/>
                <a:defRPr sz="3200">
                  <a:solidFill>
                    <a:schemeClr val="tx1"/>
                  </a:solidFill>
                  <a:latin typeface="Arial" pitchFamily="34" charset="0"/>
                  <a:cs typeface="Arial" pitchFamily="34" charset="0"/>
                </a:defRPr>
              </a:lvl1pPr>
              <a:lvl2pPr marL="742950" indent="-285750" defTabSz="4305300" eaLnBrk="0" hangingPunct="0">
                <a:spcBef>
                  <a:spcPct val="20000"/>
                </a:spcBef>
                <a:buChar char="–"/>
                <a:defRPr sz="2800">
                  <a:solidFill>
                    <a:schemeClr val="tx1"/>
                  </a:solidFill>
                  <a:latin typeface="Arial" pitchFamily="34" charset="0"/>
                  <a:cs typeface="Arial" pitchFamily="34" charset="0"/>
                </a:defRPr>
              </a:lvl2pPr>
              <a:lvl3pPr marL="1143000" indent="-228600" defTabSz="4305300" eaLnBrk="0" hangingPunct="0">
                <a:spcBef>
                  <a:spcPct val="20000"/>
                </a:spcBef>
                <a:buChar char="•"/>
                <a:defRPr sz="2400">
                  <a:solidFill>
                    <a:schemeClr val="tx1"/>
                  </a:solidFill>
                  <a:latin typeface="Arial" pitchFamily="34" charset="0"/>
                  <a:cs typeface="Arial" pitchFamily="34" charset="0"/>
                </a:defRPr>
              </a:lvl3pPr>
              <a:lvl4pPr marL="1600200" indent="-228600" defTabSz="4305300" eaLnBrk="0" hangingPunct="0">
                <a:spcBef>
                  <a:spcPct val="20000"/>
                </a:spcBef>
                <a:buChar char="–"/>
                <a:defRPr sz="2000">
                  <a:solidFill>
                    <a:schemeClr val="tx1"/>
                  </a:solidFill>
                  <a:latin typeface="Arial" pitchFamily="34" charset="0"/>
                  <a:cs typeface="Arial" pitchFamily="34" charset="0"/>
                </a:defRPr>
              </a:lvl4pPr>
              <a:lvl5pPr marL="2057400" indent="-228600" defTabSz="4305300" eaLnBrk="0" hangingPunct="0">
                <a:spcBef>
                  <a:spcPct val="20000"/>
                </a:spcBef>
                <a:buChar char="»"/>
                <a:defRPr sz="2000">
                  <a:solidFill>
                    <a:schemeClr val="tx1"/>
                  </a:solidFill>
                  <a:latin typeface="Arial" pitchFamily="34" charset="0"/>
                  <a:cs typeface="Arial" pitchFamily="34" charset="0"/>
                </a:defRPr>
              </a:lvl5pPr>
              <a:lvl6pPr marL="2514600" indent="-228600" defTabSz="43053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defTabSz="43053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defTabSz="43053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defTabSz="43053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0"/>
                </a:spcBef>
                <a:buFontTx/>
                <a:buNone/>
              </a:pPr>
              <a:r>
                <a:rPr lang="fr-FR" altLang="fr-FR" sz="1600" i="1">
                  <a:solidFill>
                    <a:srgbClr val="6067EE"/>
                  </a:solidFill>
                </a:rPr>
                <a:t>Decomposition</a:t>
              </a:r>
            </a:p>
            <a:p>
              <a:pPr algn="ctr" eaLnBrk="1" hangingPunct="1">
                <a:spcBef>
                  <a:spcPct val="0"/>
                </a:spcBef>
                <a:buFontTx/>
                <a:buNone/>
              </a:pPr>
              <a:r>
                <a:rPr lang="fr-FR" altLang="fr-FR" sz="1600" i="1">
                  <a:solidFill>
                    <a:srgbClr val="6067EE"/>
                  </a:solidFill>
                </a:rPr>
                <a:t>Nucleation</a:t>
              </a:r>
            </a:p>
            <a:p>
              <a:pPr algn="ctr" eaLnBrk="1" hangingPunct="1">
                <a:spcBef>
                  <a:spcPct val="0"/>
                </a:spcBef>
                <a:buFontTx/>
                <a:buNone/>
              </a:pPr>
              <a:endParaRPr lang="fr-FR" altLang="fr-FR" sz="1600" i="1">
                <a:solidFill>
                  <a:srgbClr val="6067EE"/>
                </a:solidFill>
              </a:endParaRPr>
            </a:p>
          </p:txBody>
        </p:sp>
      </p:grpSp>
      <p:pic>
        <p:nvPicPr>
          <p:cNvPr id="14342" name="Picture 60" descr="germes"/>
          <p:cNvPicPr>
            <a:picLocks noChangeAspect="1" noChangeArrowheads="1"/>
          </p:cNvPicPr>
          <p:nvPr/>
        </p:nvPicPr>
        <p:blipFill>
          <a:blip r:embed="rId5">
            <a:extLst>
              <a:ext uri="{28A0092B-C50C-407E-A947-70E740481C1C}">
                <a14:useLocalDpi xmlns:a14="http://schemas.microsoft.com/office/drawing/2010/main" val="0"/>
              </a:ext>
            </a:extLst>
          </a:blip>
          <a:srcRect l="37000" t="28667" r="14999" b="36667"/>
          <a:stretch>
            <a:fillRect/>
          </a:stretch>
        </p:blipFill>
        <p:spPr bwMode="auto">
          <a:xfrm rot="3018440">
            <a:off x="815975" y="5051425"/>
            <a:ext cx="7620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62" descr="germes"/>
          <p:cNvPicPr>
            <a:picLocks noChangeAspect="1" noChangeArrowheads="1"/>
          </p:cNvPicPr>
          <p:nvPr/>
        </p:nvPicPr>
        <p:blipFill>
          <a:blip r:embed="rId5">
            <a:extLst>
              <a:ext uri="{28A0092B-C50C-407E-A947-70E740481C1C}">
                <a14:useLocalDpi xmlns:a14="http://schemas.microsoft.com/office/drawing/2010/main" val="0"/>
              </a:ext>
            </a:extLst>
          </a:blip>
          <a:srcRect l="61000" t="28667" r="14999" b="44667"/>
          <a:stretch>
            <a:fillRect/>
          </a:stretch>
        </p:blipFill>
        <p:spPr bwMode="auto">
          <a:xfrm rot="8484994" flipH="1">
            <a:off x="1143000" y="4572000"/>
            <a:ext cx="3810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63" descr="germes"/>
          <p:cNvPicPr>
            <a:picLocks noChangeAspect="1" noChangeArrowheads="1"/>
          </p:cNvPicPr>
          <p:nvPr/>
        </p:nvPicPr>
        <p:blipFill>
          <a:blip r:embed="rId6">
            <a:extLst>
              <a:ext uri="{28A0092B-C50C-407E-A947-70E740481C1C}">
                <a14:useLocalDpi xmlns:a14="http://schemas.microsoft.com/office/drawing/2010/main" val="0"/>
              </a:ext>
            </a:extLst>
          </a:blip>
          <a:srcRect l="61000" t="28667" r="14999" b="44667"/>
          <a:stretch>
            <a:fillRect/>
          </a:stretch>
        </p:blipFill>
        <p:spPr bwMode="auto">
          <a:xfrm rot="5172155" flipH="1">
            <a:off x="711200" y="4089400"/>
            <a:ext cx="6096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64" descr="germes"/>
          <p:cNvPicPr>
            <a:picLocks noChangeAspect="1" noChangeArrowheads="1"/>
          </p:cNvPicPr>
          <p:nvPr/>
        </p:nvPicPr>
        <p:blipFill>
          <a:blip r:embed="rId5">
            <a:extLst>
              <a:ext uri="{28A0092B-C50C-407E-A947-70E740481C1C}">
                <a14:useLocalDpi xmlns:a14="http://schemas.microsoft.com/office/drawing/2010/main" val="0"/>
              </a:ext>
            </a:extLst>
          </a:blip>
          <a:srcRect l="61000" t="28667" r="14999" b="44667"/>
          <a:stretch>
            <a:fillRect/>
          </a:stretch>
        </p:blipFill>
        <p:spPr bwMode="auto">
          <a:xfrm rot="12425459" flipH="1">
            <a:off x="2133600" y="5029200"/>
            <a:ext cx="3810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9393" name="Group 17"/>
          <p:cNvGrpSpPr>
            <a:grpSpLocks/>
          </p:cNvGrpSpPr>
          <p:nvPr/>
        </p:nvGrpSpPr>
        <p:grpSpPr bwMode="auto">
          <a:xfrm>
            <a:off x="2759075" y="3276600"/>
            <a:ext cx="3870325" cy="1189038"/>
            <a:chOff x="1738" y="2064"/>
            <a:chExt cx="2438" cy="749"/>
          </a:xfrm>
        </p:grpSpPr>
        <p:sp>
          <p:nvSpPr>
            <p:cNvPr id="14370" name="Text Box 22"/>
            <p:cNvSpPr txBox="1">
              <a:spLocks noChangeArrowheads="1"/>
            </p:cNvSpPr>
            <p:nvPr/>
          </p:nvSpPr>
          <p:spPr bwMode="auto">
            <a:xfrm>
              <a:off x="1738" y="2448"/>
              <a:ext cx="1814"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0" tIns="45680" rIns="91350" bIns="45680">
              <a:spAutoFit/>
            </a:bodyPr>
            <a:lstStyle>
              <a:lvl1pPr defTabSz="4305300" eaLnBrk="0" hangingPunct="0">
                <a:spcBef>
                  <a:spcPct val="20000"/>
                </a:spcBef>
                <a:buChar char="•"/>
                <a:defRPr sz="3200">
                  <a:solidFill>
                    <a:schemeClr val="tx1"/>
                  </a:solidFill>
                  <a:latin typeface="Arial" pitchFamily="34" charset="0"/>
                  <a:cs typeface="Arial" pitchFamily="34" charset="0"/>
                </a:defRPr>
              </a:lvl1pPr>
              <a:lvl2pPr marL="742950" indent="-285750" defTabSz="4305300" eaLnBrk="0" hangingPunct="0">
                <a:spcBef>
                  <a:spcPct val="20000"/>
                </a:spcBef>
                <a:buChar char="–"/>
                <a:defRPr sz="2800">
                  <a:solidFill>
                    <a:schemeClr val="tx1"/>
                  </a:solidFill>
                  <a:latin typeface="Arial" pitchFamily="34" charset="0"/>
                  <a:cs typeface="Arial" pitchFamily="34" charset="0"/>
                </a:defRPr>
              </a:lvl2pPr>
              <a:lvl3pPr marL="1143000" indent="-228600" defTabSz="4305300" eaLnBrk="0" hangingPunct="0">
                <a:spcBef>
                  <a:spcPct val="20000"/>
                </a:spcBef>
                <a:buChar char="•"/>
                <a:defRPr sz="2400">
                  <a:solidFill>
                    <a:schemeClr val="tx1"/>
                  </a:solidFill>
                  <a:latin typeface="Arial" pitchFamily="34" charset="0"/>
                  <a:cs typeface="Arial" pitchFamily="34" charset="0"/>
                </a:defRPr>
              </a:lvl3pPr>
              <a:lvl4pPr marL="1600200" indent="-228600" defTabSz="4305300" eaLnBrk="0" hangingPunct="0">
                <a:spcBef>
                  <a:spcPct val="20000"/>
                </a:spcBef>
                <a:buChar char="–"/>
                <a:defRPr sz="2000">
                  <a:solidFill>
                    <a:schemeClr val="tx1"/>
                  </a:solidFill>
                  <a:latin typeface="Arial" pitchFamily="34" charset="0"/>
                  <a:cs typeface="Arial" pitchFamily="34" charset="0"/>
                </a:defRPr>
              </a:lvl4pPr>
              <a:lvl5pPr marL="2057400" indent="-228600" defTabSz="4305300" eaLnBrk="0" hangingPunct="0">
                <a:spcBef>
                  <a:spcPct val="20000"/>
                </a:spcBef>
                <a:buChar char="»"/>
                <a:defRPr sz="2000">
                  <a:solidFill>
                    <a:schemeClr val="tx1"/>
                  </a:solidFill>
                  <a:latin typeface="Arial" pitchFamily="34" charset="0"/>
                  <a:cs typeface="Arial" pitchFamily="34" charset="0"/>
                </a:defRPr>
              </a:lvl5pPr>
              <a:lvl6pPr marL="2514600" indent="-228600" defTabSz="43053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defTabSz="43053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defTabSz="43053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defTabSz="43053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0"/>
                </a:spcBef>
                <a:buFontTx/>
                <a:buNone/>
              </a:pPr>
              <a:r>
                <a:rPr lang="fr-FR" altLang="fr-FR" sz="1600" i="1">
                  <a:solidFill>
                    <a:srgbClr val="6067EE"/>
                  </a:solidFill>
                </a:rPr>
                <a:t>Growth</a:t>
              </a:r>
            </a:p>
            <a:p>
              <a:pPr algn="ctr" eaLnBrk="1" hangingPunct="1">
                <a:spcBef>
                  <a:spcPct val="0"/>
                </a:spcBef>
                <a:buFontTx/>
                <a:buNone/>
              </a:pPr>
              <a:r>
                <a:rPr lang="fr-FR" altLang="fr-FR" sz="1600" i="1">
                  <a:solidFill>
                    <a:srgbClr val="6067EE"/>
                  </a:solidFill>
                </a:rPr>
                <a:t>and/or  Coalescence</a:t>
              </a:r>
            </a:p>
          </p:txBody>
        </p:sp>
        <p:pic>
          <p:nvPicPr>
            <p:cNvPr id="14371" name="Picture 67" descr="coalescence1"/>
            <p:cNvPicPr>
              <a:picLocks noChangeAspect="1" noChangeArrowheads="1"/>
            </p:cNvPicPr>
            <p:nvPr/>
          </p:nvPicPr>
          <p:blipFill>
            <a:blip r:embed="rId7">
              <a:extLst>
                <a:ext uri="{28A0092B-C50C-407E-A947-70E740481C1C}">
                  <a14:useLocalDpi xmlns:a14="http://schemas.microsoft.com/office/drawing/2010/main" val="0"/>
                </a:ext>
              </a:extLst>
            </a:blip>
            <a:srcRect l="26001" t="20000" r="28999" b="28000"/>
            <a:stretch>
              <a:fillRect/>
            </a:stretch>
          </p:blipFill>
          <p:spPr bwMode="auto">
            <a:xfrm>
              <a:off x="3552" y="2064"/>
              <a:ext cx="624" cy="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2" name="Picture 73" descr="germes2"/>
            <p:cNvPicPr>
              <a:picLocks noChangeAspect="1" noChangeArrowheads="1"/>
            </p:cNvPicPr>
            <p:nvPr/>
          </p:nvPicPr>
          <p:blipFill>
            <a:blip r:embed="rId8">
              <a:extLst>
                <a:ext uri="{28A0092B-C50C-407E-A947-70E740481C1C}">
                  <a14:useLocalDpi xmlns:a14="http://schemas.microsoft.com/office/drawing/2010/main" val="0"/>
                </a:ext>
              </a:extLst>
            </a:blip>
            <a:srcRect l="64999" t="33333" r="15001" b="29333"/>
            <a:stretch>
              <a:fillRect/>
            </a:stretch>
          </p:blipFill>
          <p:spPr bwMode="auto">
            <a:xfrm rot="-3148997">
              <a:off x="2928" y="1968"/>
              <a:ext cx="480"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9397" name="Group 21"/>
          <p:cNvGrpSpPr>
            <a:grpSpLocks/>
          </p:cNvGrpSpPr>
          <p:nvPr/>
        </p:nvGrpSpPr>
        <p:grpSpPr bwMode="auto">
          <a:xfrm>
            <a:off x="3124200" y="3886200"/>
            <a:ext cx="5824538" cy="2362200"/>
            <a:chOff x="1968" y="2448"/>
            <a:chExt cx="3669" cy="1488"/>
          </a:xfrm>
        </p:grpSpPr>
        <p:sp>
          <p:nvSpPr>
            <p:cNvPr id="14365" name="Text Box 26"/>
            <p:cNvSpPr txBox="1">
              <a:spLocks noChangeArrowheads="1"/>
            </p:cNvSpPr>
            <p:nvPr/>
          </p:nvSpPr>
          <p:spPr bwMode="auto">
            <a:xfrm>
              <a:off x="4173" y="3705"/>
              <a:ext cx="134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0" tIns="45680" rIns="91350" bIns="45680">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0"/>
                </a:spcBef>
                <a:buFontTx/>
                <a:buNone/>
              </a:pPr>
              <a:r>
                <a:rPr lang="fr-FR" altLang="fr-FR" sz="1800"/>
                <a:t>Colloidal solution</a:t>
              </a:r>
            </a:p>
          </p:txBody>
        </p:sp>
        <p:sp>
          <p:nvSpPr>
            <p:cNvPr id="14366" name="AutoShape 23"/>
            <p:cNvSpPr>
              <a:spLocks noChangeArrowheads="1"/>
            </p:cNvSpPr>
            <p:nvPr/>
          </p:nvSpPr>
          <p:spPr bwMode="auto">
            <a:xfrm>
              <a:off x="1968" y="2880"/>
              <a:ext cx="2256" cy="96"/>
            </a:xfrm>
            <a:custGeom>
              <a:avLst/>
              <a:gdLst>
                <a:gd name="T0" fmla="*/ 3 w 21600"/>
                <a:gd name="T1" fmla="*/ 0 h 21600"/>
                <a:gd name="T2" fmla="*/ 0 w 21600"/>
                <a:gd name="T3" fmla="*/ 0 h 21600"/>
                <a:gd name="T4" fmla="*/ 3 w 21600"/>
                <a:gd name="T5" fmla="*/ 0 h 21600"/>
                <a:gd name="T6" fmla="*/ 5 w 21600"/>
                <a:gd name="T7" fmla="*/ 0 h 21600"/>
                <a:gd name="T8" fmla="*/ 17694720 60000 65536"/>
                <a:gd name="T9" fmla="*/ 11796480 60000 65536"/>
                <a:gd name="T10" fmla="*/ 5898240 60000 65536"/>
                <a:gd name="T11" fmla="*/ 0 60000 65536"/>
                <a:gd name="T12" fmla="*/ 338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3300"/>
                </a:gs>
              </a:gsLst>
              <a:lin ang="0" scaled="1"/>
            </a:gradFill>
            <a:ln w="9525">
              <a:solidFill>
                <a:srgbClr val="003300"/>
              </a:solidFill>
              <a:miter lim="800000"/>
              <a:headEnd/>
              <a:tailEnd/>
            </a:ln>
          </p:spPr>
          <p:txBody>
            <a:bodyPr wrap="none" anchor="ctr"/>
            <a:lstStyle/>
            <a:p>
              <a:endParaRPr lang="fr-FR"/>
            </a:p>
          </p:txBody>
        </p:sp>
        <p:pic>
          <p:nvPicPr>
            <p:cNvPr id="14367" name="Picture 74" descr="NPs polycristalline"/>
            <p:cNvPicPr>
              <a:picLocks noChangeAspect="1" noChangeArrowheads="1"/>
            </p:cNvPicPr>
            <p:nvPr/>
          </p:nvPicPr>
          <p:blipFill>
            <a:blip r:embed="rId9">
              <a:extLst>
                <a:ext uri="{28A0092B-C50C-407E-A947-70E740481C1C}">
                  <a14:useLocalDpi xmlns:a14="http://schemas.microsoft.com/office/drawing/2010/main" val="0"/>
                </a:ext>
              </a:extLst>
            </a:blip>
            <a:srcRect l="22000" t="17999" r="28999" b="14000"/>
            <a:stretch>
              <a:fillRect/>
            </a:stretch>
          </p:blipFill>
          <p:spPr bwMode="auto">
            <a:xfrm>
              <a:off x="4416" y="2448"/>
              <a:ext cx="645"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8" name="Picture 75" descr="NPs polycristalline"/>
            <p:cNvPicPr>
              <a:picLocks noChangeAspect="1" noChangeArrowheads="1"/>
            </p:cNvPicPr>
            <p:nvPr/>
          </p:nvPicPr>
          <p:blipFill>
            <a:blip r:embed="rId9">
              <a:extLst>
                <a:ext uri="{28A0092B-C50C-407E-A947-70E740481C1C}">
                  <a14:useLocalDpi xmlns:a14="http://schemas.microsoft.com/office/drawing/2010/main" val="0"/>
                </a:ext>
              </a:extLst>
            </a:blip>
            <a:srcRect l="22000" t="17999" r="28999" b="14000"/>
            <a:stretch>
              <a:fillRect/>
            </a:stretch>
          </p:blipFill>
          <p:spPr bwMode="auto">
            <a:xfrm rot="2092258">
              <a:off x="4992" y="2784"/>
              <a:ext cx="645"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9" name="Picture 76" descr="NPs polycristalline"/>
            <p:cNvPicPr>
              <a:picLocks noChangeAspect="1" noChangeArrowheads="1"/>
            </p:cNvPicPr>
            <p:nvPr/>
          </p:nvPicPr>
          <p:blipFill>
            <a:blip r:embed="rId10">
              <a:extLst>
                <a:ext uri="{28A0092B-C50C-407E-A947-70E740481C1C}">
                  <a14:useLocalDpi xmlns:a14="http://schemas.microsoft.com/office/drawing/2010/main" val="0"/>
                </a:ext>
              </a:extLst>
            </a:blip>
            <a:srcRect l="22000" t="17999" r="28999" b="14000"/>
            <a:stretch>
              <a:fillRect/>
            </a:stretch>
          </p:blipFill>
          <p:spPr bwMode="auto">
            <a:xfrm rot="-1939178">
              <a:off x="4272" y="3120"/>
              <a:ext cx="49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348" name="Text Box 30"/>
          <p:cNvSpPr txBox="1">
            <a:spLocks noChangeArrowheads="1"/>
          </p:cNvSpPr>
          <p:nvPr/>
        </p:nvSpPr>
        <p:spPr bwMode="auto">
          <a:xfrm>
            <a:off x="3519488" y="6572250"/>
            <a:ext cx="218122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200" i="1">
                <a:solidFill>
                  <a:srgbClr val="1C1C1C"/>
                </a:solidFill>
              </a:rPr>
              <a:t>Ecole ETPMSE – 20/06/2016</a:t>
            </a:r>
          </a:p>
        </p:txBody>
      </p:sp>
      <p:sp>
        <p:nvSpPr>
          <p:cNvPr id="32" name="Rectangle 2"/>
          <p:cNvSpPr txBox="1">
            <a:spLocks noChangeArrowheads="1"/>
          </p:cNvSpPr>
          <p:nvPr/>
        </p:nvSpPr>
        <p:spPr bwMode="auto">
          <a:xfrm>
            <a:off x="19050" y="19050"/>
            <a:ext cx="7391400" cy="381000"/>
          </a:xfrm>
          <a:prstGeom prst="rect">
            <a:avLst/>
          </a:prstGeom>
          <a:noFill/>
          <a:ln w="9525">
            <a:noFill/>
            <a:miter lim="800000"/>
            <a:headEnd/>
            <a:tailEnd/>
          </a:ln>
          <a:effectLst/>
        </p:spPr>
        <p:txBody>
          <a:bodyPr lIns="91422" tIns="45711" rIns="91422" bIns="45711" anchor="ctr"/>
          <a:lstStyle>
            <a:lvl1pPr defTabSz="801688">
              <a:defRPr>
                <a:solidFill>
                  <a:schemeClr val="tx1"/>
                </a:solidFill>
                <a:latin typeface="Arial" charset="0"/>
                <a:cs typeface="Arial" charset="0"/>
              </a:defRPr>
            </a:lvl1pPr>
            <a:lvl2pPr marL="742950" indent="-285750" defTabSz="801688">
              <a:defRPr>
                <a:solidFill>
                  <a:schemeClr val="tx1"/>
                </a:solidFill>
                <a:latin typeface="Arial" charset="0"/>
                <a:cs typeface="Arial" charset="0"/>
              </a:defRPr>
            </a:lvl2pPr>
            <a:lvl3pPr marL="1143000" indent="-228600" defTabSz="801688">
              <a:defRPr>
                <a:solidFill>
                  <a:schemeClr val="tx1"/>
                </a:solidFill>
                <a:latin typeface="Arial" charset="0"/>
                <a:cs typeface="Arial" charset="0"/>
              </a:defRPr>
            </a:lvl3pPr>
            <a:lvl4pPr marL="1600200" indent="-228600" defTabSz="801688">
              <a:defRPr>
                <a:solidFill>
                  <a:schemeClr val="tx1"/>
                </a:solidFill>
                <a:latin typeface="Arial" charset="0"/>
                <a:cs typeface="Arial" charset="0"/>
              </a:defRPr>
            </a:lvl4pPr>
            <a:lvl5pPr marL="2057400" indent="-228600" defTabSz="801688">
              <a:defRPr>
                <a:solidFill>
                  <a:schemeClr val="tx1"/>
                </a:solidFill>
                <a:latin typeface="Arial" charset="0"/>
                <a:cs typeface="Arial" charset="0"/>
              </a:defRPr>
            </a:lvl5pPr>
            <a:lvl6pPr marL="2514600" indent="-228600" defTabSz="801688" fontAlgn="base">
              <a:spcBef>
                <a:spcPct val="0"/>
              </a:spcBef>
              <a:spcAft>
                <a:spcPct val="0"/>
              </a:spcAft>
              <a:defRPr>
                <a:solidFill>
                  <a:schemeClr val="tx1"/>
                </a:solidFill>
                <a:latin typeface="Arial" charset="0"/>
                <a:cs typeface="Arial" charset="0"/>
              </a:defRPr>
            </a:lvl6pPr>
            <a:lvl7pPr marL="2971800" indent="-228600" defTabSz="801688" fontAlgn="base">
              <a:spcBef>
                <a:spcPct val="0"/>
              </a:spcBef>
              <a:spcAft>
                <a:spcPct val="0"/>
              </a:spcAft>
              <a:defRPr>
                <a:solidFill>
                  <a:schemeClr val="tx1"/>
                </a:solidFill>
                <a:latin typeface="Arial" charset="0"/>
                <a:cs typeface="Arial" charset="0"/>
              </a:defRPr>
            </a:lvl7pPr>
            <a:lvl8pPr marL="3429000" indent="-228600" defTabSz="801688" fontAlgn="base">
              <a:spcBef>
                <a:spcPct val="0"/>
              </a:spcBef>
              <a:spcAft>
                <a:spcPct val="0"/>
              </a:spcAft>
              <a:defRPr>
                <a:solidFill>
                  <a:schemeClr val="tx1"/>
                </a:solidFill>
                <a:latin typeface="Arial" charset="0"/>
                <a:cs typeface="Arial" charset="0"/>
              </a:defRPr>
            </a:lvl8pPr>
            <a:lvl9pPr marL="3886200" indent="-228600" defTabSz="801688" fontAlgn="base">
              <a:spcBef>
                <a:spcPct val="0"/>
              </a:spcBef>
              <a:spcAft>
                <a:spcPct val="0"/>
              </a:spcAft>
              <a:defRPr>
                <a:solidFill>
                  <a:schemeClr val="tx1"/>
                </a:solidFill>
                <a:latin typeface="Arial" charset="0"/>
                <a:cs typeface="Arial" charset="0"/>
              </a:defRPr>
            </a:lvl9pPr>
          </a:lstStyle>
          <a:p>
            <a:pPr>
              <a:defRPr/>
            </a:pPr>
            <a:r>
              <a:rPr kumimoji="1" lang="en-US" altLang="fr-FR" sz="2400" b="1" dirty="0" smtClean="0">
                <a:solidFill>
                  <a:srgbClr val="1C1C1C"/>
                </a:solidFill>
                <a:effectLst>
                  <a:outerShdw blurRad="38100" dist="38100" dir="2700000" algn="tl">
                    <a:srgbClr val="C0C0C0"/>
                  </a:outerShdw>
                </a:effectLst>
              </a:rPr>
              <a:t>General strategy for NPs synthesis - precursor</a:t>
            </a:r>
            <a:endParaRPr kumimoji="1" lang="fr-FR" altLang="fr-FR" sz="2400" b="1" dirty="0" smtClean="0">
              <a:solidFill>
                <a:srgbClr val="1C1C1C"/>
              </a:solidFill>
              <a:effectLst>
                <a:outerShdw blurRad="38100" dist="38100" dir="2700000" algn="tl">
                  <a:srgbClr val="C0C0C0"/>
                </a:outerShdw>
              </a:effectLst>
            </a:endParaRPr>
          </a:p>
        </p:txBody>
      </p:sp>
      <p:grpSp>
        <p:nvGrpSpPr>
          <p:cNvPr id="14350" name="Group 165"/>
          <p:cNvGrpSpPr>
            <a:grpSpLocks/>
          </p:cNvGrpSpPr>
          <p:nvPr/>
        </p:nvGrpSpPr>
        <p:grpSpPr bwMode="auto">
          <a:xfrm>
            <a:off x="722313" y="831850"/>
            <a:ext cx="2520950" cy="1630363"/>
            <a:chOff x="254" y="396"/>
            <a:chExt cx="1588" cy="1027"/>
          </a:xfrm>
        </p:grpSpPr>
        <p:pic>
          <p:nvPicPr>
            <p:cNvPr id="14355" name="Picture 166" descr="Präsentation1"/>
            <p:cNvPicPr>
              <a:picLocks noChangeAspect="1" noChangeArrowheads="1"/>
            </p:cNvPicPr>
            <p:nvPr/>
          </p:nvPicPr>
          <p:blipFill>
            <a:blip r:embed="rId11">
              <a:lum contrast="20000"/>
              <a:extLst>
                <a:ext uri="{28A0092B-C50C-407E-A947-70E740481C1C}">
                  <a14:useLocalDpi xmlns:a14="http://schemas.microsoft.com/office/drawing/2010/main" val="0"/>
                </a:ext>
              </a:extLst>
            </a:blip>
            <a:srcRect l="40697" t="34326" r="55896" b="62181"/>
            <a:stretch>
              <a:fillRect/>
            </a:stretch>
          </p:blipFill>
          <p:spPr bwMode="auto">
            <a:xfrm>
              <a:off x="926" y="936"/>
              <a:ext cx="24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6" name="Text Box 167"/>
            <p:cNvSpPr txBox="1">
              <a:spLocks noChangeArrowheads="1"/>
            </p:cNvSpPr>
            <p:nvPr/>
          </p:nvSpPr>
          <p:spPr bwMode="auto">
            <a:xfrm>
              <a:off x="562" y="1208"/>
              <a:ext cx="191"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400"/>
                <a:t>X</a:t>
              </a:r>
            </a:p>
          </p:txBody>
        </p:sp>
        <p:sp>
          <p:nvSpPr>
            <p:cNvPr id="14357" name="AutoShape 168"/>
            <p:cNvSpPr>
              <a:spLocks noChangeArrowheads="1"/>
            </p:cNvSpPr>
            <p:nvPr/>
          </p:nvSpPr>
          <p:spPr bwMode="auto">
            <a:xfrm rot="2824954">
              <a:off x="830" y="1032"/>
              <a:ext cx="48" cy="240"/>
            </a:xfrm>
            <a:prstGeom prst="triangle">
              <a:avLst>
                <a:gd name="adj" fmla="val 50000"/>
              </a:avLst>
            </a:prstGeom>
            <a:solidFill>
              <a:srgbClr val="5F5F5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fr-FR" altLang="fr-FR" sz="1800"/>
            </a:p>
          </p:txBody>
        </p:sp>
        <p:sp>
          <p:nvSpPr>
            <p:cNvPr id="14358" name="AutoShape 169"/>
            <p:cNvSpPr>
              <a:spLocks noChangeArrowheads="1"/>
            </p:cNvSpPr>
            <p:nvPr/>
          </p:nvSpPr>
          <p:spPr bwMode="auto">
            <a:xfrm rot="-3105785">
              <a:off x="1204" y="1032"/>
              <a:ext cx="48" cy="240"/>
            </a:xfrm>
            <a:prstGeom prst="triangle">
              <a:avLst>
                <a:gd name="adj" fmla="val 50000"/>
              </a:avLst>
            </a:prstGeom>
            <a:solidFill>
              <a:srgbClr val="5F5F5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fr-FR" altLang="fr-FR" sz="1800"/>
            </a:p>
          </p:txBody>
        </p:sp>
        <p:sp>
          <p:nvSpPr>
            <p:cNvPr id="14359" name="Text Box 170"/>
            <p:cNvSpPr txBox="1">
              <a:spLocks noChangeArrowheads="1"/>
            </p:cNvSpPr>
            <p:nvPr/>
          </p:nvSpPr>
          <p:spPr bwMode="auto">
            <a:xfrm>
              <a:off x="1338" y="1231"/>
              <a:ext cx="18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400"/>
                <a:t>L</a:t>
              </a:r>
            </a:p>
          </p:txBody>
        </p:sp>
        <p:sp>
          <p:nvSpPr>
            <p:cNvPr id="14360" name="AutoShape 171" descr="50%"/>
            <p:cNvSpPr>
              <a:spLocks noChangeArrowheads="1"/>
            </p:cNvSpPr>
            <p:nvPr/>
          </p:nvSpPr>
          <p:spPr bwMode="auto">
            <a:xfrm rot="-8450520">
              <a:off x="1166" y="744"/>
              <a:ext cx="48" cy="240"/>
            </a:xfrm>
            <a:prstGeom prst="triangle">
              <a:avLst>
                <a:gd name="adj" fmla="val 50000"/>
              </a:avLst>
            </a:prstGeom>
            <a:pattFill prst="pct50">
              <a:fgClr>
                <a:srgbClr val="5F5F5F"/>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fr-FR" altLang="fr-FR" sz="1800"/>
            </a:p>
          </p:txBody>
        </p:sp>
        <p:sp>
          <p:nvSpPr>
            <p:cNvPr id="14361" name="Text Box 172"/>
            <p:cNvSpPr txBox="1">
              <a:spLocks noChangeArrowheads="1"/>
            </p:cNvSpPr>
            <p:nvPr/>
          </p:nvSpPr>
          <p:spPr bwMode="auto">
            <a:xfrm>
              <a:off x="1262" y="632"/>
              <a:ext cx="18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400"/>
                <a:t>L</a:t>
              </a:r>
            </a:p>
          </p:txBody>
        </p:sp>
        <p:sp>
          <p:nvSpPr>
            <p:cNvPr id="14362" name="AutoShape 173" descr="50%"/>
            <p:cNvSpPr>
              <a:spLocks noChangeArrowheads="1"/>
            </p:cNvSpPr>
            <p:nvPr/>
          </p:nvSpPr>
          <p:spPr bwMode="auto">
            <a:xfrm rot="7313097">
              <a:off x="830" y="744"/>
              <a:ext cx="48" cy="240"/>
            </a:xfrm>
            <a:prstGeom prst="triangle">
              <a:avLst>
                <a:gd name="adj" fmla="val 50000"/>
              </a:avLst>
            </a:prstGeom>
            <a:pattFill prst="pct50">
              <a:fgClr>
                <a:srgbClr val="5F5F5F"/>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fr-FR" altLang="fr-FR" sz="1800"/>
            </a:p>
          </p:txBody>
        </p:sp>
        <p:sp>
          <p:nvSpPr>
            <p:cNvPr id="14363" name="Text Box 174"/>
            <p:cNvSpPr txBox="1">
              <a:spLocks noChangeArrowheads="1"/>
            </p:cNvSpPr>
            <p:nvPr/>
          </p:nvSpPr>
          <p:spPr bwMode="auto">
            <a:xfrm>
              <a:off x="562" y="632"/>
              <a:ext cx="18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400"/>
                <a:t>L</a:t>
              </a:r>
            </a:p>
          </p:txBody>
        </p:sp>
        <p:sp>
          <p:nvSpPr>
            <p:cNvPr id="14364" name="Text Box 175"/>
            <p:cNvSpPr txBox="1">
              <a:spLocks noChangeArrowheads="1"/>
            </p:cNvSpPr>
            <p:nvPr/>
          </p:nvSpPr>
          <p:spPr bwMode="auto">
            <a:xfrm>
              <a:off x="254" y="396"/>
              <a:ext cx="15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800"/>
                <a:t>“Chemical approach”</a:t>
              </a:r>
            </a:p>
          </p:txBody>
        </p:sp>
      </p:grpSp>
      <p:sp>
        <p:nvSpPr>
          <p:cNvPr id="14351" name="Espace réservé du numéro de diapositive 1"/>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fld id="{480210E2-DF9D-4E3D-8D51-4B0384DDB97E}" type="slidenum">
              <a:rPr lang="en-US" altLang="fr-FR" sz="1400" smtClean="0"/>
              <a:pPr eaLnBrk="1" hangingPunct="1">
                <a:spcBef>
                  <a:spcPct val="0"/>
                </a:spcBef>
                <a:buFontTx/>
                <a:buNone/>
              </a:pPr>
              <a:t>14</a:t>
            </a:fld>
            <a:endParaRPr lang="en-US" altLang="fr-FR" sz="1400" smtClean="0"/>
          </a:p>
        </p:txBody>
      </p:sp>
      <p:grpSp>
        <p:nvGrpSpPr>
          <p:cNvPr id="14352" name="Groupe 40"/>
          <p:cNvGrpSpPr>
            <a:grpSpLocks/>
          </p:cNvGrpSpPr>
          <p:nvPr/>
        </p:nvGrpSpPr>
        <p:grpSpPr bwMode="auto">
          <a:xfrm>
            <a:off x="7939088" y="-28575"/>
            <a:ext cx="1233487" cy="700088"/>
            <a:chOff x="7561263" y="-28575"/>
            <a:chExt cx="1611312" cy="914400"/>
          </a:xfrm>
        </p:grpSpPr>
        <p:pic>
          <p:nvPicPr>
            <p:cNvPr id="14353" name="Picture 21" descr="logo_lpcno_300_dpi_fondtransparen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267700" y="-28575"/>
              <a:ext cx="9048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4" name="Picture 37" descr="Afficher l'image d'origin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61263" y="93663"/>
              <a:ext cx="7858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939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939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24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9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9525"/>
            <a:ext cx="847726"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e 1"/>
          <p:cNvGrpSpPr>
            <a:grpSpLocks/>
          </p:cNvGrpSpPr>
          <p:nvPr/>
        </p:nvGrpSpPr>
        <p:grpSpPr bwMode="auto">
          <a:xfrm>
            <a:off x="3221038" y="1156600"/>
            <a:ext cx="5256212" cy="3529013"/>
            <a:chOff x="2700338" y="1700213"/>
            <a:chExt cx="5256212" cy="3529012"/>
          </a:xfrm>
        </p:grpSpPr>
        <p:sp>
          <p:nvSpPr>
            <p:cNvPr id="13340" name="Rectangle 2"/>
            <p:cNvSpPr>
              <a:spLocks noChangeArrowheads="1"/>
            </p:cNvSpPr>
            <p:nvPr/>
          </p:nvSpPr>
          <p:spPr bwMode="auto">
            <a:xfrm>
              <a:off x="4140200" y="4292600"/>
              <a:ext cx="360363" cy="865188"/>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fr-FR" altLang="fr-FR" sz="1800"/>
            </a:p>
          </p:txBody>
        </p:sp>
        <p:sp>
          <p:nvSpPr>
            <p:cNvPr id="13341" name="Line 5"/>
            <p:cNvSpPr>
              <a:spLocks noChangeShapeType="1"/>
            </p:cNvSpPr>
            <p:nvPr/>
          </p:nvSpPr>
          <p:spPr bwMode="auto">
            <a:xfrm flipV="1">
              <a:off x="4330700" y="1990725"/>
              <a:ext cx="0" cy="31670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342" name="Text Box 6"/>
            <p:cNvSpPr txBox="1">
              <a:spLocks noChangeArrowheads="1"/>
            </p:cNvSpPr>
            <p:nvPr/>
          </p:nvSpPr>
          <p:spPr bwMode="auto">
            <a:xfrm>
              <a:off x="4037013" y="1700213"/>
              <a:ext cx="6524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800"/>
                <a:t>E</a:t>
              </a:r>
              <a:r>
                <a:rPr lang="fr-FR" altLang="fr-FR" sz="1800" baseline="30000"/>
                <a:t>0</a:t>
              </a:r>
              <a:r>
                <a:rPr lang="fr-FR" altLang="fr-FR" sz="1800"/>
                <a:t> (V)</a:t>
              </a:r>
            </a:p>
          </p:txBody>
        </p:sp>
        <p:sp>
          <p:nvSpPr>
            <p:cNvPr id="13343" name="Text Box 7"/>
            <p:cNvSpPr txBox="1">
              <a:spLocks noChangeArrowheads="1"/>
            </p:cNvSpPr>
            <p:nvPr/>
          </p:nvSpPr>
          <p:spPr bwMode="auto">
            <a:xfrm>
              <a:off x="3662363" y="2044700"/>
              <a:ext cx="13160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800"/>
                <a:t>Au</a:t>
              </a:r>
              <a:r>
                <a:rPr lang="fr-FR" altLang="fr-FR" sz="1800" baseline="30000"/>
                <a:t>+</a:t>
              </a:r>
              <a:r>
                <a:rPr lang="fr-FR" altLang="fr-FR" sz="1800"/>
                <a:t>	Au</a:t>
              </a:r>
            </a:p>
          </p:txBody>
        </p:sp>
        <p:sp>
          <p:nvSpPr>
            <p:cNvPr id="13344" name="Line 8"/>
            <p:cNvSpPr>
              <a:spLocks noChangeShapeType="1"/>
            </p:cNvSpPr>
            <p:nvPr/>
          </p:nvSpPr>
          <p:spPr bwMode="auto">
            <a:xfrm>
              <a:off x="4229100" y="2206625"/>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345" name="Text Box 9"/>
            <p:cNvSpPr txBox="1">
              <a:spLocks noChangeArrowheads="1"/>
            </p:cNvSpPr>
            <p:nvPr/>
          </p:nvSpPr>
          <p:spPr bwMode="auto">
            <a:xfrm>
              <a:off x="3662363" y="2333625"/>
              <a:ext cx="12668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800" dirty="0"/>
                <a:t>Pt</a:t>
              </a:r>
              <a:r>
                <a:rPr lang="fr-FR" altLang="fr-FR" sz="1800" baseline="30000" dirty="0"/>
                <a:t>2+</a:t>
              </a:r>
              <a:r>
                <a:rPr lang="fr-FR" altLang="fr-FR" sz="1800" dirty="0"/>
                <a:t>	Pt</a:t>
              </a:r>
            </a:p>
          </p:txBody>
        </p:sp>
        <p:sp>
          <p:nvSpPr>
            <p:cNvPr id="13346" name="Line 10"/>
            <p:cNvSpPr>
              <a:spLocks noChangeShapeType="1"/>
            </p:cNvSpPr>
            <p:nvPr/>
          </p:nvSpPr>
          <p:spPr bwMode="auto">
            <a:xfrm>
              <a:off x="4229100" y="2493963"/>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347" name="Text Box 11"/>
            <p:cNvSpPr txBox="1">
              <a:spLocks noChangeArrowheads="1"/>
            </p:cNvSpPr>
            <p:nvPr/>
          </p:nvSpPr>
          <p:spPr bwMode="auto">
            <a:xfrm>
              <a:off x="3662363" y="2620963"/>
              <a:ext cx="13160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800"/>
                <a:t>Ag</a:t>
              </a:r>
              <a:r>
                <a:rPr lang="fr-FR" altLang="fr-FR" sz="1800" baseline="30000"/>
                <a:t>+</a:t>
              </a:r>
              <a:r>
                <a:rPr lang="fr-FR" altLang="fr-FR" sz="1800"/>
                <a:t>	Ag</a:t>
              </a:r>
            </a:p>
          </p:txBody>
        </p:sp>
        <p:sp>
          <p:nvSpPr>
            <p:cNvPr id="13348" name="Line 12"/>
            <p:cNvSpPr>
              <a:spLocks noChangeShapeType="1"/>
            </p:cNvSpPr>
            <p:nvPr/>
          </p:nvSpPr>
          <p:spPr bwMode="auto">
            <a:xfrm>
              <a:off x="4229100" y="2782888"/>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349" name="Text Box 13"/>
            <p:cNvSpPr txBox="1">
              <a:spLocks noChangeArrowheads="1"/>
            </p:cNvSpPr>
            <p:nvPr/>
          </p:nvSpPr>
          <p:spPr bwMode="auto">
            <a:xfrm>
              <a:off x="3662363" y="3124200"/>
              <a:ext cx="13255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800"/>
                <a:t>Cu</a:t>
              </a:r>
              <a:r>
                <a:rPr lang="fr-FR" altLang="fr-FR" sz="1800" baseline="30000"/>
                <a:t>2+</a:t>
              </a:r>
              <a:r>
                <a:rPr lang="fr-FR" altLang="fr-FR" sz="1800"/>
                <a:t>	Cu</a:t>
              </a:r>
            </a:p>
          </p:txBody>
        </p:sp>
        <p:sp>
          <p:nvSpPr>
            <p:cNvPr id="13350" name="Line 14"/>
            <p:cNvSpPr>
              <a:spLocks noChangeShapeType="1"/>
            </p:cNvSpPr>
            <p:nvPr/>
          </p:nvSpPr>
          <p:spPr bwMode="auto">
            <a:xfrm>
              <a:off x="4229100" y="3359150"/>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351" name="Text Box 15"/>
            <p:cNvSpPr txBox="1">
              <a:spLocks noChangeArrowheads="1"/>
            </p:cNvSpPr>
            <p:nvPr/>
          </p:nvSpPr>
          <p:spPr bwMode="auto">
            <a:xfrm>
              <a:off x="3681413" y="3413125"/>
              <a:ext cx="12668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800" dirty="0"/>
                <a:t>Ni</a:t>
              </a:r>
              <a:r>
                <a:rPr lang="fr-FR" altLang="fr-FR" sz="1800" baseline="30000" dirty="0"/>
                <a:t>2+</a:t>
              </a:r>
              <a:r>
                <a:rPr lang="fr-FR" altLang="fr-FR" sz="1800" dirty="0"/>
                <a:t>	Ni</a:t>
              </a:r>
            </a:p>
          </p:txBody>
        </p:sp>
        <p:sp>
          <p:nvSpPr>
            <p:cNvPr id="13352" name="Text Box 16"/>
            <p:cNvSpPr txBox="1">
              <a:spLocks noChangeArrowheads="1"/>
            </p:cNvSpPr>
            <p:nvPr/>
          </p:nvSpPr>
          <p:spPr bwMode="auto">
            <a:xfrm>
              <a:off x="3681413" y="3700463"/>
              <a:ext cx="13255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800"/>
                <a:t>Co</a:t>
              </a:r>
              <a:r>
                <a:rPr lang="fr-FR" altLang="fr-FR" sz="1800" baseline="30000"/>
                <a:t>2+</a:t>
              </a:r>
              <a:r>
                <a:rPr lang="fr-FR" altLang="fr-FR" sz="1800"/>
                <a:t>	Co</a:t>
              </a:r>
            </a:p>
          </p:txBody>
        </p:sp>
        <p:sp>
          <p:nvSpPr>
            <p:cNvPr id="13353" name="Text Box 17"/>
            <p:cNvSpPr txBox="1">
              <a:spLocks noChangeArrowheads="1"/>
            </p:cNvSpPr>
            <p:nvPr/>
          </p:nvSpPr>
          <p:spPr bwMode="auto">
            <a:xfrm>
              <a:off x="3681413" y="3989388"/>
              <a:ext cx="13049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800"/>
                <a:t>Fe</a:t>
              </a:r>
              <a:r>
                <a:rPr lang="fr-FR" altLang="fr-FR" sz="1800" baseline="30000"/>
                <a:t>2+</a:t>
              </a:r>
              <a:r>
                <a:rPr lang="fr-FR" altLang="fr-FR" sz="1800"/>
                <a:t>	Fe</a:t>
              </a:r>
            </a:p>
          </p:txBody>
        </p:sp>
        <p:sp>
          <p:nvSpPr>
            <p:cNvPr id="13354" name="Line 18"/>
            <p:cNvSpPr>
              <a:spLocks noChangeShapeType="1"/>
            </p:cNvSpPr>
            <p:nvPr/>
          </p:nvSpPr>
          <p:spPr bwMode="auto">
            <a:xfrm>
              <a:off x="4229100" y="3575050"/>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355" name="Line 19"/>
            <p:cNvSpPr>
              <a:spLocks noChangeShapeType="1"/>
            </p:cNvSpPr>
            <p:nvPr/>
          </p:nvSpPr>
          <p:spPr bwMode="auto">
            <a:xfrm>
              <a:off x="4229100" y="3862388"/>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356" name="Line 20"/>
            <p:cNvSpPr>
              <a:spLocks noChangeShapeType="1"/>
            </p:cNvSpPr>
            <p:nvPr/>
          </p:nvSpPr>
          <p:spPr bwMode="auto">
            <a:xfrm>
              <a:off x="4229100" y="4149725"/>
              <a:ext cx="215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357" name="AutoShape 21"/>
            <p:cNvSpPr>
              <a:spLocks/>
            </p:cNvSpPr>
            <p:nvPr/>
          </p:nvSpPr>
          <p:spPr bwMode="auto">
            <a:xfrm>
              <a:off x="5049838" y="1990725"/>
              <a:ext cx="288925" cy="935038"/>
            </a:xfrm>
            <a:prstGeom prst="rightBrace">
              <a:avLst>
                <a:gd name="adj1" fmla="val 26969"/>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fr-FR" altLang="fr-FR" sz="1800"/>
            </a:p>
          </p:txBody>
        </p:sp>
        <p:sp>
          <p:nvSpPr>
            <p:cNvPr id="13358" name="Text Box 22"/>
            <p:cNvSpPr txBox="1">
              <a:spLocks noChangeArrowheads="1"/>
            </p:cNvSpPr>
            <p:nvPr/>
          </p:nvSpPr>
          <p:spPr bwMode="auto">
            <a:xfrm>
              <a:off x="5389563" y="2276475"/>
              <a:ext cx="24399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800"/>
                <a:t>Noble metal : easy to reduce</a:t>
              </a:r>
            </a:p>
          </p:txBody>
        </p:sp>
        <p:sp>
          <p:nvSpPr>
            <p:cNvPr id="13359" name="AutoShape 23"/>
            <p:cNvSpPr>
              <a:spLocks/>
            </p:cNvSpPr>
            <p:nvPr/>
          </p:nvSpPr>
          <p:spPr bwMode="auto">
            <a:xfrm>
              <a:off x="5049838" y="3214688"/>
              <a:ext cx="288925" cy="935037"/>
            </a:xfrm>
            <a:prstGeom prst="rightBrace">
              <a:avLst>
                <a:gd name="adj1" fmla="val 26969"/>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fr-FR" altLang="fr-FR" sz="1800"/>
            </a:p>
          </p:txBody>
        </p:sp>
        <p:sp>
          <p:nvSpPr>
            <p:cNvPr id="13360" name="Text Box 24"/>
            <p:cNvSpPr txBox="1">
              <a:spLocks noChangeArrowheads="1"/>
            </p:cNvSpPr>
            <p:nvPr/>
          </p:nvSpPr>
          <p:spPr bwMode="auto">
            <a:xfrm>
              <a:off x="5389563" y="3500438"/>
              <a:ext cx="2566987"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800"/>
                <a:t>Strong reducing agent needed</a:t>
              </a:r>
            </a:p>
            <a:p>
              <a:pPr eaLnBrk="1" hangingPunct="1">
                <a:spcBef>
                  <a:spcPct val="0"/>
                </a:spcBef>
                <a:buFontTx/>
                <a:buNone/>
              </a:pPr>
              <a:r>
                <a:rPr lang="fr-FR" altLang="fr-FR" sz="1800"/>
                <a:t>Issues of oxidation in air</a:t>
              </a:r>
            </a:p>
          </p:txBody>
        </p:sp>
        <p:sp>
          <p:nvSpPr>
            <p:cNvPr id="13361" name="Text Box 25"/>
            <p:cNvSpPr txBox="1">
              <a:spLocks noChangeArrowheads="1"/>
            </p:cNvSpPr>
            <p:nvPr/>
          </p:nvSpPr>
          <p:spPr bwMode="auto">
            <a:xfrm>
              <a:off x="2817813" y="1989138"/>
              <a:ext cx="6477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800"/>
                <a:t>1,69V</a:t>
              </a:r>
            </a:p>
          </p:txBody>
        </p:sp>
        <p:sp>
          <p:nvSpPr>
            <p:cNvPr id="13362" name="Text Box 26"/>
            <p:cNvSpPr txBox="1">
              <a:spLocks noChangeArrowheads="1"/>
            </p:cNvSpPr>
            <p:nvPr/>
          </p:nvSpPr>
          <p:spPr bwMode="auto">
            <a:xfrm>
              <a:off x="2817813" y="3125788"/>
              <a:ext cx="6477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800"/>
                <a:t>0,34V</a:t>
              </a:r>
            </a:p>
          </p:txBody>
        </p:sp>
        <p:sp>
          <p:nvSpPr>
            <p:cNvPr id="13363" name="Text Box 27"/>
            <p:cNvSpPr txBox="1">
              <a:spLocks noChangeArrowheads="1"/>
            </p:cNvSpPr>
            <p:nvPr/>
          </p:nvSpPr>
          <p:spPr bwMode="auto">
            <a:xfrm>
              <a:off x="2700338" y="3987800"/>
              <a:ext cx="7064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800"/>
                <a:t>-0,44V</a:t>
              </a:r>
            </a:p>
          </p:txBody>
        </p:sp>
        <p:sp>
          <p:nvSpPr>
            <p:cNvPr id="13364" name="AutoShape 28"/>
            <p:cNvSpPr>
              <a:spLocks/>
            </p:cNvSpPr>
            <p:nvPr/>
          </p:nvSpPr>
          <p:spPr bwMode="auto">
            <a:xfrm>
              <a:off x="5049838" y="4294188"/>
              <a:ext cx="288925" cy="935037"/>
            </a:xfrm>
            <a:prstGeom prst="rightBrace">
              <a:avLst>
                <a:gd name="adj1" fmla="val 26969"/>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fr-FR" altLang="fr-FR" sz="1800"/>
            </a:p>
          </p:txBody>
        </p:sp>
        <p:sp>
          <p:nvSpPr>
            <p:cNvPr id="13365" name="Text Box 29"/>
            <p:cNvSpPr txBox="1">
              <a:spLocks noChangeArrowheads="1"/>
            </p:cNvSpPr>
            <p:nvPr/>
          </p:nvSpPr>
          <p:spPr bwMode="auto">
            <a:xfrm>
              <a:off x="5389563" y="4579938"/>
              <a:ext cx="18780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800"/>
                <a:t>Too difficult to reduce</a:t>
              </a:r>
            </a:p>
          </p:txBody>
        </p:sp>
      </p:grpSp>
      <p:sp>
        <p:nvSpPr>
          <p:cNvPr id="13319" name="Text Box 30"/>
          <p:cNvSpPr txBox="1">
            <a:spLocks noChangeArrowheads="1"/>
          </p:cNvSpPr>
          <p:nvPr/>
        </p:nvSpPr>
        <p:spPr bwMode="auto">
          <a:xfrm>
            <a:off x="3519488" y="6572250"/>
            <a:ext cx="218122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200" i="1">
                <a:solidFill>
                  <a:srgbClr val="1C1C1C"/>
                </a:solidFill>
              </a:rPr>
              <a:t>Ecole ETPMSE – 20/06/2016</a:t>
            </a:r>
          </a:p>
        </p:txBody>
      </p:sp>
      <p:sp>
        <p:nvSpPr>
          <p:cNvPr id="3" name="Rectangle 2"/>
          <p:cNvSpPr>
            <a:spLocks noChangeArrowheads="1"/>
          </p:cNvSpPr>
          <p:nvPr/>
        </p:nvSpPr>
        <p:spPr bwMode="auto">
          <a:xfrm>
            <a:off x="200025" y="962675"/>
            <a:ext cx="29416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800" dirty="0" err="1"/>
              <a:t>Oxydo-reduction</a:t>
            </a:r>
            <a:r>
              <a:rPr lang="fr-FR" altLang="fr-FR" sz="1800" dirty="0"/>
              <a:t> </a:t>
            </a:r>
            <a:r>
              <a:rPr lang="fr-FR" altLang="fr-FR" sz="1800" dirty="0" err="1"/>
              <a:t>potential</a:t>
            </a:r>
            <a:r>
              <a:rPr lang="fr-FR" altLang="fr-FR" sz="1800" dirty="0"/>
              <a:t> :</a:t>
            </a:r>
          </a:p>
        </p:txBody>
      </p:sp>
      <p:sp>
        <p:nvSpPr>
          <p:cNvPr id="54" name="Rectangle 2"/>
          <p:cNvSpPr txBox="1">
            <a:spLocks noChangeArrowheads="1"/>
          </p:cNvSpPr>
          <p:nvPr/>
        </p:nvSpPr>
        <p:spPr bwMode="auto">
          <a:xfrm>
            <a:off x="19049" y="19050"/>
            <a:ext cx="8025355" cy="381000"/>
          </a:xfrm>
          <a:prstGeom prst="rect">
            <a:avLst/>
          </a:prstGeom>
          <a:noFill/>
          <a:ln w="9525">
            <a:noFill/>
            <a:miter lim="800000"/>
            <a:headEnd/>
            <a:tailEnd/>
          </a:ln>
          <a:effectLst/>
        </p:spPr>
        <p:txBody>
          <a:bodyPr lIns="91422" tIns="45711" rIns="91422" bIns="45711" anchor="ctr"/>
          <a:lstStyle>
            <a:lvl1pPr defTabSz="801688">
              <a:defRPr>
                <a:solidFill>
                  <a:schemeClr val="tx1"/>
                </a:solidFill>
                <a:latin typeface="Arial" charset="0"/>
                <a:cs typeface="Arial" charset="0"/>
              </a:defRPr>
            </a:lvl1pPr>
            <a:lvl2pPr marL="742950" indent="-285750" defTabSz="801688">
              <a:defRPr>
                <a:solidFill>
                  <a:schemeClr val="tx1"/>
                </a:solidFill>
                <a:latin typeface="Arial" charset="0"/>
                <a:cs typeface="Arial" charset="0"/>
              </a:defRPr>
            </a:lvl2pPr>
            <a:lvl3pPr marL="1143000" indent="-228600" defTabSz="801688">
              <a:defRPr>
                <a:solidFill>
                  <a:schemeClr val="tx1"/>
                </a:solidFill>
                <a:latin typeface="Arial" charset="0"/>
                <a:cs typeface="Arial" charset="0"/>
              </a:defRPr>
            </a:lvl3pPr>
            <a:lvl4pPr marL="1600200" indent="-228600" defTabSz="801688">
              <a:defRPr>
                <a:solidFill>
                  <a:schemeClr val="tx1"/>
                </a:solidFill>
                <a:latin typeface="Arial" charset="0"/>
                <a:cs typeface="Arial" charset="0"/>
              </a:defRPr>
            </a:lvl4pPr>
            <a:lvl5pPr marL="2057400" indent="-228600" defTabSz="801688">
              <a:defRPr>
                <a:solidFill>
                  <a:schemeClr val="tx1"/>
                </a:solidFill>
                <a:latin typeface="Arial" charset="0"/>
                <a:cs typeface="Arial" charset="0"/>
              </a:defRPr>
            </a:lvl5pPr>
            <a:lvl6pPr marL="2514600" indent="-228600" defTabSz="801688" fontAlgn="base">
              <a:spcBef>
                <a:spcPct val="0"/>
              </a:spcBef>
              <a:spcAft>
                <a:spcPct val="0"/>
              </a:spcAft>
              <a:defRPr>
                <a:solidFill>
                  <a:schemeClr val="tx1"/>
                </a:solidFill>
                <a:latin typeface="Arial" charset="0"/>
                <a:cs typeface="Arial" charset="0"/>
              </a:defRPr>
            </a:lvl6pPr>
            <a:lvl7pPr marL="2971800" indent="-228600" defTabSz="801688" fontAlgn="base">
              <a:spcBef>
                <a:spcPct val="0"/>
              </a:spcBef>
              <a:spcAft>
                <a:spcPct val="0"/>
              </a:spcAft>
              <a:defRPr>
                <a:solidFill>
                  <a:schemeClr val="tx1"/>
                </a:solidFill>
                <a:latin typeface="Arial" charset="0"/>
                <a:cs typeface="Arial" charset="0"/>
              </a:defRPr>
            </a:lvl7pPr>
            <a:lvl8pPr marL="3429000" indent="-228600" defTabSz="801688" fontAlgn="base">
              <a:spcBef>
                <a:spcPct val="0"/>
              </a:spcBef>
              <a:spcAft>
                <a:spcPct val="0"/>
              </a:spcAft>
              <a:defRPr>
                <a:solidFill>
                  <a:schemeClr val="tx1"/>
                </a:solidFill>
                <a:latin typeface="Arial" charset="0"/>
                <a:cs typeface="Arial" charset="0"/>
              </a:defRPr>
            </a:lvl8pPr>
            <a:lvl9pPr marL="3886200" indent="-228600" defTabSz="801688" fontAlgn="base">
              <a:spcBef>
                <a:spcPct val="0"/>
              </a:spcBef>
              <a:spcAft>
                <a:spcPct val="0"/>
              </a:spcAft>
              <a:defRPr>
                <a:solidFill>
                  <a:schemeClr val="tx1"/>
                </a:solidFill>
                <a:latin typeface="Arial" charset="0"/>
                <a:cs typeface="Arial" charset="0"/>
              </a:defRPr>
            </a:lvl9pPr>
          </a:lstStyle>
          <a:p>
            <a:pPr>
              <a:defRPr/>
            </a:pPr>
            <a:r>
              <a:rPr kumimoji="1" lang="en-US" altLang="fr-FR" sz="2400" b="1" dirty="0" smtClean="0">
                <a:solidFill>
                  <a:srgbClr val="1C1C1C"/>
                </a:solidFill>
                <a:effectLst>
                  <a:outerShdw blurRad="38100" dist="38100" dir="2700000" algn="tl">
                    <a:srgbClr val="C0C0C0"/>
                  </a:outerShdw>
                </a:effectLst>
              </a:rPr>
              <a:t>General strategy for NPs synthesis </a:t>
            </a:r>
            <a:r>
              <a:rPr kumimoji="1" lang="en-US" altLang="fr-FR" sz="2400" b="1" dirty="0" smtClean="0">
                <a:solidFill>
                  <a:srgbClr val="1C1C1C"/>
                </a:solidFill>
                <a:effectLst>
                  <a:outerShdw blurRad="38100" dist="38100" dir="2700000" algn="tl">
                    <a:srgbClr val="C0C0C0"/>
                  </a:outerShdw>
                </a:effectLst>
              </a:rPr>
              <a:t>– reducing agent</a:t>
            </a:r>
            <a:endParaRPr kumimoji="1" lang="fr-FR" altLang="fr-FR" sz="2400" b="1" dirty="0" smtClean="0">
              <a:solidFill>
                <a:srgbClr val="1C1C1C"/>
              </a:solidFill>
              <a:effectLst>
                <a:outerShdw blurRad="38100" dist="38100" dir="2700000" algn="tl">
                  <a:srgbClr val="C0C0C0"/>
                </a:outerShdw>
              </a:effectLst>
            </a:endParaRPr>
          </a:p>
        </p:txBody>
      </p:sp>
      <p:sp>
        <p:nvSpPr>
          <p:cNvPr id="13327" name="Espace réservé du numéro de diapositive 3"/>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fld id="{AA1D5EAC-DEC9-43AB-8864-8575BC0BF6D1}" type="slidenum">
              <a:rPr lang="en-US" altLang="fr-FR" sz="1400" smtClean="0"/>
              <a:pPr eaLnBrk="1" hangingPunct="1">
                <a:spcBef>
                  <a:spcPct val="0"/>
                </a:spcBef>
                <a:buFontTx/>
                <a:buNone/>
              </a:pPr>
              <a:t>15</a:t>
            </a:fld>
            <a:endParaRPr lang="en-US" altLang="fr-FR" sz="1400" smtClean="0"/>
          </a:p>
        </p:txBody>
      </p:sp>
      <p:grpSp>
        <p:nvGrpSpPr>
          <p:cNvPr id="13328" name="Groupe 54"/>
          <p:cNvGrpSpPr>
            <a:grpSpLocks/>
          </p:cNvGrpSpPr>
          <p:nvPr/>
        </p:nvGrpSpPr>
        <p:grpSpPr bwMode="auto">
          <a:xfrm>
            <a:off x="7939088" y="-28575"/>
            <a:ext cx="1233487" cy="700088"/>
            <a:chOff x="7561263" y="-28575"/>
            <a:chExt cx="1611312" cy="914400"/>
          </a:xfrm>
        </p:grpSpPr>
        <p:pic>
          <p:nvPicPr>
            <p:cNvPr id="13329" name="Picture 21" descr="logo_lpcno_300_dpi_fondtranspar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67700" y="-28575"/>
              <a:ext cx="9048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0" name="Picture 37" descr="Afficher l'image d'orig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1263" y="93663"/>
              <a:ext cx="7858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ZoneTexte 3"/>
          <p:cNvSpPr txBox="1"/>
          <p:nvPr/>
        </p:nvSpPr>
        <p:spPr>
          <a:xfrm>
            <a:off x="2662199" y="5355833"/>
            <a:ext cx="3611886" cy="369332"/>
          </a:xfrm>
          <a:prstGeom prst="rect">
            <a:avLst/>
          </a:prstGeom>
          <a:noFill/>
        </p:spPr>
        <p:txBody>
          <a:bodyPr wrap="none" rtlCol="0">
            <a:spAutoFit/>
          </a:bodyPr>
          <a:lstStyle/>
          <a:p>
            <a:r>
              <a:rPr lang="fr-FR" dirty="0" smtClean="0"/>
              <a:t>NaBH</a:t>
            </a:r>
            <a:r>
              <a:rPr lang="fr-FR" baseline="-25000" dirty="0" smtClean="0"/>
              <a:t>4</a:t>
            </a:r>
            <a:r>
              <a:rPr lang="fr-FR" dirty="0" smtClean="0"/>
              <a:t>, citrate, </a:t>
            </a:r>
            <a:r>
              <a:rPr lang="fr-FR" dirty="0" err="1" smtClean="0"/>
              <a:t>oleylamine</a:t>
            </a:r>
            <a:r>
              <a:rPr lang="fr-FR" dirty="0" smtClean="0"/>
              <a:t>, H</a:t>
            </a:r>
            <a:r>
              <a:rPr lang="fr-FR" baseline="-25000" dirty="0" smtClean="0"/>
              <a:t>2</a:t>
            </a:r>
            <a:r>
              <a:rPr lang="fr-FR" dirty="0" smtClean="0"/>
              <a:t>,….</a:t>
            </a:r>
            <a:endParaRPr lang="fr-FR" dirty="0"/>
          </a:p>
        </p:txBody>
      </p:sp>
      <p:sp>
        <p:nvSpPr>
          <p:cNvPr id="55" name="Text Box 30"/>
          <p:cNvSpPr txBox="1">
            <a:spLocks noChangeArrowheads="1"/>
          </p:cNvSpPr>
          <p:nvPr/>
        </p:nvSpPr>
        <p:spPr bwMode="auto">
          <a:xfrm>
            <a:off x="1538288" y="4986501"/>
            <a:ext cx="65839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800" dirty="0" err="1" smtClean="0"/>
              <a:t>Very</a:t>
            </a:r>
            <a:r>
              <a:rPr lang="fr-FR" altLang="fr-FR" sz="1800" dirty="0" smtClean="0"/>
              <a:t> </a:t>
            </a:r>
            <a:r>
              <a:rPr lang="fr-FR" altLang="fr-FR" sz="1800" dirty="0" err="1" smtClean="0"/>
              <a:t>easy</a:t>
            </a:r>
            <a:r>
              <a:rPr lang="fr-FR" altLang="fr-FR" sz="1800" dirty="0" smtClean="0"/>
              <a:t> to </a:t>
            </a:r>
            <a:r>
              <a:rPr lang="fr-FR" altLang="fr-FR" sz="1800" dirty="0" err="1" smtClean="0"/>
              <a:t>reduce</a:t>
            </a:r>
            <a:r>
              <a:rPr lang="fr-FR" altLang="fr-FR" sz="1800" dirty="0" smtClean="0"/>
              <a:t> : a </a:t>
            </a:r>
            <a:r>
              <a:rPr lang="fr-FR" altLang="fr-FR" sz="1800" dirty="0" err="1" smtClean="0"/>
              <a:t>variety</a:t>
            </a:r>
            <a:r>
              <a:rPr lang="fr-FR" altLang="fr-FR" sz="1800" dirty="0" smtClean="0"/>
              <a:t> of </a:t>
            </a:r>
            <a:r>
              <a:rPr lang="fr-FR" altLang="fr-FR" sz="1800" dirty="0" err="1" smtClean="0"/>
              <a:t>reducing</a:t>
            </a:r>
            <a:r>
              <a:rPr lang="fr-FR" altLang="fr-FR" sz="1800" dirty="0" smtClean="0"/>
              <a:t> agent </a:t>
            </a:r>
            <a:r>
              <a:rPr lang="fr-FR" altLang="fr-FR" sz="1800" dirty="0" err="1" smtClean="0"/>
              <a:t>can</a:t>
            </a:r>
            <a:r>
              <a:rPr lang="fr-FR" altLang="fr-FR" sz="1800" dirty="0" smtClean="0"/>
              <a:t> </a:t>
            </a:r>
            <a:r>
              <a:rPr lang="fr-FR" altLang="fr-FR" sz="1800" dirty="0" err="1" smtClean="0"/>
              <a:t>be</a:t>
            </a:r>
            <a:r>
              <a:rPr lang="fr-FR" altLang="fr-FR" sz="1800" dirty="0" smtClean="0"/>
              <a:t> </a:t>
            </a:r>
            <a:r>
              <a:rPr lang="fr-FR" altLang="fr-FR" sz="1800" dirty="0" err="1" smtClean="0"/>
              <a:t>used</a:t>
            </a:r>
            <a:endParaRPr lang="fr-FR" altLang="fr-FR" sz="1800" dirty="0"/>
          </a:p>
        </p:txBody>
      </p:sp>
      <p:sp>
        <p:nvSpPr>
          <p:cNvPr id="56" name="AutoShape 66"/>
          <p:cNvSpPr>
            <a:spLocks noChangeArrowheads="1"/>
          </p:cNvSpPr>
          <p:nvPr/>
        </p:nvSpPr>
        <p:spPr bwMode="auto">
          <a:xfrm flipV="1">
            <a:off x="1060451" y="4951576"/>
            <a:ext cx="425450" cy="355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12 w 21600"/>
              <a:gd name="T13" fmla="*/ 2893 h 21600"/>
              <a:gd name="T14" fmla="*/ 18215 w 21600"/>
              <a:gd name="T15" fmla="*/ 9257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gradFill rotWithShape="1">
            <a:gsLst>
              <a:gs pos="0">
                <a:schemeClr val="bg2"/>
              </a:gs>
              <a:gs pos="100000">
                <a:schemeClr val="bg1"/>
              </a:gs>
            </a:gsLst>
            <a:lin ang="5400000" scaled="1"/>
          </a:gradFill>
          <a:ln w="12700" cap="sq">
            <a:solidFill>
              <a:schemeClr val="bg2"/>
            </a:solidFill>
            <a:miter lim="800000"/>
            <a:headEnd type="none" w="sm" len="sm"/>
            <a:tailEnd type="none" w="sm" len="sm"/>
          </a:ln>
        </p:spPr>
        <p:txBody>
          <a:bodyPr rot="10800000" wrap="none" anchor="ctr"/>
          <a:lstStyle/>
          <a:p>
            <a:endParaRPr lang="fr-FR"/>
          </a:p>
        </p:txBody>
      </p:sp>
    </p:spTree>
    <p:extLst>
      <p:ext uri="{BB962C8B-B14F-4D97-AF65-F5344CB8AC3E}">
        <p14:creationId xmlns:p14="http://schemas.microsoft.com/office/powerpoint/2010/main" val="638816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5" grpId="0"/>
      <p:bldP spid="5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0"/>
            <a:ext cx="847725"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NPs d'or.mp4">
            <a:hlinkClick r:id="" action="ppaction://media"/>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409575" y="1762125"/>
            <a:ext cx="2595563"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4"/>
          <p:cNvSpPr txBox="1">
            <a:spLocks noChangeArrowheads="1"/>
          </p:cNvSpPr>
          <p:nvPr/>
        </p:nvSpPr>
        <p:spPr bwMode="auto">
          <a:xfrm>
            <a:off x="185738" y="609600"/>
            <a:ext cx="4960937" cy="1006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fr-FR" altLang="fr-FR" sz="2000" b="1" dirty="0" err="1">
                <a:effectLst>
                  <a:outerShdw blurRad="38100" dist="38100" dir="2700000" algn="tl">
                    <a:srgbClr val="C0C0C0"/>
                  </a:outerShdw>
                </a:effectLst>
                <a:latin typeface="Arial" charset="0"/>
                <a:cs typeface="Arial" charset="0"/>
              </a:rPr>
              <a:t>Synthesis</a:t>
            </a:r>
            <a:r>
              <a:rPr lang="fr-FR" altLang="fr-FR" sz="2000" b="1" dirty="0">
                <a:effectLst>
                  <a:outerShdw blurRad="38100" dist="38100" dir="2700000" algn="tl">
                    <a:srgbClr val="C0C0C0"/>
                  </a:outerShdw>
                </a:effectLst>
                <a:latin typeface="Arial" charset="0"/>
                <a:cs typeface="Arial" charset="0"/>
              </a:rPr>
              <a:t> : </a:t>
            </a:r>
            <a:r>
              <a:rPr lang="fr-FR" altLang="fr-FR" sz="2000" b="1" dirty="0" err="1">
                <a:effectLst>
                  <a:outerShdw blurRad="38100" dist="38100" dir="2700000" algn="tl">
                    <a:srgbClr val="C0C0C0"/>
                  </a:outerShdw>
                </a:effectLst>
                <a:latin typeface="Arial" charset="0"/>
                <a:cs typeface="Arial" charset="0"/>
              </a:rPr>
              <a:t>Reduction</a:t>
            </a:r>
            <a:r>
              <a:rPr lang="fr-FR" altLang="fr-FR" sz="2000" b="1" dirty="0">
                <a:effectLst>
                  <a:outerShdw blurRad="38100" dist="38100" dir="2700000" algn="tl">
                    <a:srgbClr val="C0C0C0"/>
                  </a:outerShdw>
                </a:effectLst>
                <a:latin typeface="Arial" charset="0"/>
                <a:cs typeface="Arial" charset="0"/>
              </a:rPr>
              <a:t> of a </a:t>
            </a:r>
            <a:r>
              <a:rPr lang="fr-FR" altLang="fr-FR" sz="2000" b="1" dirty="0" err="1">
                <a:effectLst>
                  <a:outerShdw blurRad="38100" dist="38100" dir="2700000" algn="tl">
                    <a:srgbClr val="C0C0C0"/>
                  </a:outerShdw>
                </a:effectLst>
                <a:latin typeface="Arial" charset="0"/>
                <a:cs typeface="Arial" charset="0"/>
              </a:rPr>
              <a:t>metallic</a:t>
            </a:r>
            <a:r>
              <a:rPr lang="fr-FR" altLang="fr-FR" sz="2000" b="1" dirty="0">
                <a:effectLst>
                  <a:outerShdw blurRad="38100" dist="38100" dir="2700000" algn="tl">
                    <a:srgbClr val="C0C0C0"/>
                  </a:outerShdw>
                </a:effectLst>
                <a:latin typeface="Arial" charset="0"/>
                <a:cs typeface="Arial" charset="0"/>
              </a:rPr>
              <a:t> </a:t>
            </a:r>
            <a:r>
              <a:rPr lang="fr-FR" altLang="fr-FR" sz="2000" b="1" dirty="0" err="1">
                <a:effectLst>
                  <a:outerShdw blurRad="38100" dist="38100" dir="2700000" algn="tl">
                    <a:srgbClr val="C0C0C0"/>
                  </a:outerShdw>
                </a:effectLst>
                <a:latin typeface="Arial" charset="0"/>
                <a:cs typeface="Arial" charset="0"/>
              </a:rPr>
              <a:t>salt</a:t>
            </a:r>
            <a:r>
              <a:rPr lang="fr-FR" altLang="fr-FR" sz="2000" b="1" dirty="0">
                <a:effectLst>
                  <a:outerShdw blurRad="38100" dist="38100" dir="2700000" algn="tl">
                    <a:srgbClr val="C0C0C0"/>
                  </a:outerShdw>
                </a:effectLst>
                <a:latin typeface="Arial" charset="0"/>
                <a:cs typeface="Arial" charset="0"/>
              </a:rPr>
              <a:t> </a:t>
            </a:r>
          </a:p>
          <a:p>
            <a:pPr>
              <a:defRPr/>
            </a:pPr>
            <a:endParaRPr lang="fr-FR" altLang="fr-FR" sz="2000" b="1" dirty="0">
              <a:effectLst>
                <a:outerShdw blurRad="38100" dist="38100" dir="2700000" algn="tl">
                  <a:srgbClr val="C0C0C0"/>
                </a:outerShdw>
              </a:effectLst>
              <a:latin typeface="Arial" charset="0"/>
              <a:cs typeface="Arial" charset="0"/>
            </a:endParaRPr>
          </a:p>
          <a:p>
            <a:pPr>
              <a:defRPr/>
            </a:pPr>
            <a:r>
              <a:rPr lang="fr-FR" altLang="fr-FR" sz="2000" b="1" dirty="0">
                <a:effectLst>
                  <a:outerShdw blurRad="38100" dist="38100" dir="2700000" algn="tl">
                    <a:srgbClr val="C0C0C0"/>
                  </a:outerShdw>
                </a:effectLst>
                <a:latin typeface="Arial" charset="0"/>
                <a:cs typeface="Arial" charset="0"/>
              </a:rPr>
              <a:t>	M</a:t>
            </a:r>
            <a:r>
              <a:rPr lang="fr-FR" altLang="fr-FR" sz="2000" b="1" baseline="30000" dirty="0">
                <a:effectLst>
                  <a:outerShdw blurRad="38100" dist="38100" dir="2700000" algn="tl">
                    <a:srgbClr val="C0C0C0"/>
                  </a:outerShdw>
                </a:effectLst>
                <a:latin typeface="Arial" charset="0"/>
                <a:cs typeface="Arial" charset="0"/>
              </a:rPr>
              <a:t>n+</a:t>
            </a:r>
            <a:r>
              <a:rPr lang="fr-FR" altLang="fr-FR" sz="2000" b="1" dirty="0">
                <a:effectLst>
                  <a:outerShdw blurRad="38100" dist="38100" dir="2700000" algn="tl">
                    <a:srgbClr val="C0C0C0"/>
                  </a:outerShdw>
                </a:effectLst>
                <a:latin typeface="Arial" charset="0"/>
                <a:cs typeface="Arial" charset="0"/>
              </a:rPr>
              <a:t> + n e</a:t>
            </a:r>
            <a:r>
              <a:rPr lang="fr-FR" altLang="fr-FR" sz="2000" b="1" baseline="30000" dirty="0">
                <a:effectLst>
                  <a:outerShdw blurRad="38100" dist="38100" dir="2700000" algn="tl">
                    <a:srgbClr val="C0C0C0"/>
                  </a:outerShdw>
                </a:effectLst>
                <a:latin typeface="Arial" charset="0"/>
                <a:cs typeface="Arial" charset="0"/>
              </a:rPr>
              <a:t>-</a:t>
            </a:r>
            <a:r>
              <a:rPr lang="fr-FR" altLang="fr-FR" sz="2000" b="1" dirty="0">
                <a:effectLst>
                  <a:outerShdw blurRad="38100" dist="38100" dir="2700000" algn="tl">
                    <a:srgbClr val="C0C0C0"/>
                  </a:outerShdw>
                </a:effectLst>
                <a:latin typeface="Arial" charset="0"/>
                <a:cs typeface="Arial" charset="0"/>
              </a:rPr>
              <a:t>		M</a:t>
            </a:r>
            <a:endParaRPr lang="fr-FR" altLang="fr-FR" sz="2000" b="1" baseline="-25000" dirty="0">
              <a:effectLst>
                <a:outerShdw blurRad="38100" dist="38100" dir="2700000" algn="tl">
                  <a:srgbClr val="C0C0C0"/>
                </a:outerShdw>
              </a:effectLst>
              <a:latin typeface="Arial" charset="0"/>
              <a:cs typeface="Arial" charset="0"/>
            </a:endParaRPr>
          </a:p>
        </p:txBody>
      </p:sp>
      <p:pic>
        <p:nvPicPr>
          <p:cNvPr id="15365" name="Picture 5" descr="AL35-7 [25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450" y="1828800"/>
            <a:ext cx="2317750"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 Box 6"/>
          <p:cNvSpPr txBox="1">
            <a:spLocks noChangeArrowheads="1"/>
          </p:cNvSpPr>
          <p:nvPr/>
        </p:nvSpPr>
        <p:spPr bwMode="auto">
          <a:xfrm>
            <a:off x="481013" y="1781175"/>
            <a:ext cx="401637" cy="3048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800">
                <a:solidFill>
                  <a:schemeClr val="bg1"/>
                </a:solidFill>
              </a:rPr>
              <a:t>Au</a:t>
            </a:r>
          </a:p>
        </p:txBody>
      </p:sp>
      <p:pic>
        <p:nvPicPr>
          <p:cNvPr id="15367" name="Picture 7"/>
          <p:cNvPicPr>
            <a:picLocks noChangeAspect="1" noChangeArrowheads="1"/>
          </p:cNvPicPr>
          <p:nvPr/>
        </p:nvPicPr>
        <p:blipFill>
          <a:blip r:embed="rId6">
            <a:extLst>
              <a:ext uri="{28A0092B-C50C-407E-A947-70E740481C1C}">
                <a14:useLocalDpi xmlns:a14="http://schemas.microsoft.com/office/drawing/2010/main" val="0"/>
              </a:ext>
            </a:extLst>
          </a:blip>
          <a:srcRect t="25023" r="41641"/>
          <a:stretch>
            <a:fillRect/>
          </a:stretch>
        </p:blipFill>
        <p:spPr bwMode="auto">
          <a:xfrm>
            <a:off x="3073400" y="1828800"/>
            <a:ext cx="2016125"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8" name="Text Box 8"/>
          <p:cNvSpPr txBox="1">
            <a:spLocks noChangeArrowheads="1"/>
          </p:cNvSpPr>
          <p:nvPr/>
        </p:nvSpPr>
        <p:spPr bwMode="auto">
          <a:xfrm>
            <a:off x="3065463" y="1781175"/>
            <a:ext cx="401637" cy="3048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800">
                <a:solidFill>
                  <a:schemeClr val="bg1"/>
                </a:solidFill>
              </a:rPr>
              <a:t>Ag</a:t>
            </a:r>
          </a:p>
        </p:txBody>
      </p:sp>
      <p:sp>
        <p:nvSpPr>
          <p:cNvPr id="15369" name="Text Box 30"/>
          <p:cNvSpPr txBox="1">
            <a:spLocks noChangeArrowheads="1"/>
          </p:cNvSpPr>
          <p:nvPr/>
        </p:nvSpPr>
        <p:spPr bwMode="auto">
          <a:xfrm>
            <a:off x="3519488" y="6572250"/>
            <a:ext cx="218122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200" i="1">
                <a:solidFill>
                  <a:srgbClr val="1C1C1C"/>
                </a:solidFill>
              </a:rPr>
              <a:t>Ecole ETPMSE – 20/06/2016</a:t>
            </a:r>
          </a:p>
        </p:txBody>
      </p:sp>
      <p:sp>
        <p:nvSpPr>
          <p:cNvPr id="11" name="Rectangle 2"/>
          <p:cNvSpPr txBox="1">
            <a:spLocks noChangeArrowheads="1"/>
          </p:cNvSpPr>
          <p:nvPr/>
        </p:nvSpPr>
        <p:spPr bwMode="auto">
          <a:xfrm>
            <a:off x="19050" y="19050"/>
            <a:ext cx="6858000" cy="381000"/>
          </a:xfrm>
          <a:prstGeom prst="rect">
            <a:avLst/>
          </a:prstGeom>
          <a:noFill/>
          <a:ln w="9525">
            <a:noFill/>
            <a:miter lim="800000"/>
            <a:headEnd/>
            <a:tailEnd/>
          </a:ln>
          <a:effectLst/>
        </p:spPr>
        <p:txBody>
          <a:bodyPr lIns="91422" tIns="45711" rIns="91422" bIns="45711" anchor="ctr"/>
          <a:lstStyle>
            <a:lvl1pPr defTabSz="801688">
              <a:defRPr>
                <a:solidFill>
                  <a:schemeClr val="tx1"/>
                </a:solidFill>
                <a:latin typeface="Arial" charset="0"/>
                <a:cs typeface="Arial" charset="0"/>
              </a:defRPr>
            </a:lvl1pPr>
            <a:lvl2pPr marL="742950" indent="-285750" defTabSz="801688">
              <a:defRPr>
                <a:solidFill>
                  <a:schemeClr val="tx1"/>
                </a:solidFill>
                <a:latin typeface="Arial" charset="0"/>
                <a:cs typeface="Arial" charset="0"/>
              </a:defRPr>
            </a:lvl2pPr>
            <a:lvl3pPr marL="1143000" indent="-228600" defTabSz="801688">
              <a:defRPr>
                <a:solidFill>
                  <a:schemeClr val="tx1"/>
                </a:solidFill>
                <a:latin typeface="Arial" charset="0"/>
                <a:cs typeface="Arial" charset="0"/>
              </a:defRPr>
            </a:lvl3pPr>
            <a:lvl4pPr marL="1600200" indent="-228600" defTabSz="801688">
              <a:defRPr>
                <a:solidFill>
                  <a:schemeClr val="tx1"/>
                </a:solidFill>
                <a:latin typeface="Arial" charset="0"/>
                <a:cs typeface="Arial" charset="0"/>
              </a:defRPr>
            </a:lvl4pPr>
            <a:lvl5pPr marL="2057400" indent="-228600" defTabSz="801688">
              <a:defRPr>
                <a:solidFill>
                  <a:schemeClr val="tx1"/>
                </a:solidFill>
                <a:latin typeface="Arial" charset="0"/>
                <a:cs typeface="Arial" charset="0"/>
              </a:defRPr>
            </a:lvl5pPr>
            <a:lvl6pPr marL="2514600" indent="-228600" defTabSz="801688" fontAlgn="base">
              <a:spcBef>
                <a:spcPct val="0"/>
              </a:spcBef>
              <a:spcAft>
                <a:spcPct val="0"/>
              </a:spcAft>
              <a:defRPr>
                <a:solidFill>
                  <a:schemeClr val="tx1"/>
                </a:solidFill>
                <a:latin typeface="Arial" charset="0"/>
                <a:cs typeface="Arial" charset="0"/>
              </a:defRPr>
            </a:lvl6pPr>
            <a:lvl7pPr marL="2971800" indent="-228600" defTabSz="801688" fontAlgn="base">
              <a:spcBef>
                <a:spcPct val="0"/>
              </a:spcBef>
              <a:spcAft>
                <a:spcPct val="0"/>
              </a:spcAft>
              <a:defRPr>
                <a:solidFill>
                  <a:schemeClr val="tx1"/>
                </a:solidFill>
                <a:latin typeface="Arial" charset="0"/>
                <a:cs typeface="Arial" charset="0"/>
              </a:defRPr>
            </a:lvl7pPr>
            <a:lvl8pPr marL="3429000" indent="-228600" defTabSz="801688" fontAlgn="base">
              <a:spcBef>
                <a:spcPct val="0"/>
              </a:spcBef>
              <a:spcAft>
                <a:spcPct val="0"/>
              </a:spcAft>
              <a:defRPr>
                <a:solidFill>
                  <a:schemeClr val="tx1"/>
                </a:solidFill>
                <a:latin typeface="Arial" charset="0"/>
                <a:cs typeface="Arial" charset="0"/>
              </a:defRPr>
            </a:lvl8pPr>
            <a:lvl9pPr marL="3886200" indent="-228600" defTabSz="801688" fontAlgn="base">
              <a:spcBef>
                <a:spcPct val="0"/>
              </a:spcBef>
              <a:spcAft>
                <a:spcPct val="0"/>
              </a:spcAft>
              <a:defRPr>
                <a:solidFill>
                  <a:schemeClr val="tx1"/>
                </a:solidFill>
                <a:latin typeface="Arial" charset="0"/>
                <a:cs typeface="Arial" charset="0"/>
              </a:defRPr>
            </a:lvl9pPr>
          </a:lstStyle>
          <a:p>
            <a:pPr>
              <a:defRPr/>
            </a:pPr>
            <a:r>
              <a:rPr kumimoji="1" lang="en-US" altLang="fr-FR" sz="2400" b="1" dirty="0" smtClean="0">
                <a:solidFill>
                  <a:srgbClr val="1C1C1C"/>
                </a:solidFill>
                <a:effectLst>
                  <a:outerShdw blurRad="38100" dist="38100" dir="2700000" algn="tl">
                    <a:srgbClr val="C0C0C0"/>
                  </a:outerShdw>
                </a:effectLst>
              </a:rPr>
              <a:t>Synthesis of nanoparticles – </a:t>
            </a:r>
            <a:r>
              <a:rPr kumimoji="1" lang="en-US" altLang="fr-FR" sz="2400" b="1" dirty="0" err="1" smtClean="0">
                <a:solidFill>
                  <a:srgbClr val="1C1C1C"/>
                </a:solidFill>
                <a:effectLst>
                  <a:outerShdw blurRad="38100" dist="38100" dir="2700000" algn="tl">
                    <a:srgbClr val="C0C0C0"/>
                  </a:outerShdw>
                </a:effectLst>
              </a:rPr>
              <a:t>Brust</a:t>
            </a:r>
            <a:r>
              <a:rPr kumimoji="1" lang="en-US" altLang="fr-FR" sz="2400" b="1" dirty="0" smtClean="0">
                <a:solidFill>
                  <a:srgbClr val="1C1C1C"/>
                </a:solidFill>
                <a:effectLst>
                  <a:outerShdw blurRad="38100" dist="38100" dir="2700000" algn="tl">
                    <a:srgbClr val="C0C0C0"/>
                  </a:outerShdw>
                </a:effectLst>
              </a:rPr>
              <a:t> reaction</a:t>
            </a:r>
            <a:endParaRPr kumimoji="1" lang="fr-FR" altLang="fr-FR" sz="2400" b="1" dirty="0" smtClean="0">
              <a:solidFill>
                <a:srgbClr val="1C1C1C"/>
              </a:solidFill>
              <a:effectLst>
                <a:outerShdw blurRad="38100" dist="38100" dir="2700000" algn="tl">
                  <a:srgbClr val="C0C0C0"/>
                </a:outerShdw>
              </a:effectLst>
            </a:endParaRPr>
          </a:p>
        </p:txBody>
      </p:sp>
      <p:cxnSp>
        <p:nvCxnSpPr>
          <p:cNvPr id="4" name="Connecteur droit avec flèche 3"/>
          <p:cNvCxnSpPr/>
          <p:nvPr/>
        </p:nvCxnSpPr>
        <p:spPr>
          <a:xfrm>
            <a:off x="2652713" y="1447800"/>
            <a:ext cx="1004887"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5372" name="Group 10"/>
          <p:cNvGrpSpPr>
            <a:grpSpLocks/>
          </p:cNvGrpSpPr>
          <p:nvPr/>
        </p:nvGrpSpPr>
        <p:grpSpPr bwMode="auto">
          <a:xfrm>
            <a:off x="2843213" y="3967163"/>
            <a:ext cx="3228975" cy="385762"/>
            <a:chOff x="144" y="2307"/>
            <a:chExt cx="2033" cy="243"/>
          </a:xfrm>
        </p:grpSpPr>
        <p:sp>
          <p:nvSpPr>
            <p:cNvPr id="16" name="Text Box 11"/>
            <p:cNvSpPr txBox="1">
              <a:spLocks noChangeArrowheads="1"/>
            </p:cNvSpPr>
            <p:nvPr/>
          </p:nvSpPr>
          <p:spPr bwMode="auto">
            <a:xfrm>
              <a:off x="144" y="2307"/>
              <a:ext cx="604" cy="243"/>
            </a:xfrm>
            <a:prstGeom prst="rect">
              <a:avLst/>
            </a:prstGeom>
            <a:solidFill>
              <a:srgbClr val="99FF66"/>
            </a:solidFill>
            <a:ln w="19050">
              <a:solidFill>
                <a:srgbClr val="00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fr-FR" altLang="fr-FR">
                  <a:effectLst>
                    <a:outerShdw blurRad="38100" dist="38100" dir="2700000" algn="tl">
                      <a:srgbClr val="FFFFFF"/>
                    </a:outerShdw>
                  </a:effectLst>
                  <a:latin typeface="Comic Sans MS" pitchFamily="66" charset="0"/>
                  <a:cs typeface="Arial" charset="0"/>
                </a:rPr>
                <a:t>HAuCl</a:t>
              </a:r>
              <a:r>
                <a:rPr lang="fr-FR" altLang="fr-FR" baseline="-25000">
                  <a:effectLst>
                    <a:outerShdw blurRad="38100" dist="38100" dir="2700000" algn="tl">
                      <a:srgbClr val="FFFFFF"/>
                    </a:outerShdw>
                  </a:effectLst>
                  <a:latin typeface="Comic Sans MS" pitchFamily="66" charset="0"/>
                  <a:cs typeface="Arial" charset="0"/>
                </a:rPr>
                <a:t>4</a:t>
              </a:r>
            </a:p>
          </p:txBody>
        </p:sp>
        <p:sp>
          <p:nvSpPr>
            <p:cNvPr id="17" name="Text Box 12"/>
            <p:cNvSpPr txBox="1">
              <a:spLocks noChangeArrowheads="1"/>
            </p:cNvSpPr>
            <p:nvPr/>
          </p:nvSpPr>
          <p:spPr bwMode="auto">
            <a:xfrm>
              <a:off x="1048" y="2307"/>
              <a:ext cx="1129" cy="233"/>
            </a:xfrm>
            <a:prstGeom prst="rect">
              <a:avLst/>
            </a:prstGeom>
            <a:solidFill>
              <a:srgbClr val="FEBA76"/>
            </a:solidFill>
            <a:ln w="19050">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fr-FR" altLang="fr-FR" dirty="0">
                  <a:effectLst>
                    <a:outerShdw blurRad="38100" dist="38100" dir="2700000" algn="tl">
                      <a:srgbClr val="FFFFFF"/>
                    </a:outerShdw>
                  </a:effectLst>
                  <a:latin typeface="Comic Sans MS" pitchFamily="66" charset="0"/>
                  <a:cs typeface="Arial" charset="0"/>
                </a:rPr>
                <a:t>Sodium citrate</a:t>
              </a:r>
            </a:p>
          </p:txBody>
        </p:sp>
        <p:sp>
          <p:nvSpPr>
            <p:cNvPr id="15385" name="Text Box 13"/>
            <p:cNvSpPr txBox="1">
              <a:spLocks noChangeArrowheads="1"/>
            </p:cNvSpPr>
            <p:nvPr/>
          </p:nvSpPr>
          <p:spPr bwMode="auto">
            <a:xfrm>
              <a:off x="794" y="2316"/>
              <a:ext cx="18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800">
                  <a:solidFill>
                    <a:srgbClr val="FF0000"/>
                  </a:solidFill>
                  <a:latin typeface="Comic Sans MS" pitchFamily="66" charset="0"/>
                </a:rPr>
                <a:t>+</a:t>
              </a:r>
            </a:p>
          </p:txBody>
        </p:sp>
      </p:grpSp>
      <p:sp>
        <p:nvSpPr>
          <p:cNvPr id="15373" name="AutoShape 18"/>
          <p:cNvSpPr>
            <a:spLocks noChangeArrowheads="1"/>
          </p:cNvSpPr>
          <p:nvPr/>
        </p:nvSpPr>
        <p:spPr bwMode="auto">
          <a:xfrm rot="5400000">
            <a:off x="3418681" y="5298282"/>
            <a:ext cx="1824037" cy="228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chemeClr val="bg1"/>
              </a:gs>
              <a:gs pos="100000">
                <a:srgbClr val="003300"/>
              </a:gs>
            </a:gsLst>
            <a:lin ang="0" scaled="1"/>
          </a:gradFill>
          <a:ln w="9525">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5374" name="Text Box 19"/>
          <p:cNvSpPr txBox="1">
            <a:spLocks noChangeArrowheads="1"/>
          </p:cNvSpPr>
          <p:nvPr/>
        </p:nvSpPr>
        <p:spPr bwMode="auto">
          <a:xfrm>
            <a:off x="4489450" y="5118100"/>
            <a:ext cx="1684338" cy="584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600" b="1" i="1">
                <a:latin typeface="Comic Sans MS" pitchFamily="66" charset="0"/>
              </a:rPr>
              <a:t>NaBH</a:t>
            </a:r>
            <a:r>
              <a:rPr lang="fr-FR" altLang="fr-FR" sz="1600" b="1" i="1" baseline="-25000">
                <a:latin typeface="Comic Sans MS" pitchFamily="66" charset="0"/>
              </a:rPr>
              <a:t>4</a:t>
            </a:r>
          </a:p>
          <a:p>
            <a:pPr eaLnBrk="1" hangingPunct="1">
              <a:spcBef>
                <a:spcPct val="0"/>
              </a:spcBef>
              <a:buFontTx/>
              <a:buNone/>
            </a:pPr>
            <a:r>
              <a:rPr lang="fr-FR" altLang="fr-FR" sz="1600" b="1" i="1">
                <a:latin typeface="Comic Sans MS" pitchFamily="66" charset="0"/>
              </a:rPr>
              <a:t>DI water, T</a:t>
            </a:r>
            <a:r>
              <a:rPr lang="fr-FR" altLang="fr-FR" sz="1600" b="1" i="1" baseline="-25000">
                <a:latin typeface="Comic Sans MS" pitchFamily="66" charset="0"/>
              </a:rPr>
              <a:t>amb</a:t>
            </a:r>
            <a:endParaRPr lang="fr-FR" altLang="fr-FR" sz="1600" b="1">
              <a:latin typeface="Comic Sans MS" pitchFamily="66" charset="0"/>
            </a:endParaRPr>
          </a:p>
        </p:txBody>
      </p:sp>
      <p:sp>
        <p:nvSpPr>
          <p:cNvPr id="21" name="Text Box 20"/>
          <p:cNvSpPr txBox="1">
            <a:spLocks noChangeArrowheads="1"/>
          </p:cNvSpPr>
          <p:nvPr/>
        </p:nvSpPr>
        <p:spPr bwMode="auto">
          <a:xfrm>
            <a:off x="4170363" y="6089650"/>
            <a:ext cx="2133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fr-FR" altLang="fr-FR" sz="1600" b="1" dirty="0" err="1">
                <a:solidFill>
                  <a:srgbClr val="FF0000"/>
                </a:solidFill>
                <a:effectLst>
                  <a:outerShdw blurRad="38100" dist="38100" dir="2700000" algn="tl">
                    <a:srgbClr val="C0C0C0"/>
                  </a:outerShdw>
                </a:effectLst>
                <a:latin typeface="Comic Sans MS" pitchFamily="66" charset="0"/>
                <a:cs typeface="Arial" charset="0"/>
              </a:rPr>
              <a:t>Fast</a:t>
            </a:r>
            <a:r>
              <a:rPr lang="fr-FR" altLang="fr-FR" sz="1600" b="1" dirty="0">
                <a:solidFill>
                  <a:srgbClr val="FF0000"/>
                </a:solidFill>
                <a:effectLst>
                  <a:outerShdw blurRad="38100" dist="38100" dir="2700000" algn="tl">
                    <a:srgbClr val="C0C0C0"/>
                  </a:outerShdw>
                </a:effectLst>
                <a:latin typeface="Comic Sans MS" pitchFamily="66" charset="0"/>
                <a:cs typeface="Arial" charset="0"/>
              </a:rPr>
              <a:t> </a:t>
            </a:r>
            <a:r>
              <a:rPr lang="fr-FR" altLang="fr-FR" sz="1600" b="1" dirty="0" err="1">
                <a:solidFill>
                  <a:srgbClr val="FF0000"/>
                </a:solidFill>
                <a:effectLst>
                  <a:outerShdw blurRad="38100" dist="38100" dir="2700000" algn="tl">
                    <a:srgbClr val="C0C0C0"/>
                  </a:outerShdw>
                </a:effectLst>
                <a:latin typeface="Comic Sans MS" pitchFamily="66" charset="0"/>
                <a:cs typeface="Arial" charset="0"/>
              </a:rPr>
              <a:t>reduction</a:t>
            </a:r>
            <a:endParaRPr lang="fr-FR" altLang="fr-FR" sz="1600" dirty="0">
              <a:latin typeface="Comic Sans MS" pitchFamily="66" charset="0"/>
              <a:cs typeface="Arial" charset="0"/>
              <a:sym typeface="Symbol" pitchFamily="18" charset="2"/>
            </a:endParaRPr>
          </a:p>
        </p:txBody>
      </p:sp>
      <p:pic>
        <p:nvPicPr>
          <p:cNvPr id="15376" name="Picture 28" descr="Sodium_Citrate_Structural_Formulae"/>
          <p:cNvPicPr>
            <a:picLocks noChangeAspect="1" noChangeArrowheads="1"/>
          </p:cNvPicPr>
          <p:nvPr/>
        </p:nvPicPr>
        <p:blipFill>
          <a:blip r:embed="rId7" cstate="print">
            <a:extLst>
              <a:ext uri="{28A0092B-C50C-407E-A947-70E740481C1C}">
                <a14:useLocalDpi xmlns:a14="http://schemas.microsoft.com/office/drawing/2010/main" val="0"/>
              </a:ext>
            </a:extLst>
          </a:blip>
          <a:srcRect l="-2942" t="-16695" r="-2942" b="-16870"/>
          <a:stretch>
            <a:fillRect/>
          </a:stretch>
        </p:blipFill>
        <p:spPr bwMode="auto">
          <a:xfrm>
            <a:off x="6396038" y="3810000"/>
            <a:ext cx="2743200" cy="1219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377" name="Picture 29" descr="Acide_chloraurique"/>
          <p:cNvPicPr>
            <a:picLocks noChangeAspect="1" noChangeArrowheads="1"/>
          </p:cNvPicPr>
          <p:nvPr/>
        </p:nvPicPr>
        <p:blipFill>
          <a:blip r:embed="rId8">
            <a:lum bright="-24000" contrast="36000"/>
            <a:extLst>
              <a:ext uri="{28A0092B-C50C-407E-A947-70E740481C1C}">
                <a14:useLocalDpi xmlns:a14="http://schemas.microsoft.com/office/drawing/2010/main" val="0"/>
              </a:ext>
            </a:extLst>
          </a:blip>
          <a:srcRect/>
          <a:stretch>
            <a:fillRect/>
          </a:stretch>
        </p:blipFill>
        <p:spPr bwMode="auto">
          <a:xfrm>
            <a:off x="152400" y="3886200"/>
            <a:ext cx="2438400" cy="1752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378" name="Picture 30" descr="Sodium-borohydrid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59538" y="5372100"/>
            <a:ext cx="1485900" cy="8858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379" name="Espace réservé du numéro de diapositive 2"/>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fld id="{40A5F2AF-7E3A-4566-85E8-3659AAB61B8C}" type="slidenum">
              <a:rPr lang="en-US" altLang="fr-FR" sz="1400" smtClean="0"/>
              <a:pPr eaLnBrk="1" hangingPunct="1">
                <a:spcBef>
                  <a:spcPct val="0"/>
                </a:spcBef>
                <a:buFontTx/>
                <a:buNone/>
              </a:pPr>
              <a:t>16</a:t>
            </a:fld>
            <a:endParaRPr lang="en-US" altLang="fr-FR" sz="1400" smtClean="0"/>
          </a:p>
        </p:txBody>
      </p:sp>
      <p:grpSp>
        <p:nvGrpSpPr>
          <p:cNvPr id="15380" name="Groupe 24"/>
          <p:cNvGrpSpPr>
            <a:grpSpLocks/>
          </p:cNvGrpSpPr>
          <p:nvPr/>
        </p:nvGrpSpPr>
        <p:grpSpPr bwMode="auto">
          <a:xfrm>
            <a:off x="7939088" y="-28575"/>
            <a:ext cx="1233487" cy="700088"/>
            <a:chOff x="7561263" y="-28575"/>
            <a:chExt cx="1611312" cy="914400"/>
          </a:xfrm>
        </p:grpSpPr>
        <p:pic>
          <p:nvPicPr>
            <p:cNvPr id="15381" name="Picture 21" descr="logo_lpcno_300_dpi_fondtransparen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267700" y="-28575"/>
              <a:ext cx="9048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2" name="Picture 37" descr="Afficher l'image d'origin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61263" y="93663"/>
              <a:ext cx="7858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vol="80000">
                <p:cTn id="7" fill="hold" display="0">
                  <p:stCondLst>
                    <p:cond delay="indefinite"/>
                  </p:stCondLst>
                </p:cTn>
                <p:tgtEl>
                  <p:spTgt spid="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0"/>
            <a:ext cx="847726"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7" name="Text Box 3"/>
          <p:cNvSpPr txBox="1">
            <a:spLocks noChangeArrowheads="1"/>
          </p:cNvSpPr>
          <p:nvPr/>
        </p:nvSpPr>
        <p:spPr bwMode="auto">
          <a:xfrm>
            <a:off x="1066800" y="1447800"/>
            <a:ext cx="876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tabLst>
                <a:tab pos="533400" algn="l"/>
              </a:tabLst>
              <a:defRPr sz="3200">
                <a:solidFill>
                  <a:schemeClr val="tx1"/>
                </a:solidFill>
                <a:latin typeface="Arial" pitchFamily="34" charset="0"/>
                <a:cs typeface="Arial" pitchFamily="34" charset="0"/>
              </a:defRPr>
            </a:lvl1pPr>
            <a:lvl2pPr marL="742950" indent="-285750" eaLnBrk="0" hangingPunct="0">
              <a:spcBef>
                <a:spcPct val="20000"/>
              </a:spcBef>
              <a:buChar char="–"/>
              <a:tabLst>
                <a:tab pos="533400" algn="l"/>
              </a:tabLst>
              <a:defRPr sz="2800">
                <a:solidFill>
                  <a:schemeClr val="tx1"/>
                </a:solidFill>
                <a:latin typeface="Arial" pitchFamily="34" charset="0"/>
                <a:cs typeface="Arial" pitchFamily="34" charset="0"/>
              </a:defRPr>
            </a:lvl2pPr>
            <a:lvl3pPr marL="1143000" indent="-228600" eaLnBrk="0" hangingPunct="0">
              <a:spcBef>
                <a:spcPct val="20000"/>
              </a:spcBef>
              <a:buChar char="•"/>
              <a:tabLst>
                <a:tab pos="533400" algn="l"/>
              </a:tabLst>
              <a:defRPr sz="2400">
                <a:solidFill>
                  <a:schemeClr val="tx1"/>
                </a:solidFill>
                <a:latin typeface="Arial" pitchFamily="34" charset="0"/>
                <a:cs typeface="Arial" pitchFamily="34" charset="0"/>
              </a:defRPr>
            </a:lvl3pPr>
            <a:lvl4pPr marL="1600200" indent="-228600" eaLnBrk="0" hangingPunct="0">
              <a:spcBef>
                <a:spcPct val="20000"/>
              </a:spcBef>
              <a:buChar char="–"/>
              <a:tabLst>
                <a:tab pos="533400" algn="l"/>
              </a:tabLst>
              <a:defRPr sz="2000">
                <a:solidFill>
                  <a:schemeClr val="tx1"/>
                </a:solidFill>
                <a:latin typeface="Arial" pitchFamily="34" charset="0"/>
                <a:cs typeface="Arial" pitchFamily="34" charset="0"/>
              </a:defRPr>
            </a:lvl4pPr>
            <a:lvl5pPr marL="2057400" indent="-228600" eaLnBrk="0" hangingPunct="0">
              <a:spcBef>
                <a:spcPct val="20000"/>
              </a:spcBef>
              <a:buChar char="»"/>
              <a:tabLst>
                <a:tab pos="533400" algn="l"/>
              </a:tabLst>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tabLst>
                <a:tab pos="533400" algn="l"/>
              </a:tabLst>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tabLst>
                <a:tab pos="533400" algn="l"/>
              </a:tabLst>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tabLst>
                <a:tab pos="533400" algn="l"/>
              </a:tabLst>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tabLst>
                <a:tab pos="533400" algn="l"/>
              </a:tabLst>
              <a:defRPr sz="2000">
                <a:solidFill>
                  <a:schemeClr val="tx1"/>
                </a:solidFill>
                <a:latin typeface="Arial" pitchFamily="34" charset="0"/>
                <a:cs typeface="Arial" pitchFamily="34" charset="0"/>
              </a:defRPr>
            </a:lvl9pPr>
          </a:lstStyle>
          <a:p>
            <a:pPr eaLnBrk="1" hangingPunct="1">
              <a:spcBef>
                <a:spcPct val="25000"/>
              </a:spcBef>
              <a:buFontTx/>
              <a:buNone/>
            </a:pPr>
            <a:r>
              <a:rPr lang="fr-FR" altLang="fr-FR" sz="1800" b="1" i="1">
                <a:solidFill>
                  <a:schemeClr val="bg2"/>
                </a:solidFill>
              </a:rPr>
              <a:t>Chemical synthesis: brief overview</a:t>
            </a:r>
          </a:p>
        </p:txBody>
      </p:sp>
      <p:pic>
        <p:nvPicPr>
          <p:cNvPr id="16388" name="Picture 9" descr="BD14868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450" y="2703513"/>
            <a:ext cx="1143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12" descr="BD14868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450" y="1552575"/>
            <a:ext cx="1143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txBox="1">
            <a:spLocks noChangeArrowheads="1"/>
          </p:cNvSpPr>
          <p:nvPr/>
        </p:nvSpPr>
        <p:spPr bwMode="auto">
          <a:xfrm>
            <a:off x="0" y="76200"/>
            <a:ext cx="6858000" cy="381000"/>
          </a:xfrm>
          <a:prstGeom prst="rect">
            <a:avLst/>
          </a:prstGeom>
          <a:noFill/>
          <a:ln w="9525">
            <a:noFill/>
            <a:miter lim="800000"/>
            <a:headEnd/>
            <a:tailEnd/>
          </a:ln>
          <a:effectLst/>
        </p:spPr>
        <p:txBody>
          <a:bodyPr lIns="91422" tIns="45711" rIns="91422" bIns="45711" anchor="ctr"/>
          <a:lstStyle>
            <a:lvl1pPr defTabSz="801688">
              <a:defRPr>
                <a:solidFill>
                  <a:schemeClr val="tx1"/>
                </a:solidFill>
                <a:latin typeface="Arial" charset="0"/>
                <a:cs typeface="Arial" charset="0"/>
              </a:defRPr>
            </a:lvl1pPr>
            <a:lvl2pPr marL="742950" indent="-285750" defTabSz="801688">
              <a:defRPr>
                <a:solidFill>
                  <a:schemeClr val="tx1"/>
                </a:solidFill>
                <a:latin typeface="Arial" charset="0"/>
                <a:cs typeface="Arial" charset="0"/>
              </a:defRPr>
            </a:lvl2pPr>
            <a:lvl3pPr marL="1143000" indent="-228600" defTabSz="801688">
              <a:defRPr>
                <a:solidFill>
                  <a:schemeClr val="tx1"/>
                </a:solidFill>
                <a:latin typeface="Arial" charset="0"/>
                <a:cs typeface="Arial" charset="0"/>
              </a:defRPr>
            </a:lvl3pPr>
            <a:lvl4pPr marL="1600200" indent="-228600" defTabSz="801688">
              <a:defRPr>
                <a:solidFill>
                  <a:schemeClr val="tx1"/>
                </a:solidFill>
                <a:latin typeface="Arial" charset="0"/>
                <a:cs typeface="Arial" charset="0"/>
              </a:defRPr>
            </a:lvl4pPr>
            <a:lvl5pPr marL="2057400" indent="-228600" defTabSz="801688">
              <a:defRPr>
                <a:solidFill>
                  <a:schemeClr val="tx1"/>
                </a:solidFill>
                <a:latin typeface="Arial" charset="0"/>
                <a:cs typeface="Arial" charset="0"/>
              </a:defRPr>
            </a:lvl5pPr>
            <a:lvl6pPr marL="2514600" indent="-228600" defTabSz="801688" fontAlgn="base">
              <a:spcBef>
                <a:spcPct val="0"/>
              </a:spcBef>
              <a:spcAft>
                <a:spcPct val="0"/>
              </a:spcAft>
              <a:defRPr>
                <a:solidFill>
                  <a:schemeClr val="tx1"/>
                </a:solidFill>
                <a:latin typeface="Arial" charset="0"/>
                <a:cs typeface="Arial" charset="0"/>
              </a:defRPr>
            </a:lvl6pPr>
            <a:lvl7pPr marL="2971800" indent="-228600" defTabSz="801688" fontAlgn="base">
              <a:spcBef>
                <a:spcPct val="0"/>
              </a:spcBef>
              <a:spcAft>
                <a:spcPct val="0"/>
              </a:spcAft>
              <a:defRPr>
                <a:solidFill>
                  <a:schemeClr val="tx1"/>
                </a:solidFill>
                <a:latin typeface="Arial" charset="0"/>
                <a:cs typeface="Arial" charset="0"/>
              </a:defRPr>
            </a:lvl7pPr>
            <a:lvl8pPr marL="3429000" indent="-228600" defTabSz="801688" fontAlgn="base">
              <a:spcBef>
                <a:spcPct val="0"/>
              </a:spcBef>
              <a:spcAft>
                <a:spcPct val="0"/>
              </a:spcAft>
              <a:defRPr>
                <a:solidFill>
                  <a:schemeClr val="tx1"/>
                </a:solidFill>
                <a:latin typeface="Arial" charset="0"/>
                <a:cs typeface="Arial" charset="0"/>
              </a:defRPr>
            </a:lvl8pPr>
            <a:lvl9pPr marL="3886200" indent="-228600" defTabSz="801688" fontAlgn="base">
              <a:spcBef>
                <a:spcPct val="0"/>
              </a:spcBef>
              <a:spcAft>
                <a:spcPct val="0"/>
              </a:spcAft>
              <a:defRPr>
                <a:solidFill>
                  <a:schemeClr val="tx1"/>
                </a:solidFill>
                <a:latin typeface="Arial" charset="0"/>
                <a:cs typeface="Arial" charset="0"/>
              </a:defRPr>
            </a:lvl9pPr>
          </a:lstStyle>
          <a:p>
            <a:pPr>
              <a:defRPr/>
            </a:pPr>
            <a:endParaRPr kumimoji="1" lang="fr-FR" altLang="fr-FR" sz="2400" b="1" smtClean="0">
              <a:solidFill>
                <a:schemeClr val="bg2"/>
              </a:solidFill>
              <a:effectLst>
                <a:outerShdw blurRad="38100" dist="38100" dir="2700000" algn="tl">
                  <a:srgbClr val="C0C0C0"/>
                </a:outerShdw>
              </a:effectLst>
            </a:endParaRPr>
          </a:p>
        </p:txBody>
      </p:sp>
      <p:sp>
        <p:nvSpPr>
          <p:cNvPr id="16391" name="Rectangle 6"/>
          <p:cNvSpPr>
            <a:spLocks noChangeArrowheads="1"/>
          </p:cNvSpPr>
          <p:nvPr/>
        </p:nvSpPr>
        <p:spPr bwMode="auto">
          <a:xfrm>
            <a:off x="1098550" y="5043488"/>
            <a:ext cx="8045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800" b="1" i="1">
                <a:solidFill>
                  <a:schemeClr val="bg2"/>
                </a:solidFill>
              </a:rPr>
              <a:t>Perspectives : hybrids nanoparticles</a:t>
            </a:r>
            <a:endParaRPr lang="fr-FR" altLang="fr-FR" sz="1800" b="1" i="1">
              <a:solidFill>
                <a:schemeClr val="bg2"/>
              </a:solidFill>
            </a:endParaRPr>
          </a:p>
        </p:txBody>
      </p:sp>
      <p:pic>
        <p:nvPicPr>
          <p:cNvPr id="16392" name="Picture 13" descr="BD14868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450" y="5170488"/>
            <a:ext cx="1143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3" name="Rectangle 5"/>
          <p:cNvSpPr>
            <a:spLocks noChangeArrowheads="1"/>
          </p:cNvSpPr>
          <p:nvPr/>
        </p:nvSpPr>
        <p:spPr bwMode="auto">
          <a:xfrm>
            <a:off x="1127125" y="2590800"/>
            <a:ext cx="2698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25000"/>
              </a:spcBef>
              <a:buFontTx/>
              <a:buNone/>
            </a:pPr>
            <a:r>
              <a:rPr lang="en-US" altLang="fr-FR" sz="1800" b="1" i="1"/>
              <a:t>Size and shape control</a:t>
            </a:r>
          </a:p>
        </p:txBody>
      </p:sp>
      <p:sp>
        <p:nvSpPr>
          <p:cNvPr id="3" name="Rectangle 2"/>
          <p:cNvSpPr txBox="1">
            <a:spLocks noChangeArrowheads="1"/>
          </p:cNvSpPr>
          <p:nvPr/>
        </p:nvSpPr>
        <p:spPr bwMode="auto">
          <a:xfrm>
            <a:off x="19050" y="19050"/>
            <a:ext cx="6858000" cy="381000"/>
          </a:xfrm>
          <a:prstGeom prst="rect">
            <a:avLst/>
          </a:prstGeom>
          <a:noFill/>
          <a:ln w="9525">
            <a:noFill/>
            <a:miter lim="800000"/>
            <a:headEnd/>
            <a:tailEnd/>
          </a:ln>
          <a:effectLst/>
        </p:spPr>
        <p:txBody>
          <a:bodyPr lIns="91422" tIns="45711" rIns="91422" bIns="45711" anchor="ctr"/>
          <a:lstStyle>
            <a:lvl1pPr defTabSz="801688">
              <a:defRPr>
                <a:solidFill>
                  <a:schemeClr val="tx1"/>
                </a:solidFill>
                <a:latin typeface="Arial" charset="0"/>
                <a:cs typeface="Arial" charset="0"/>
              </a:defRPr>
            </a:lvl1pPr>
            <a:lvl2pPr marL="742950" indent="-285750" defTabSz="801688">
              <a:defRPr>
                <a:solidFill>
                  <a:schemeClr val="tx1"/>
                </a:solidFill>
                <a:latin typeface="Arial" charset="0"/>
                <a:cs typeface="Arial" charset="0"/>
              </a:defRPr>
            </a:lvl2pPr>
            <a:lvl3pPr marL="1143000" indent="-228600" defTabSz="801688">
              <a:defRPr>
                <a:solidFill>
                  <a:schemeClr val="tx1"/>
                </a:solidFill>
                <a:latin typeface="Arial" charset="0"/>
                <a:cs typeface="Arial" charset="0"/>
              </a:defRPr>
            </a:lvl3pPr>
            <a:lvl4pPr marL="1600200" indent="-228600" defTabSz="801688">
              <a:defRPr>
                <a:solidFill>
                  <a:schemeClr val="tx1"/>
                </a:solidFill>
                <a:latin typeface="Arial" charset="0"/>
                <a:cs typeface="Arial" charset="0"/>
              </a:defRPr>
            </a:lvl4pPr>
            <a:lvl5pPr marL="2057400" indent="-228600" defTabSz="801688">
              <a:defRPr>
                <a:solidFill>
                  <a:schemeClr val="tx1"/>
                </a:solidFill>
                <a:latin typeface="Arial" charset="0"/>
                <a:cs typeface="Arial" charset="0"/>
              </a:defRPr>
            </a:lvl5pPr>
            <a:lvl6pPr marL="2514600" indent="-228600" defTabSz="801688" fontAlgn="base">
              <a:spcBef>
                <a:spcPct val="0"/>
              </a:spcBef>
              <a:spcAft>
                <a:spcPct val="0"/>
              </a:spcAft>
              <a:defRPr>
                <a:solidFill>
                  <a:schemeClr val="tx1"/>
                </a:solidFill>
                <a:latin typeface="Arial" charset="0"/>
                <a:cs typeface="Arial" charset="0"/>
              </a:defRPr>
            </a:lvl6pPr>
            <a:lvl7pPr marL="2971800" indent="-228600" defTabSz="801688" fontAlgn="base">
              <a:spcBef>
                <a:spcPct val="0"/>
              </a:spcBef>
              <a:spcAft>
                <a:spcPct val="0"/>
              </a:spcAft>
              <a:defRPr>
                <a:solidFill>
                  <a:schemeClr val="tx1"/>
                </a:solidFill>
                <a:latin typeface="Arial" charset="0"/>
                <a:cs typeface="Arial" charset="0"/>
              </a:defRPr>
            </a:lvl7pPr>
            <a:lvl8pPr marL="3429000" indent="-228600" defTabSz="801688" fontAlgn="base">
              <a:spcBef>
                <a:spcPct val="0"/>
              </a:spcBef>
              <a:spcAft>
                <a:spcPct val="0"/>
              </a:spcAft>
              <a:defRPr>
                <a:solidFill>
                  <a:schemeClr val="tx1"/>
                </a:solidFill>
                <a:latin typeface="Arial" charset="0"/>
                <a:cs typeface="Arial" charset="0"/>
              </a:defRPr>
            </a:lvl8pPr>
            <a:lvl9pPr marL="3886200" indent="-228600" defTabSz="801688" fontAlgn="base">
              <a:spcBef>
                <a:spcPct val="0"/>
              </a:spcBef>
              <a:spcAft>
                <a:spcPct val="0"/>
              </a:spcAft>
              <a:defRPr>
                <a:solidFill>
                  <a:schemeClr val="tx1"/>
                </a:solidFill>
                <a:latin typeface="Arial" charset="0"/>
                <a:cs typeface="Arial" charset="0"/>
              </a:defRPr>
            </a:lvl9pPr>
          </a:lstStyle>
          <a:p>
            <a:pPr>
              <a:defRPr/>
            </a:pPr>
            <a:r>
              <a:rPr kumimoji="1" lang="en-US" altLang="fr-FR" sz="2400" b="1" dirty="0" smtClean="0">
                <a:solidFill>
                  <a:srgbClr val="1C1C1C"/>
                </a:solidFill>
                <a:effectLst>
                  <a:outerShdw blurRad="38100" dist="38100" dir="2700000" algn="tl">
                    <a:srgbClr val="C0C0C0"/>
                  </a:outerShdw>
                </a:effectLst>
              </a:rPr>
              <a:t>Nanoparticles : synthesis - applications</a:t>
            </a:r>
            <a:endParaRPr kumimoji="1" lang="fr-FR" altLang="fr-FR" sz="2400" b="1" dirty="0" smtClean="0">
              <a:solidFill>
                <a:srgbClr val="1C1C1C"/>
              </a:solidFill>
              <a:effectLst>
                <a:outerShdw blurRad="38100" dist="38100" dir="2700000" algn="tl">
                  <a:srgbClr val="C0C0C0"/>
                </a:outerShdw>
              </a:effectLst>
            </a:endParaRPr>
          </a:p>
        </p:txBody>
      </p:sp>
      <p:pic>
        <p:nvPicPr>
          <p:cNvPr id="16395" name="Picture 20" descr="LM159B_2j_10 [200]"/>
          <p:cNvPicPr>
            <a:picLocks noChangeAspect="1" noChangeArrowheads="1"/>
          </p:cNvPicPr>
          <p:nvPr/>
        </p:nvPicPr>
        <p:blipFill>
          <a:blip r:embed="rId5" cstate="print">
            <a:extLst>
              <a:ext uri="{28A0092B-C50C-407E-A947-70E740481C1C}">
                <a14:useLocalDpi xmlns:a14="http://schemas.microsoft.com/office/drawing/2010/main" val="0"/>
              </a:ext>
            </a:extLst>
          </a:blip>
          <a:srcRect l="10872" t="54553" r="67352" b="17375"/>
          <a:stretch>
            <a:fillRect/>
          </a:stretch>
        </p:blipFill>
        <p:spPr bwMode="auto">
          <a:xfrm>
            <a:off x="7620000" y="2381250"/>
            <a:ext cx="1019175"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Picture 21" descr="Annex4-48hb"/>
          <p:cNvPicPr>
            <a:picLocks noChangeAspect="1" noChangeArrowheads="1"/>
          </p:cNvPicPr>
          <p:nvPr/>
        </p:nvPicPr>
        <p:blipFill>
          <a:blip r:embed="rId6">
            <a:extLst>
              <a:ext uri="{28A0092B-C50C-407E-A947-70E740481C1C}">
                <a14:useLocalDpi xmlns:a14="http://schemas.microsoft.com/office/drawing/2010/main" val="0"/>
              </a:ext>
            </a:extLst>
          </a:blip>
          <a:srcRect r="10333" b="11513"/>
          <a:stretch>
            <a:fillRect/>
          </a:stretch>
        </p:blipFill>
        <p:spPr bwMode="auto">
          <a:xfrm>
            <a:off x="7620000" y="3505200"/>
            <a:ext cx="10191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7" name="Line 22"/>
          <p:cNvSpPr>
            <a:spLocks noChangeShapeType="1"/>
          </p:cNvSpPr>
          <p:nvPr/>
        </p:nvSpPr>
        <p:spPr bwMode="auto">
          <a:xfrm>
            <a:off x="7726363" y="2533650"/>
            <a:ext cx="15398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6398" name="Text Box 23"/>
          <p:cNvSpPr txBox="1">
            <a:spLocks noChangeArrowheads="1"/>
          </p:cNvSpPr>
          <p:nvPr/>
        </p:nvSpPr>
        <p:spPr bwMode="auto">
          <a:xfrm>
            <a:off x="7594600" y="2362200"/>
            <a:ext cx="473075"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377" tIns="44188" rIns="88377" bIns="44188">
            <a:spAutoFit/>
          </a:bodyPr>
          <a:lstStyle>
            <a:lvl1pPr defTabSz="3135313" eaLnBrk="0" hangingPunct="0">
              <a:spcBef>
                <a:spcPct val="20000"/>
              </a:spcBef>
              <a:buChar char="•"/>
              <a:defRPr sz="3200">
                <a:solidFill>
                  <a:schemeClr val="tx1"/>
                </a:solidFill>
                <a:latin typeface="Arial" pitchFamily="34" charset="0"/>
                <a:cs typeface="Arial" pitchFamily="34" charset="0"/>
              </a:defRPr>
            </a:lvl1pPr>
            <a:lvl2pPr marL="742950" indent="-285750" defTabSz="3135313" eaLnBrk="0" hangingPunct="0">
              <a:spcBef>
                <a:spcPct val="20000"/>
              </a:spcBef>
              <a:buChar char="–"/>
              <a:defRPr sz="2800">
                <a:solidFill>
                  <a:schemeClr val="tx1"/>
                </a:solidFill>
                <a:latin typeface="Arial" pitchFamily="34" charset="0"/>
                <a:cs typeface="Arial" pitchFamily="34" charset="0"/>
              </a:defRPr>
            </a:lvl2pPr>
            <a:lvl3pPr marL="1143000" indent="-228600" defTabSz="3135313" eaLnBrk="0" hangingPunct="0">
              <a:spcBef>
                <a:spcPct val="20000"/>
              </a:spcBef>
              <a:buChar char="•"/>
              <a:defRPr sz="2400">
                <a:solidFill>
                  <a:schemeClr val="tx1"/>
                </a:solidFill>
                <a:latin typeface="Arial" pitchFamily="34" charset="0"/>
                <a:cs typeface="Arial" pitchFamily="34" charset="0"/>
              </a:defRPr>
            </a:lvl3pPr>
            <a:lvl4pPr marL="1600200" indent="-228600" defTabSz="3135313" eaLnBrk="0" hangingPunct="0">
              <a:spcBef>
                <a:spcPct val="20000"/>
              </a:spcBef>
              <a:buChar char="–"/>
              <a:defRPr sz="2000">
                <a:solidFill>
                  <a:schemeClr val="tx1"/>
                </a:solidFill>
                <a:latin typeface="Arial" pitchFamily="34" charset="0"/>
                <a:cs typeface="Arial" pitchFamily="34" charset="0"/>
              </a:defRPr>
            </a:lvl4pPr>
            <a:lvl5pPr marL="2057400" indent="-228600" defTabSz="3135313" eaLnBrk="0" hangingPunct="0">
              <a:spcBef>
                <a:spcPct val="20000"/>
              </a:spcBef>
              <a:buChar char="»"/>
              <a:defRPr sz="2000">
                <a:solidFill>
                  <a:schemeClr val="tx1"/>
                </a:solidFill>
                <a:latin typeface="Arial" pitchFamily="34" charset="0"/>
                <a:cs typeface="Arial" pitchFamily="34" charset="0"/>
              </a:defRPr>
            </a:lvl5pPr>
            <a:lvl6pPr marL="2514600" indent="-228600" defTabSz="3135313"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defTabSz="3135313"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defTabSz="3135313"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defTabSz="3135313"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800" b="1"/>
              <a:t>20 nm</a:t>
            </a:r>
          </a:p>
        </p:txBody>
      </p:sp>
      <p:sp>
        <p:nvSpPr>
          <p:cNvPr id="16399" name="Rectangle 6"/>
          <p:cNvSpPr>
            <a:spLocks noChangeArrowheads="1"/>
          </p:cNvSpPr>
          <p:nvPr/>
        </p:nvSpPr>
        <p:spPr bwMode="auto">
          <a:xfrm>
            <a:off x="1098550" y="3824288"/>
            <a:ext cx="8045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800" b="1" i="1">
                <a:solidFill>
                  <a:schemeClr val="bg2"/>
                </a:solidFill>
              </a:rPr>
              <a:t>Controlled self-assemblies</a:t>
            </a:r>
            <a:endParaRPr lang="fr-FR" altLang="fr-FR" sz="1800" b="1" i="1">
              <a:solidFill>
                <a:schemeClr val="bg2"/>
              </a:solidFill>
            </a:endParaRPr>
          </a:p>
        </p:txBody>
      </p:sp>
      <p:pic>
        <p:nvPicPr>
          <p:cNvPr id="16400" name="Picture 13" descr="BD14868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450" y="3951288"/>
            <a:ext cx="1143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1" name="Text Box 30"/>
          <p:cNvSpPr txBox="1">
            <a:spLocks noChangeArrowheads="1"/>
          </p:cNvSpPr>
          <p:nvPr/>
        </p:nvSpPr>
        <p:spPr bwMode="auto">
          <a:xfrm>
            <a:off x="3519488" y="6572250"/>
            <a:ext cx="218122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200" i="1">
                <a:solidFill>
                  <a:srgbClr val="1C1C1C"/>
                </a:solidFill>
              </a:rPr>
              <a:t>Ecole ETPMSE – 20/06/2016</a:t>
            </a:r>
          </a:p>
        </p:txBody>
      </p:sp>
      <p:sp>
        <p:nvSpPr>
          <p:cNvPr id="16402" name="Espace réservé du numéro de diapositive 1"/>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fld id="{D2891F0F-AD84-42F8-A91B-AD56C25BE072}" type="slidenum">
              <a:rPr lang="en-US" altLang="fr-FR" sz="1400" smtClean="0"/>
              <a:pPr eaLnBrk="1" hangingPunct="1">
                <a:spcBef>
                  <a:spcPct val="0"/>
                </a:spcBef>
                <a:buFontTx/>
                <a:buNone/>
              </a:pPr>
              <a:t>17</a:t>
            </a:fld>
            <a:endParaRPr lang="en-US" altLang="fr-FR" sz="1400" smtClean="0"/>
          </a:p>
        </p:txBody>
      </p:sp>
      <p:grpSp>
        <p:nvGrpSpPr>
          <p:cNvPr id="16403" name="Groupe 20"/>
          <p:cNvGrpSpPr>
            <a:grpSpLocks/>
          </p:cNvGrpSpPr>
          <p:nvPr/>
        </p:nvGrpSpPr>
        <p:grpSpPr bwMode="auto">
          <a:xfrm>
            <a:off x="7939088" y="-28575"/>
            <a:ext cx="1233487" cy="700088"/>
            <a:chOff x="7561263" y="-28575"/>
            <a:chExt cx="1611312" cy="914400"/>
          </a:xfrm>
        </p:grpSpPr>
        <p:pic>
          <p:nvPicPr>
            <p:cNvPr id="16404" name="Picture 21" descr="logo_lpcno_300_dpi_fondtransparen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67700" y="-28575"/>
              <a:ext cx="9048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5" name="Picture 37" descr="Afficher l'image d'origin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61263" y="93663"/>
              <a:ext cx="7858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6" name="Picture 4" descr="See original image"/>
          <p:cNvPicPr>
            <a:picLocks noChangeAspect="1" noChangeArrowheads="1"/>
          </p:cNvPicPr>
          <p:nvPr/>
        </p:nvPicPr>
        <p:blipFill>
          <a:blip r:embed="rId3">
            <a:extLst>
              <a:ext uri="{28A0092B-C50C-407E-A947-70E740481C1C}">
                <a14:useLocalDpi xmlns:a14="http://schemas.microsoft.com/office/drawing/2010/main" val="0"/>
              </a:ext>
            </a:extLst>
          </a:blip>
          <a:srcRect t="12123" r="7001"/>
          <a:stretch>
            <a:fillRect/>
          </a:stretch>
        </p:blipFill>
        <p:spPr bwMode="auto">
          <a:xfrm>
            <a:off x="4935538" y="3657600"/>
            <a:ext cx="3883025"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575" y="3505200"/>
            <a:ext cx="4370388" cy="278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8" y="0"/>
            <a:ext cx="847726"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3" name="Espace réservé du numéro de diapositive 2"/>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fld id="{F1235F93-C608-43EE-802B-D7B091742DD9}" type="slidenum">
              <a:rPr lang="en-US" altLang="fr-FR" sz="1400" smtClean="0"/>
              <a:pPr eaLnBrk="1" hangingPunct="1">
                <a:spcBef>
                  <a:spcPct val="0"/>
                </a:spcBef>
                <a:buFontTx/>
                <a:buNone/>
              </a:pPr>
              <a:t>18</a:t>
            </a:fld>
            <a:endParaRPr lang="en-US" altLang="fr-FR" sz="1400" smtClean="0"/>
          </a:p>
        </p:txBody>
      </p:sp>
      <p:sp>
        <p:nvSpPr>
          <p:cNvPr id="4" name="Rectangle 2"/>
          <p:cNvSpPr txBox="1">
            <a:spLocks noChangeArrowheads="1"/>
          </p:cNvSpPr>
          <p:nvPr/>
        </p:nvSpPr>
        <p:spPr bwMode="auto">
          <a:xfrm>
            <a:off x="19050" y="19050"/>
            <a:ext cx="6858000" cy="381000"/>
          </a:xfrm>
          <a:prstGeom prst="rect">
            <a:avLst/>
          </a:prstGeom>
          <a:noFill/>
          <a:ln w="9525">
            <a:noFill/>
            <a:miter lim="800000"/>
            <a:headEnd/>
            <a:tailEnd/>
          </a:ln>
          <a:effectLst/>
        </p:spPr>
        <p:txBody>
          <a:bodyPr lIns="91422" tIns="45711" rIns="91422" bIns="45711" anchor="ctr"/>
          <a:lstStyle>
            <a:lvl1pPr defTabSz="801688">
              <a:defRPr>
                <a:solidFill>
                  <a:schemeClr val="tx1"/>
                </a:solidFill>
                <a:latin typeface="Arial" charset="0"/>
                <a:cs typeface="Arial" charset="0"/>
              </a:defRPr>
            </a:lvl1pPr>
            <a:lvl2pPr marL="742950" indent="-285750" defTabSz="801688">
              <a:defRPr>
                <a:solidFill>
                  <a:schemeClr val="tx1"/>
                </a:solidFill>
                <a:latin typeface="Arial" charset="0"/>
                <a:cs typeface="Arial" charset="0"/>
              </a:defRPr>
            </a:lvl2pPr>
            <a:lvl3pPr marL="1143000" indent="-228600" defTabSz="801688">
              <a:defRPr>
                <a:solidFill>
                  <a:schemeClr val="tx1"/>
                </a:solidFill>
                <a:latin typeface="Arial" charset="0"/>
                <a:cs typeface="Arial" charset="0"/>
              </a:defRPr>
            </a:lvl3pPr>
            <a:lvl4pPr marL="1600200" indent="-228600" defTabSz="801688">
              <a:defRPr>
                <a:solidFill>
                  <a:schemeClr val="tx1"/>
                </a:solidFill>
                <a:latin typeface="Arial" charset="0"/>
                <a:cs typeface="Arial" charset="0"/>
              </a:defRPr>
            </a:lvl4pPr>
            <a:lvl5pPr marL="2057400" indent="-228600" defTabSz="801688">
              <a:defRPr>
                <a:solidFill>
                  <a:schemeClr val="tx1"/>
                </a:solidFill>
                <a:latin typeface="Arial" charset="0"/>
                <a:cs typeface="Arial" charset="0"/>
              </a:defRPr>
            </a:lvl5pPr>
            <a:lvl6pPr marL="2514600" indent="-228600" defTabSz="801688" fontAlgn="base">
              <a:spcBef>
                <a:spcPct val="0"/>
              </a:spcBef>
              <a:spcAft>
                <a:spcPct val="0"/>
              </a:spcAft>
              <a:defRPr>
                <a:solidFill>
                  <a:schemeClr val="tx1"/>
                </a:solidFill>
                <a:latin typeface="Arial" charset="0"/>
                <a:cs typeface="Arial" charset="0"/>
              </a:defRPr>
            </a:lvl6pPr>
            <a:lvl7pPr marL="2971800" indent="-228600" defTabSz="801688" fontAlgn="base">
              <a:spcBef>
                <a:spcPct val="0"/>
              </a:spcBef>
              <a:spcAft>
                <a:spcPct val="0"/>
              </a:spcAft>
              <a:defRPr>
                <a:solidFill>
                  <a:schemeClr val="tx1"/>
                </a:solidFill>
                <a:latin typeface="Arial" charset="0"/>
                <a:cs typeface="Arial" charset="0"/>
              </a:defRPr>
            </a:lvl7pPr>
            <a:lvl8pPr marL="3429000" indent="-228600" defTabSz="801688" fontAlgn="base">
              <a:spcBef>
                <a:spcPct val="0"/>
              </a:spcBef>
              <a:spcAft>
                <a:spcPct val="0"/>
              </a:spcAft>
              <a:defRPr>
                <a:solidFill>
                  <a:schemeClr val="tx1"/>
                </a:solidFill>
                <a:latin typeface="Arial" charset="0"/>
                <a:cs typeface="Arial" charset="0"/>
              </a:defRPr>
            </a:lvl8pPr>
            <a:lvl9pPr marL="3886200" indent="-228600" defTabSz="801688" fontAlgn="base">
              <a:spcBef>
                <a:spcPct val="0"/>
              </a:spcBef>
              <a:spcAft>
                <a:spcPct val="0"/>
              </a:spcAft>
              <a:defRPr>
                <a:solidFill>
                  <a:schemeClr val="tx1"/>
                </a:solidFill>
                <a:latin typeface="Arial" charset="0"/>
                <a:cs typeface="Arial" charset="0"/>
              </a:defRPr>
            </a:lvl9pPr>
          </a:lstStyle>
          <a:p>
            <a:pPr>
              <a:defRPr/>
            </a:pPr>
            <a:r>
              <a:rPr kumimoji="1" lang="en-US" altLang="fr-FR" sz="2400" b="1" dirty="0" smtClean="0">
                <a:solidFill>
                  <a:srgbClr val="1C1C1C"/>
                </a:solidFill>
                <a:effectLst>
                  <a:outerShdw blurRad="38100" dist="38100" dir="2700000" algn="tl">
                    <a:srgbClr val="C0C0C0"/>
                  </a:outerShdw>
                </a:effectLst>
              </a:rPr>
              <a:t>Size and shape control</a:t>
            </a:r>
            <a:endParaRPr kumimoji="1" lang="fr-FR" altLang="fr-FR" sz="2400" b="1" dirty="0" smtClean="0">
              <a:solidFill>
                <a:srgbClr val="1C1C1C"/>
              </a:solidFill>
              <a:effectLst>
                <a:outerShdw blurRad="38100" dist="38100" dir="2700000" algn="tl">
                  <a:srgbClr val="C0C0C0"/>
                </a:outerShdw>
              </a:effectLst>
            </a:endParaRPr>
          </a:p>
        </p:txBody>
      </p:sp>
      <p:pic>
        <p:nvPicPr>
          <p:cNvPr id="19" name="Picture 3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2225" y="1311275"/>
            <a:ext cx="3519488"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416" name="Groupe 23"/>
          <p:cNvGrpSpPr>
            <a:grpSpLocks/>
          </p:cNvGrpSpPr>
          <p:nvPr/>
        </p:nvGrpSpPr>
        <p:grpSpPr bwMode="auto">
          <a:xfrm>
            <a:off x="1550988" y="1511300"/>
            <a:ext cx="2257425" cy="1933575"/>
            <a:chOff x="942975" y="1592263"/>
            <a:chExt cx="3659188" cy="3135312"/>
          </a:xfrm>
        </p:grpSpPr>
        <p:sp>
          <p:nvSpPr>
            <p:cNvPr id="17424" name="Oval 25"/>
            <p:cNvSpPr>
              <a:spLocks noChangeArrowheads="1"/>
            </p:cNvSpPr>
            <p:nvPr/>
          </p:nvSpPr>
          <p:spPr bwMode="auto">
            <a:xfrm>
              <a:off x="1928813" y="3127375"/>
              <a:ext cx="996950" cy="996950"/>
            </a:xfrm>
            <a:prstGeom prst="ellipse">
              <a:avLst/>
            </a:prstGeom>
            <a:gradFill rotWithShape="1">
              <a:gsLst>
                <a:gs pos="0">
                  <a:srgbClr val="FCF346"/>
                </a:gs>
                <a:gs pos="100000">
                  <a:srgbClr val="A7A12E"/>
                </a:gs>
              </a:gsLst>
              <a:path path="rect">
                <a:fillToRect r="100000" b="10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fr-FR" altLang="fr-FR" sz="1800"/>
            </a:p>
          </p:txBody>
        </p:sp>
        <p:grpSp>
          <p:nvGrpSpPr>
            <p:cNvPr id="17425" name="Group 2"/>
            <p:cNvGrpSpPr>
              <a:grpSpLocks/>
            </p:cNvGrpSpPr>
            <p:nvPr/>
          </p:nvGrpSpPr>
          <p:grpSpPr bwMode="auto">
            <a:xfrm>
              <a:off x="942975" y="1592263"/>
              <a:ext cx="3659188" cy="3135312"/>
              <a:chOff x="792" y="1299"/>
              <a:chExt cx="2305" cy="1975"/>
            </a:xfrm>
          </p:grpSpPr>
          <p:grpSp>
            <p:nvGrpSpPr>
              <p:cNvPr id="17431" name="Group 3"/>
              <p:cNvGrpSpPr>
                <a:grpSpLocks/>
              </p:cNvGrpSpPr>
              <p:nvPr/>
            </p:nvGrpSpPr>
            <p:grpSpPr bwMode="auto">
              <a:xfrm>
                <a:off x="799" y="1299"/>
                <a:ext cx="2298" cy="1821"/>
                <a:chOff x="799" y="1299"/>
                <a:chExt cx="2298" cy="1821"/>
              </a:xfrm>
            </p:grpSpPr>
            <p:sp>
              <p:nvSpPr>
                <p:cNvPr id="17435" name="Line 4"/>
                <p:cNvSpPr>
                  <a:spLocks noChangeShapeType="1"/>
                </p:cNvSpPr>
                <p:nvPr/>
              </p:nvSpPr>
              <p:spPr bwMode="auto">
                <a:xfrm flipV="1">
                  <a:off x="1723" y="1299"/>
                  <a:ext cx="0" cy="1282"/>
                </a:xfrm>
                <a:prstGeom prst="line">
                  <a:avLst/>
                </a:prstGeom>
                <a:noFill/>
                <a:ln w="2540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436" name="Line 5"/>
                <p:cNvSpPr>
                  <a:spLocks noChangeShapeType="1"/>
                </p:cNvSpPr>
                <p:nvPr/>
              </p:nvSpPr>
              <p:spPr bwMode="auto">
                <a:xfrm flipH="1">
                  <a:off x="799" y="2587"/>
                  <a:ext cx="924" cy="533"/>
                </a:xfrm>
                <a:prstGeom prst="line">
                  <a:avLst/>
                </a:prstGeom>
                <a:noFill/>
                <a:ln w="2540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437" name="Line 6"/>
                <p:cNvSpPr>
                  <a:spLocks noChangeShapeType="1"/>
                </p:cNvSpPr>
                <p:nvPr/>
              </p:nvSpPr>
              <p:spPr bwMode="auto">
                <a:xfrm>
                  <a:off x="1728" y="2587"/>
                  <a:ext cx="1369" cy="0"/>
                </a:xfrm>
                <a:prstGeom prst="line">
                  <a:avLst/>
                </a:prstGeom>
                <a:noFill/>
                <a:ln w="2540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sp>
            <p:nvSpPr>
              <p:cNvPr id="17432" name="Text Box 7"/>
              <p:cNvSpPr txBox="1">
                <a:spLocks noChangeArrowheads="1"/>
              </p:cNvSpPr>
              <p:nvPr/>
            </p:nvSpPr>
            <p:spPr bwMode="auto">
              <a:xfrm>
                <a:off x="792" y="3043"/>
                <a:ext cx="1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800" i="1"/>
                  <a:t>x</a:t>
                </a:r>
              </a:p>
            </p:txBody>
          </p:sp>
          <p:sp>
            <p:nvSpPr>
              <p:cNvPr id="17433" name="Text Box 8"/>
              <p:cNvSpPr txBox="1">
                <a:spLocks noChangeArrowheads="1"/>
              </p:cNvSpPr>
              <p:nvPr/>
            </p:nvSpPr>
            <p:spPr bwMode="auto">
              <a:xfrm>
                <a:off x="2894" y="2569"/>
                <a:ext cx="1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800" i="1"/>
                  <a:t>y</a:t>
                </a:r>
              </a:p>
            </p:txBody>
          </p:sp>
          <p:sp>
            <p:nvSpPr>
              <p:cNvPr id="17434" name="Text Box 9"/>
              <p:cNvSpPr txBox="1">
                <a:spLocks noChangeArrowheads="1"/>
              </p:cNvSpPr>
              <p:nvPr/>
            </p:nvSpPr>
            <p:spPr bwMode="auto">
              <a:xfrm>
                <a:off x="1387" y="1303"/>
                <a:ext cx="1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800" i="1"/>
                  <a:t>z</a:t>
                </a:r>
              </a:p>
            </p:txBody>
          </p:sp>
        </p:grpSp>
        <p:grpSp>
          <p:nvGrpSpPr>
            <p:cNvPr id="17426" name="Group 29"/>
            <p:cNvGrpSpPr>
              <a:grpSpLocks/>
            </p:cNvGrpSpPr>
            <p:nvPr/>
          </p:nvGrpSpPr>
          <p:grpSpPr bwMode="auto">
            <a:xfrm>
              <a:off x="1416050" y="2176463"/>
              <a:ext cx="476250" cy="649287"/>
              <a:chOff x="892" y="1371"/>
              <a:chExt cx="300" cy="409"/>
            </a:xfrm>
          </p:grpSpPr>
          <p:sp>
            <p:nvSpPr>
              <p:cNvPr id="17428" name="Line 26"/>
              <p:cNvSpPr>
                <a:spLocks noChangeShapeType="1"/>
              </p:cNvSpPr>
              <p:nvPr/>
            </p:nvSpPr>
            <p:spPr bwMode="auto">
              <a:xfrm flipV="1">
                <a:off x="1192" y="1371"/>
                <a:ext cx="0" cy="409"/>
              </a:xfrm>
              <a:prstGeom prst="line">
                <a:avLst/>
              </a:prstGeom>
              <a:noFill/>
              <a:ln w="38100">
                <a:solidFill>
                  <a:srgbClr val="0066FF"/>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7429" name="Text Box 27"/>
              <p:cNvSpPr txBox="1">
                <a:spLocks noChangeArrowheads="1"/>
              </p:cNvSpPr>
              <p:nvPr/>
            </p:nvSpPr>
            <p:spPr bwMode="auto">
              <a:xfrm>
                <a:off x="892" y="1524"/>
                <a:ext cx="26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800" b="1">
                    <a:solidFill>
                      <a:srgbClr val="0066FF"/>
                    </a:solidFill>
                  </a:rPr>
                  <a:t>E</a:t>
                </a:r>
                <a:endParaRPr lang="en-US" altLang="fr-FR" sz="1800" b="1" baseline="-25000">
                  <a:solidFill>
                    <a:srgbClr val="0066FF"/>
                  </a:solidFill>
                </a:endParaRPr>
              </a:p>
            </p:txBody>
          </p:sp>
          <p:sp>
            <p:nvSpPr>
              <p:cNvPr id="17430" name="Line 28"/>
              <p:cNvSpPr>
                <a:spLocks noChangeShapeType="1"/>
              </p:cNvSpPr>
              <p:nvPr/>
            </p:nvSpPr>
            <p:spPr bwMode="auto">
              <a:xfrm>
                <a:off x="951" y="1544"/>
                <a:ext cx="161" cy="0"/>
              </a:xfrm>
              <a:prstGeom prst="line">
                <a:avLst/>
              </a:prstGeom>
              <a:noFill/>
              <a:ln w="12700">
                <a:solidFill>
                  <a:srgbClr val="0066FF"/>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sp>
          <p:nvSpPr>
            <p:cNvPr id="17427" name="Text Box 35"/>
            <p:cNvSpPr txBox="1">
              <a:spLocks noChangeArrowheads="1"/>
            </p:cNvSpPr>
            <p:nvPr/>
          </p:nvSpPr>
          <p:spPr bwMode="auto">
            <a:xfrm>
              <a:off x="2528916" y="2602706"/>
              <a:ext cx="1705070" cy="548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600"/>
                <a:t>(radius a)</a:t>
              </a:r>
            </a:p>
          </p:txBody>
        </p:sp>
      </p:grpSp>
      <p:sp>
        <p:nvSpPr>
          <p:cNvPr id="17417" name="Text Box 37"/>
          <p:cNvSpPr txBox="1">
            <a:spLocks noChangeArrowheads="1"/>
          </p:cNvSpPr>
          <p:nvPr/>
        </p:nvSpPr>
        <p:spPr bwMode="auto">
          <a:xfrm>
            <a:off x="828675" y="6345238"/>
            <a:ext cx="4505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200"/>
              <a:t>E. D. Palik, </a:t>
            </a:r>
            <a:r>
              <a:rPr lang="en-US" altLang="fr-FR" sz="1200" i="1"/>
              <a:t>Handbook of Optical Constants of Solids</a:t>
            </a:r>
            <a:r>
              <a:rPr lang="en-US" altLang="fr-FR" sz="1200"/>
              <a:t>, Academic,</a:t>
            </a:r>
          </a:p>
          <a:p>
            <a:pPr eaLnBrk="1" hangingPunct="1">
              <a:spcBef>
                <a:spcPct val="0"/>
              </a:spcBef>
              <a:buFontTx/>
              <a:buNone/>
            </a:pPr>
            <a:r>
              <a:rPr lang="en-US" altLang="fr-FR" sz="1200"/>
              <a:t>San Diego, CA </a:t>
            </a:r>
            <a:r>
              <a:rPr lang="en-US" altLang="fr-FR" sz="1200" b="1"/>
              <a:t>1998</a:t>
            </a:r>
            <a:r>
              <a:rPr lang="en-US" altLang="fr-FR" sz="1200"/>
              <a:t>.</a:t>
            </a:r>
          </a:p>
        </p:txBody>
      </p:sp>
      <p:graphicFrame>
        <p:nvGraphicFramePr>
          <p:cNvPr id="22" name="Object 39"/>
          <p:cNvGraphicFramePr>
            <a:graphicFrameLocks noChangeAspect="1"/>
          </p:cNvGraphicFramePr>
          <p:nvPr/>
        </p:nvGraphicFramePr>
        <p:xfrm>
          <a:off x="5245100" y="2179638"/>
          <a:ext cx="1252538" cy="393700"/>
        </p:xfrm>
        <a:graphic>
          <a:graphicData uri="http://schemas.openxmlformats.org/presentationml/2006/ole">
            <mc:AlternateContent xmlns:mc="http://schemas.openxmlformats.org/markup-compatibility/2006">
              <mc:Choice xmlns:v="urn:schemas-microsoft-com:vml" Requires="v">
                <p:oleObj spid="_x0000_s17443" name="Equation" r:id="rId7" imgW="685502" imgH="215806" progId="Equation.DSMT4">
                  <p:embed/>
                </p:oleObj>
              </mc:Choice>
              <mc:Fallback>
                <p:oleObj name="Equation" r:id="rId7" imgW="685502" imgH="215806" progId="Equation.DSMT4">
                  <p:embed/>
                  <p:pic>
                    <p:nvPicPr>
                      <p:cNvPr id="0" name="Object 3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45100" y="2179638"/>
                        <a:ext cx="1252538"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19" name="ZoneTexte 22"/>
          <p:cNvSpPr txBox="1">
            <a:spLocks noChangeArrowheads="1"/>
          </p:cNvSpPr>
          <p:nvPr/>
        </p:nvSpPr>
        <p:spPr bwMode="auto">
          <a:xfrm>
            <a:off x="409575" y="666750"/>
            <a:ext cx="5816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Clr>
                <a:srgbClr val="FF6600"/>
              </a:buClr>
              <a:buFontTx/>
              <a:buNone/>
            </a:pPr>
            <a:r>
              <a:rPr lang="en-US" altLang="fr-FR" sz="1600" b="1"/>
              <a:t>A single metal particle is modeled by a polarizable sphere</a:t>
            </a:r>
          </a:p>
          <a:p>
            <a:pPr>
              <a:spcBef>
                <a:spcPct val="0"/>
              </a:spcBef>
              <a:buClr>
                <a:srgbClr val="FF6600"/>
              </a:buClr>
              <a:buFontTx/>
              <a:buNone/>
            </a:pPr>
            <a:r>
              <a:rPr lang="en-US" altLang="fr-FR" sz="1600" b="1"/>
              <a:t>which acquires a dipolar momentum.</a:t>
            </a:r>
          </a:p>
        </p:txBody>
      </p:sp>
      <p:pic>
        <p:nvPicPr>
          <p:cNvPr id="5939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15000" y="2684463"/>
            <a:ext cx="2082800" cy="811212"/>
          </a:xfrm>
          <a:prstGeom prst="rect">
            <a:avLst/>
          </a:prstGeom>
          <a:noFill/>
          <a:ln w="28575">
            <a:solidFill>
              <a:srgbClr val="00B050"/>
            </a:solidFill>
            <a:miter lim="800000"/>
            <a:headEnd/>
            <a:tailEnd/>
          </a:ln>
          <a:extLst>
            <a:ext uri="{909E8E84-426E-40DD-AFC4-6F175D3DCCD1}">
              <a14:hiddenFill xmlns:a14="http://schemas.microsoft.com/office/drawing/2010/main">
                <a:solidFill>
                  <a:schemeClr val="accent1"/>
                </a:solidFill>
              </a14:hiddenFill>
            </a:ext>
          </a:extLst>
        </p:spPr>
      </p:pic>
      <p:grpSp>
        <p:nvGrpSpPr>
          <p:cNvPr id="17421" name="Groupe 28"/>
          <p:cNvGrpSpPr>
            <a:grpSpLocks/>
          </p:cNvGrpSpPr>
          <p:nvPr/>
        </p:nvGrpSpPr>
        <p:grpSpPr bwMode="auto">
          <a:xfrm>
            <a:off x="7939088" y="-28575"/>
            <a:ext cx="1233487" cy="700088"/>
            <a:chOff x="7561263" y="-28575"/>
            <a:chExt cx="1611312" cy="914400"/>
          </a:xfrm>
        </p:grpSpPr>
        <p:pic>
          <p:nvPicPr>
            <p:cNvPr id="17422" name="Picture 21" descr="logo_lpcno_300_dpi_fondtransparen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267700" y="-28575"/>
              <a:ext cx="9048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3" name="Picture 37" descr="Afficher l'image d'origin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61263" y="93663"/>
              <a:ext cx="7858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59394"/>
                                        </p:tgtEl>
                                        <p:attrNameLst>
                                          <p:attrName>style.visibility</p:attrName>
                                        </p:attrNameLst>
                                      </p:cBhvr>
                                      <p:to>
                                        <p:strVal val="visible"/>
                                      </p:to>
                                    </p:set>
                                    <p:animEffect transition="in" filter="fade">
                                      <p:cBhvr>
                                        <p:cTn id="20" dur="500"/>
                                        <p:tgtEl>
                                          <p:spTgt spid="5939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59396"/>
                                        </p:tgtEl>
                                        <p:attrNameLst>
                                          <p:attrName>style.visibility</p:attrName>
                                        </p:attrNameLst>
                                      </p:cBhvr>
                                      <p:to>
                                        <p:strVal val="visible"/>
                                      </p:to>
                                    </p:set>
                                    <p:animEffect transition="in" filter="fade">
                                      <p:cBhvr>
                                        <p:cTn id="25" dur="500"/>
                                        <p:tgtEl>
                                          <p:spTgt spid="59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0"/>
            <a:ext cx="847726"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5" name="Espace réservé du numéro de diapositive 2"/>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fld id="{1F830CD1-8794-4CA6-8C23-D507BC5ABA56}" type="slidenum">
              <a:rPr lang="en-US" altLang="fr-FR" sz="1400" smtClean="0"/>
              <a:pPr eaLnBrk="1" hangingPunct="1">
                <a:spcBef>
                  <a:spcPct val="0"/>
                </a:spcBef>
                <a:buFontTx/>
                <a:buNone/>
              </a:pPr>
              <a:t>19</a:t>
            </a:fld>
            <a:endParaRPr lang="en-US" altLang="fr-FR" sz="1400" smtClean="0"/>
          </a:p>
        </p:txBody>
      </p:sp>
      <p:sp>
        <p:nvSpPr>
          <p:cNvPr id="4" name="Rectangle 2"/>
          <p:cNvSpPr txBox="1">
            <a:spLocks noChangeArrowheads="1"/>
          </p:cNvSpPr>
          <p:nvPr/>
        </p:nvSpPr>
        <p:spPr bwMode="auto">
          <a:xfrm>
            <a:off x="19050" y="19050"/>
            <a:ext cx="6858000" cy="381000"/>
          </a:xfrm>
          <a:prstGeom prst="rect">
            <a:avLst/>
          </a:prstGeom>
          <a:noFill/>
          <a:ln w="9525">
            <a:noFill/>
            <a:miter lim="800000"/>
            <a:headEnd/>
            <a:tailEnd/>
          </a:ln>
          <a:effectLst/>
        </p:spPr>
        <p:txBody>
          <a:bodyPr lIns="91422" tIns="45711" rIns="91422" bIns="45711" anchor="ctr"/>
          <a:lstStyle>
            <a:lvl1pPr defTabSz="801688">
              <a:defRPr>
                <a:solidFill>
                  <a:schemeClr val="tx1"/>
                </a:solidFill>
                <a:latin typeface="Arial" charset="0"/>
                <a:cs typeface="Arial" charset="0"/>
              </a:defRPr>
            </a:lvl1pPr>
            <a:lvl2pPr marL="742950" indent="-285750" defTabSz="801688">
              <a:defRPr>
                <a:solidFill>
                  <a:schemeClr val="tx1"/>
                </a:solidFill>
                <a:latin typeface="Arial" charset="0"/>
                <a:cs typeface="Arial" charset="0"/>
              </a:defRPr>
            </a:lvl2pPr>
            <a:lvl3pPr marL="1143000" indent="-228600" defTabSz="801688">
              <a:defRPr>
                <a:solidFill>
                  <a:schemeClr val="tx1"/>
                </a:solidFill>
                <a:latin typeface="Arial" charset="0"/>
                <a:cs typeface="Arial" charset="0"/>
              </a:defRPr>
            </a:lvl3pPr>
            <a:lvl4pPr marL="1600200" indent="-228600" defTabSz="801688">
              <a:defRPr>
                <a:solidFill>
                  <a:schemeClr val="tx1"/>
                </a:solidFill>
                <a:latin typeface="Arial" charset="0"/>
                <a:cs typeface="Arial" charset="0"/>
              </a:defRPr>
            </a:lvl4pPr>
            <a:lvl5pPr marL="2057400" indent="-228600" defTabSz="801688">
              <a:defRPr>
                <a:solidFill>
                  <a:schemeClr val="tx1"/>
                </a:solidFill>
                <a:latin typeface="Arial" charset="0"/>
                <a:cs typeface="Arial" charset="0"/>
              </a:defRPr>
            </a:lvl5pPr>
            <a:lvl6pPr marL="2514600" indent="-228600" defTabSz="801688" fontAlgn="base">
              <a:spcBef>
                <a:spcPct val="0"/>
              </a:spcBef>
              <a:spcAft>
                <a:spcPct val="0"/>
              </a:spcAft>
              <a:defRPr>
                <a:solidFill>
                  <a:schemeClr val="tx1"/>
                </a:solidFill>
                <a:latin typeface="Arial" charset="0"/>
                <a:cs typeface="Arial" charset="0"/>
              </a:defRPr>
            </a:lvl6pPr>
            <a:lvl7pPr marL="2971800" indent="-228600" defTabSz="801688" fontAlgn="base">
              <a:spcBef>
                <a:spcPct val="0"/>
              </a:spcBef>
              <a:spcAft>
                <a:spcPct val="0"/>
              </a:spcAft>
              <a:defRPr>
                <a:solidFill>
                  <a:schemeClr val="tx1"/>
                </a:solidFill>
                <a:latin typeface="Arial" charset="0"/>
                <a:cs typeface="Arial" charset="0"/>
              </a:defRPr>
            </a:lvl7pPr>
            <a:lvl8pPr marL="3429000" indent="-228600" defTabSz="801688" fontAlgn="base">
              <a:spcBef>
                <a:spcPct val="0"/>
              </a:spcBef>
              <a:spcAft>
                <a:spcPct val="0"/>
              </a:spcAft>
              <a:defRPr>
                <a:solidFill>
                  <a:schemeClr val="tx1"/>
                </a:solidFill>
                <a:latin typeface="Arial" charset="0"/>
                <a:cs typeface="Arial" charset="0"/>
              </a:defRPr>
            </a:lvl8pPr>
            <a:lvl9pPr marL="3886200" indent="-228600" defTabSz="801688" fontAlgn="base">
              <a:spcBef>
                <a:spcPct val="0"/>
              </a:spcBef>
              <a:spcAft>
                <a:spcPct val="0"/>
              </a:spcAft>
              <a:defRPr>
                <a:solidFill>
                  <a:schemeClr val="tx1"/>
                </a:solidFill>
                <a:latin typeface="Arial" charset="0"/>
                <a:cs typeface="Arial" charset="0"/>
              </a:defRPr>
            </a:lvl9pPr>
          </a:lstStyle>
          <a:p>
            <a:pPr>
              <a:defRPr/>
            </a:pPr>
            <a:r>
              <a:rPr kumimoji="1" lang="en-US" altLang="fr-FR" sz="2400" b="1" dirty="0" smtClean="0">
                <a:solidFill>
                  <a:srgbClr val="1C1C1C"/>
                </a:solidFill>
                <a:effectLst>
                  <a:outerShdw blurRad="38100" dist="38100" dir="2700000" algn="tl">
                    <a:srgbClr val="C0C0C0"/>
                  </a:outerShdw>
                </a:effectLst>
              </a:rPr>
              <a:t>Size and shape control</a:t>
            </a:r>
            <a:endParaRPr kumimoji="1" lang="fr-FR" altLang="fr-FR" sz="2400" b="1" dirty="0" smtClean="0">
              <a:solidFill>
                <a:srgbClr val="1C1C1C"/>
              </a:solidFill>
              <a:effectLst>
                <a:outerShdw blurRad="38100" dist="38100" dir="2700000" algn="tl">
                  <a:srgbClr val="C0C0C0"/>
                </a:outerShdw>
              </a:effectLst>
            </a:endParaRPr>
          </a:p>
        </p:txBody>
      </p:sp>
      <p:grpSp>
        <p:nvGrpSpPr>
          <p:cNvPr id="18437" name="Groupe 23"/>
          <p:cNvGrpSpPr>
            <a:grpSpLocks/>
          </p:cNvGrpSpPr>
          <p:nvPr/>
        </p:nvGrpSpPr>
        <p:grpSpPr bwMode="auto">
          <a:xfrm>
            <a:off x="1550988" y="1697038"/>
            <a:ext cx="2640012" cy="2146300"/>
            <a:chOff x="942975" y="1592263"/>
            <a:chExt cx="4279345" cy="3480246"/>
          </a:xfrm>
        </p:grpSpPr>
        <p:sp>
          <p:nvSpPr>
            <p:cNvPr id="18449" name="Oval 25"/>
            <p:cNvSpPr>
              <a:spLocks noChangeArrowheads="1"/>
            </p:cNvSpPr>
            <p:nvPr/>
          </p:nvSpPr>
          <p:spPr bwMode="auto">
            <a:xfrm>
              <a:off x="1928813" y="2176461"/>
              <a:ext cx="996950" cy="2896048"/>
            </a:xfrm>
            <a:prstGeom prst="ellipse">
              <a:avLst/>
            </a:prstGeom>
            <a:gradFill rotWithShape="1">
              <a:gsLst>
                <a:gs pos="0">
                  <a:srgbClr val="FCF346"/>
                </a:gs>
                <a:gs pos="100000">
                  <a:srgbClr val="A7A12E"/>
                </a:gs>
              </a:gsLst>
              <a:path path="rect">
                <a:fillToRect r="100000" b="10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fr-FR" altLang="fr-FR" sz="1800"/>
            </a:p>
          </p:txBody>
        </p:sp>
        <p:grpSp>
          <p:nvGrpSpPr>
            <p:cNvPr id="18450" name="Group 2"/>
            <p:cNvGrpSpPr>
              <a:grpSpLocks/>
            </p:cNvGrpSpPr>
            <p:nvPr/>
          </p:nvGrpSpPr>
          <p:grpSpPr bwMode="auto">
            <a:xfrm>
              <a:off x="942975" y="1592263"/>
              <a:ext cx="3659188" cy="3135312"/>
              <a:chOff x="792" y="1299"/>
              <a:chExt cx="2305" cy="1975"/>
            </a:xfrm>
          </p:grpSpPr>
          <p:grpSp>
            <p:nvGrpSpPr>
              <p:cNvPr id="18456" name="Group 3"/>
              <p:cNvGrpSpPr>
                <a:grpSpLocks/>
              </p:cNvGrpSpPr>
              <p:nvPr/>
            </p:nvGrpSpPr>
            <p:grpSpPr bwMode="auto">
              <a:xfrm>
                <a:off x="799" y="1299"/>
                <a:ext cx="2298" cy="1821"/>
                <a:chOff x="799" y="1299"/>
                <a:chExt cx="2298" cy="1821"/>
              </a:xfrm>
            </p:grpSpPr>
            <p:sp>
              <p:nvSpPr>
                <p:cNvPr id="18460" name="Line 4"/>
                <p:cNvSpPr>
                  <a:spLocks noChangeShapeType="1"/>
                </p:cNvSpPr>
                <p:nvPr/>
              </p:nvSpPr>
              <p:spPr bwMode="auto">
                <a:xfrm flipV="1">
                  <a:off x="1723" y="1299"/>
                  <a:ext cx="0" cy="1282"/>
                </a:xfrm>
                <a:prstGeom prst="line">
                  <a:avLst/>
                </a:prstGeom>
                <a:noFill/>
                <a:ln w="2540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8461" name="Line 5"/>
                <p:cNvSpPr>
                  <a:spLocks noChangeShapeType="1"/>
                </p:cNvSpPr>
                <p:nvPr/>
              </p:nvSpPr>
              <p:spPr bwMode="auto">
                <a:xfrm flipH="1">
                  <a:off x="799" y="2587"/>
                  <a:ext cx="924" cy="533"/>
                </a:xfrm>
                <a:prstGeom prst="line">
                  <a:avLst/>
                </a:prstGeom>
                <a:noFill/>
                <a:ln w="2540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8462" name="Line 6"/>
                <p:cNvSpPr>
                  <a:spLocks noChangeShapeType="1"/>
                </p:cNvSpPr>
                <p:nvPr/>
              </p:nvSpPr>
              <p:spPr bwMode="auto">
                <a:xfrm>
                  <a:off x="1728" y="2587"/>
                  <a:ext cx="1369" cy="0"/>
                </a:xfrm>
                <a:prstGeom prst="line">
                  <a:avLst/>
                </a:prstGeom>
                <a:noFill/>
                <a:ln w="2540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sp>
            <p:nvSpPr>
              <p:cNvPr id="18457" name="Text Box 7"/>
              <p:cNvSpPr txBox="1">
                <a:spLocks noChangeArrowheads="1"/>
              </p:cNvSpPr>
              <p:nvPr/>
            </p:nvSpPr>
            <p:spPr bwMode="auto">
              <a:xfrm>
                <a:off x="792" y="3043"/>
                <a:ext cx="1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800" i="1"/>
                  <a:t>x</a:t>
                </a:r>
              </a:p>
            </p:txBody>
          </p:sp>
          <p:sp>
            <p:nvSpPr>
              <p:cNvPr id="18458" name="Text Box 8"/>
              <p:cNvSpPr txBox="1">
                <a:spLocks noChangeArrowheads="1"/>
              </p:cNvSpPr>
              <p:nvPr/>
            </p:nvSpPr>
            <p:spPr bwMode="auto">
              <a:xfrm>
                <a:off x="2894" y="2569"/>
                <a:ext cx="1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800" i="1"/>
                  <a:t>y</a:t>
                </a:r>
              </a:p>
            </p:txBody>
          </p:sp>
          <p:sp>
            <p:nvSpPr>
              <p:cNvPr id="18459" name="Text Box 9"/>
              <p:cNvSpPr txBox="1">
                <a:spLocks noChangeArrowheads="1"/>
              </p:cNvSpPr>
              <p:nvPr/>
            </p:nvSpPr>
            <p:spPr bwMode="auto">
              <a:xfrm>
                <a:off x="1387" y="1303"/>
                <a:ext cx="1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800" i="1"/>
                  <a:t>z</a:t>
                </a:r>
              </a:p>
            </p:txBody>
          </p:sp>
        </p:grpSp>
        <p:grpSp>
          <p:nvGrpSpPr>
            <p:cNvPr id="18451" name="Group 29"/>
            <p:cNvGrpSpPr>
              <a:grpSpLocks/>
            </p:cNvGrpSpPr>
            <p:nvPr/>
          </p:nvGrpSpPr>
          <p:grpSpPr bwMode="auto">
            <a:xfrm>
              <a:off x="1416050" y="2176463"/>
              <a:ext cx="476250" cy="649287"/>
              <a:chOff x="892" y="1371"/>
              <a:chExt cx="300" cy="409"/>
            </a:xfrm>
          </p:grpSpPr>
          <p:sp>
            <p:nvSpPr>
              <p:cNvPr id="18453" name="Line 26"/>
              <p:cNvSpPr>
                <a:spLocks noChangeShapeType="1"/>
              </p:cNvSpPr>
              <p:nvPr/>
            </p:nvSpPr>
            <p:spPr bwMode="auto">
              <a:xfrm flipV="1">
                <a:off x="1192" y="1371"/>
                <a:ext cx="0" cy="409"/>
              </a:xfrm>
              <a:prstGeom prst="line">
                <a:avLst/>
              </a:prstGeom>
              <a:noFill/>
              <a:ln w="38100">
                <a:solidFill>
                  <a:srgbClr val="0066FF"/>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8454" name="Text Box 27"/>
              <p:cNvSpPr txBox="1">
                <a:spLocks noChangeArrowheads="1"/>
              </p:cNvSpPr>
              <p:nvPr/>
            </p:nvSpPr>
            <p:spPr bwMode="auto">
              <a:xfrm>
                <a:off x="892" y="1524"/>
                <a:ext cx="26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800" b="1">
                    <a:solidFill>
                      <a:srgbClr val="0066FF"/>
                    </a:solidFill>
                  </a:rPr>
                  <a:t>E</a:t>
                </a:r>
                <a:endParaRPr lang="en-US" altLang="fr-FR" sz="1800" b="1" baseline="-25000">
                  <a:solidFill>
                    <a:srgbClr val="0066FF"/>
                  </a:solidFill>
                </a:endParaRPr>
              </a:p>
            </p:txBody>
          </p:sp>
          <p:sp>
            <p:nvSpPr>
              <p:cNvPr id="18455" name="Line 28"/>
              <p:cNvSpPr>
                <a:spLocks noChangeShapeType="1"/>
              </p:cNvSpPr>
              <p:nvPr/>
            </p:nvSpPr>
            <p:spPr bwMode="auto">
              <a:xfrm>
                <a:off x="951" y="1544"/>
                <a:ext cx="161" cy="0"/>
              </a:xfrm>
              <a:prstGeom prst="line">
                <a:avLst/>
              </a:prstGeom>
              <a:noFill/>
              <a:ln w="12700">
                <a:solidFill>
                  <a:srgbClr val="0066FF"/>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sp>
          <p:nvSpPr>
            <p:cNvPr id="18452" name="Text Box 35"/>
            <p:cNvSpPr txBox="1">
              <a:spLocks noChangeArrowheads="1"/>
            </p:cNvSpPr>
            <p:nvPr/>
          </p:nvSpPr>
          <p:spPr bwMode="auto">
            <a:xfrm>
              <a:off x="2940843" y="2134392"/>
              <a:ext cx="2281477" cy="948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600"/>
                <a:t>Main axis a</a:t>
              </a:r>
            </a:p>
            <a:p>
              <a:pPr eaLnBrk="1" hangingPunct="1">
                <a:spcBef>
                  <a:spcPct val="0"/>
                </a:spcBef>
                <a:buFontTx/>
                <a:buNone/>
              </a:pPr>
              <a:r>
                <a:rPr lang="en-US" altLang="fr-FR" sz="1600"/>
                <a:t>Minor axis b</a:t>
              </a:r>
            </a:p>
          </p:txBody>
        </p:sp>
      </p:grpSp>
      <p:sp>
        <p:nvSpPr>
          <p:cNvPr id="18438" name="ZoneTexte 22"/>
          <p:cNvSpPr txBox="1">
            <a:spLocks noChangeArrowheads="1"/>
          </p:cNvSpPr>
          <p:nvPr/>
        </p:nvSpPr>
        <p:spPr bwMode="auto">
          <a:xfrm>
            <a:off x="409575" y="852488"/>
            <a:ext cx="78105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Clr>
                <a:srgbClr val="FF6600"/>
              </a:buClr>
              <a:buFontTx/>
              <a:buNone/>
            </a:pPr>
            <a:r>
              <a:rPr lang="en-US" altLang="fr-FR" sz="1600" b="1"/>
              <a:t>For an elongated nanoparticle, the polarizability is no more scalar but a tensor.</a:t>
            </a:r>
          </a:p>
        </p:txBody>
      </p:sp>
      <p:pic>
        <p:nvPicPr>
          <p:cNvPr id="18439" name="Picture 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02200" y="1195388"/>
            <a:ext cx="3665538" cy="1284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37" name="Picture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5750" y="2616200"/>
            <a:ext cx="3022600" cy="747713"/>
          </a:xfrm>
          <a:prstGeom prst="rect">
            <a:avLst/>
          </a:prstGeom>
          <a:noFill/>
          <a:ln w="38100">
            <a:solidFill>
              <a:srgbClr val="00B050"/>
            </a:solidFill>
            <a:miter lim="800000"/>
            <a:headEnd/>
            <a:tailEnd/>
          </a:ln>
          <a:extLst>
            <a:ext uri="{909E8E84-426E-40DD-AFC4-6F175D3DCCD1}">
              <a14:hiddenFill xmlns:a14="http://schemas.microsoft.com/office/drawing/2010/main">
                <a:solidFill>
                  <a:schemeClr val="accent1"/>
                </a:solidFill>
              </a14:hiddenFill>
            </a:ext>
          </a:extLst>
        </p:spPr>
      </p:pic>
      <p:pic>
        <p:nvPicPr>
          <p:cNvPr id="30" name="Picture 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975" y="3944938"/>
            <a:ext cx="3538538" cy="222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442" name="ZoneTexte 1"/>
          <p:cNvSpPr txBox="1">
            <a:spLocks noChangeArrowheads="1"/>
          </p:cNvSpPr>
          <p:nvPr/>
        </p:nvSpPr>
        <p:spPr bwMode="auto">
          <a:xfrm>
            <a:off x="787400" y="6611938"/>
            <a:ext cx="37973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000"/>
              <a:t>E. Dujardin, C. Girard, Handbook of Nanophysics, 2010, Chp 27</a:t>
            </a:r>
            <a:endParaRPr lang="fr-FR" altLang="fr-FR" sz="1000"/>
          </a:p>
        </p:txBody>
      </p:sp>
      <p:grpSp>
        <p:nvGrpSpPr>
          <p:cNvPr id="5" name="Groupe 4"/>
          <p:cNvGrpSpPr>
            <a:grpSpLocks/>
          </p:cNvGrpSpPr>
          <p:nvPr/>
        </p:nvGrpSpPr>
        <p:grpSpPr bwMode="auto">
          <a:xfrm>
            <a:off x="4470400" y="3979863"/>
            <a:ext cx="4699000" cy="2878137"/>
            <a:chOff x="4470638" y="3979577"/>
            <a:chExt cx="4698850" cy="2878423"/>
          </a:xfrm>
        </p:grpSpPr>
        <p:pic>
          <p:nvPicPr>
            <p:cNvPr id="18447" name="Picture 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0638" y="3979577"/>
              <a:ext cx="4698850" cy="21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448" name="ZoneTexte 2"/>
            <p:cNvSpPr txBox="1">
              <a:spLocks noChangeArrowheads="1"/>
            </p:cNvSpPr>
            <p:nvPr/>
          </p:nvSpPr>
          <p:spPr bwMode="auto">
            <a:xfrm>
              <a:off x="5562600" y="6611779"/>
              <a:ext cx="347723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000"/>
                <a:t>C. R. C. Wang et al., </a:t>
              </a:r>
              <a:r>
                <a:rPr lang="en-US" altLang="fr-FR" sz="1000" i="1"/>
                <a:t>J. Phys. Chem. B, 1997, 101, 6661-4</a:t>
              </a:r>
              <a:endParaRPr lang="fr-FR" altLang="fr-FR" sz="1000"/>
            </a:p>
          </p:txBody>
        </p:sp>
      </p:grpSp>
      <p:grpSp>
        <p:nvGrpSpPr>
          <p:cNvPr id="18444" name="Groupe 30"/>
          <p:cNvGrpSpPr>
            <a:grpSpLocks/>
          </p:cNvGrpSpPr>
          <p:nvPr/>
        </p:nvGrpSpPr>
        <p:grpSpPr bwMode="auto">
          <a:xfrm>
            <a:off x="7939088" y="-28575"/>
            <a:ext cx="1233487" cy="700088"/>
            <a:chOff x="7561263" y="-28575"/>
            <a:chExt cx="1611312" cy="914400"/>
          </a:xfrm>
        </p:grpSpPr>
        <p:pic>
          <p:nvPicPr>
            <p:cNvPr id="18445" name="Picture 21" descr="logo_lpcno_300_dpi_fondtransparen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67700" y="-28575"/>
              <a:ext cx="9048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37" descr="Afficher l'image d'origin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61263" y="93663"/>
              <a:ext cx="7858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437"/>
                                        </p:tgtEl>
                                        <p:attrNameLst>
                                          <p:attrName>style.visibility</p:attrName>
                                        </p:attrNameLst>
                                      </p:cBhvr>
                                      <p:to>
                                        <p:strVal val="visible"/>
                                      </p:to>
                                    </p:set>
                                    <p:animEffect transition="in" filter="fade">
                                      <p:cBhvr>
                                        <p:cTn id="7" dur="500"/>
                                        <p:tgtEl>
                                          <p:spTgt spid="17437"/>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3" descr="croissa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990600"/>
            <a:ext cx="9747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9" descr="globe_east_204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6800" y="83820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0"/>
          <p:cNvSpPr>
            <a:spLocks noChangeArrowheads="1"/>
          </p:cNvSpPr>
          <p:nvPr/>
        </p:nvSpPr>
        <p:spPr bwMode="auto">
          <a:xfrm rot="-5400000">
            <a:off x="1647031" y="1400969"/>
            <a:ext cx="18573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r>
              <a:rPr lang="en-US" altLang="fr-FR" sz="1200" i="1"/>
              <a:t>veimages.gsfc.nasa.gov </a:t>
            </a:r>
          </a:p>
        </p:txBody>
      </p:sp>
      <p:sp>
        <p:nvSpPr>
          <p:cNvPr id="3077" name="Line 51"/>
          <p:cNvSpPr>
            <a:spLocks noChangeShapeType="1"/>
          </p:cNvSpPr>
          <p:nvPr/>
        </p:nvSpPr>
        <p:spPr bwMode="auto">
          <a:xfrm>
            <a:off x="1676400" y="2133600"/>
            <a:ext cx="0" cy="838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078" name="Line 52"/>
          <p:cNvSpPr>
            <a:spLocks noChangeShapeType="1"/>
          </p:cNvSpPr>
          <p:nvPr/>
        </p:nvSpPr>
        <p:spPr bwMode="auto">
          <a:xfrm>
            <a:off x="4648200" y="2133600"/>
            <a:ext cx="0" cy="838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079" name="Line 53"/>
          <p:cNvSpPr>
            <a:spLocks noChangeShapeType="1"/>
          </p:cNvSpPr>
          <p:nvPr/>
        </p:nvSpPr>
        <p:spPr bwMode="auto">
          <a:xfrm>
            <a:off x="7696200" y="2133600"/>
            <a:ext cx="0" cy="838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080" name="Rectangle 54"/>
          <p:cNvSpPr>
            <a:spLocks noChangeArrowheads="1"/>
          </p:cNvSpPr>
          <p:nvPr/>
        </p:nvSpPr>
        <p:spPr bwMode="auto">
          <a:xfrm>
            <a:off x="990600" y="2501900"/>
            <a:ext cx="7696200" cy="76200"/>
          </a:xfrm>
          <a:prstGeom prst="rect">
            <a:avLst/>
          </a:prstGeom>
          <a:solidFill>
            <a:srgbClr val="DDDDDD"/>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0"/>
              </a:spcBef>
              <a:buFontTx/>
              <a:buNone/>
            </a:pPr>
            <a:endParaRPr lang="fr-FR" altLang="fr-FR" sz="1800"/>
          </a:p>
        </p:txBody>
      </p:sp>
      <p:sp>
        <p:nvSpPr>
          <p:cNvPr id="3081" name="Text Box 61"/>
          <p:cNvSpPr txBox="1">
            <a:spLocks noChangeArrowheads="1"/>
          </p:cNvSpPr>
          <p:nvPr/>
        </p:nvSpPr>
        <p:spPr bwMode="auto">
          <a:xfrm>
            <a:off x="1905000" y="2528888"/>
            <a:ext cx="7762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800"/>
              <a:t>10</a:t>
            </a:r>
            <a:r>
              <a:rPr lang="fr-FR" altLang="fr-FR" sz="1800" baseline="30000"/>
              <a:t>6</a:t>
            </a:r>
            <a:r>
              <a:rPr lang="fr-FR" altLang="fr-FR" sz="1800"/>
              <a:t> m</a:t>
            </a:r>
          </a:p>
        </p:txBody>
      </p:sp>
      <p:sp>
        <p:nvSpPr>
          <p:cNvPr id="3082" name="Text Box 62"/>
          <p:cNvSpPr txBox="1">
            <a:spLocks noChangeArrowheads="1"/>
          </p:cNvSpPr>
          <p:nvPr/>
        </p:nvSpPr>
        <p:spPr bwMode="auto">
          <a:xfrm>
            <a:off x="2781300" y="2527300"/>
            <a:ext cx="7762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800"/>
              <a:t>10</a:t>
            </a:r>
            <a:r>
              <a:rPr lang="fr-FR" altLang="fr-FR" sz="1800" baseline="30000"/>
              <a:t>3</a:t>
            </a:r>
            <a:r>
              <a:rPr lang="fr-FR" altLang="fr-FR" sz="1800"/>
              <a:t> m</a:t>
            </a:r>
          </a:p>
        </p:txBody>
      </p:sp>
      <p:sp>
        <p:nvSpPr>
          <p:cNvPr id="3083" name="Text Box 63"/>
          <p:cNvSpPr txBox="1">
            <a:spLocks noChangeArrowheads="1"/>
          </p:cNvSpPr>
          <p:nvPr/>
        </p:nvSpPr>
        <p:spPr bwMode="auto">
          <a:xfrm>
            <a:off x="3695700" y="2527300"/>
            <a:ext cx="565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800"/>
              <a:t>1 m</a:t>
            </a:r>
          </a:p>
        </p:txBody>
      </p:sp>
      <p:sp>
        <p:nvSpPr>
          <p:cNvPr id="3084" name="Text Box 64"/>
          <p:cNvSpPr txBox="1">
            <a:spLocks noChangeArrowheads="1"/>
          </p:cNvSpPr>
          <p:nvPr/>
        </p:nvSpPr>
        <p:spPr bwMode="auto">
          <a:xfrm>
            <a:off x="4648200" y="2565400"/>
            <a:ext cx="8270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800"/>
              <a:t>10</a:t>
            </a:r>
            <a:r>
              <a:rPr lang="fr-FR" altLang="fr-FR" sz="1800" baseline="30000"/>
              <a:t>-2</a:t>
            </a:r>
            <a:r>
              <a:rPr lang="fr-FR" altLang="fr-FR" sz="1800"/>
              <a:t> m</a:t>
            </a:r>
          </a:p>
        </p:txBody>
      </p:sp>
      <p:sp>
        <p:nvSpPr>
          <p:cNvPr id="3085" name="Text Box 65"/>
          <p:cNvSpPr txBox="1">
            <a:spLocks noChangeArrowheads="1"/>
          </p:cNvSpPr>
          <p:nvPr/>
        </p:nvSpPr>
        <p:spPr bwMode="auto">
          <a:xfrm>
            <a:off x="7772400" y="2565400"/>
            <a:ext cx="8270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800"/>
              <a:t>10</a:t>
            </a:r>
            <a:r>
              <a:rPr lang="fr-FR" altLang="fr-FR" sz="1800" baseline="30000"/>
              <a:t>-9</a:t>
            </a:r>
            <a:r>
              <a:rPr lang="fr-FR" altLang="fr-FR" sz="1800"/>
              <a:t> m</a:t>
            </a:r>
          </a:p>
        </p:txBody>
      </p:sp>
      <p:sp>
        <p:nvSpPr>
          <p:cNvPr id="3086" name="Text Box 66"/>
          <p:cNvSpPr txBox="1">
            <a:spLocks noChangeArrowheads="1"/>
          </p:cNvSpPr>
          <p:nvPr/>
        </p:nvSpPr>
        <p:spPr bwMode="auto">
          <a:xfrm>
            <a:off x="6019800" y="2565400"/>
            <a:ext cx="8270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800"/>
              <a:t>10</a:t>
            </a:r>
            <a:r>
              <a:rPr lang="fr-FR" altLang="fr-FR" sz="1800" baseline="30000"/>
              <a:t>-6</a:t>
            </a:r>
            <a:r>
              <a:rPr lang="fr-FR" altLang="fr-FR" sz="1800"/>
              <a:t> m</a:t>
            </a:r>
          </a:p>
        </p:txBody>
      </p:sp>
      <p:pic>
        <p:nvPicPr>
          <p:cNvPr id="3087" name="Picture 67" descr="comte_produit_7-cigc_studiovision_v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86200" y="914400"/>
            <a:ext cx="1485900"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8" name="Rectangle 68"/>
          <p:cNvSpPr>
            <a:spLocks noChangeArrowheads="1"/>
          </p:cNvSpPr>
          <p:nvPr/>
        </p:nvSpPr>
        <p:spPr bwMode="auto">
          <a:xfrm rot="-5400000">
            <a:off x="4897437" y="1427163"/>
            <a:ext cx="13001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r>
              <a:rPr lang="en-US" altLang="fr-FR" sz="1200" i="1"/>
              <a:t>www.comté.com</a:t>
            </a:r>
          </a:p>
        </p:txBody>
      </p:sp>
      <p:pic>
        <p:nvPicPr>
          <p:cNvPr id="3089" name="Picture 3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288" y="-9525"/>
            <a:ext cx="847726"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2"/>
          <p:cNvSpPr txBox="1">
            <a:spLocks noChangeArrowheads="1"/>
          </p:cNvSpPr>
          <p:nvPr/>
        </p:nvSpPr>
        <p:spPr bwMode="auto">
          <a:xfrm>
            <a:off x="19050" y="19050"/>
            <a:ext cx="6858000" cy="381000"/>
          </a:xfrm>
          <a:prstGeom prst="rect">
            <a:avLst/>
          </a:prstGeom>
          <a:noFill/>
          <a:ln w="9525">
            <a:noFill/>
            <a:miter lim="800000"/>
            <a:headEnd/>
            <a:tailEnd/>
          </a:ln>
          <a:effectLst/>
        </p:spPr>
        <p:txBody>
          <a:bodyPr lIns="91422" tIns="45711" rIns="91422" bIns="45711" anchor="ctr"/>
          <a:lstStyle>
            <a:lvl1pPr defTabSz="801688">
              <a:defRPr>
                <a:solidFill>
                  <a:schemeClr val="tx1"/>
                </a:solidFill>
                <a:latin typeface="Arial" charset="0"/>
                <a:cs typeface="Arial" charset="0"/>
              </a:defRPr>
            </a:lvl1pPr>
            <a:lvl2pPr marL="742950" indent="-285750" defTabSz="801688">
              <a:defRPr>
                <a:solidFill>
                  <a:schemeClr val="tx1"/>
                </a:solidFill>
                <a:latin typeface="Arial" charset="0"/>
                <a:cs typeface="Arial" charset="0"/>
              </a:defRPr>
            </a:lvl2pPr>
            <a:lvl3pPr marL="1143000" indent="-228600" defTabSz="801688">
              <a:defRPr>
                <a:solidFill>
                  <a:schemeClr val="tx1"/>
                </a:solidFill>
                <a:latin typeface="Arial" charset="0"/>
                <a:cs typeface="Arial" charset="0"/>
              </a:defRPr>
            </a:lvl3pPr>
            <a:lvl4pPr marL="1600200" indent="-228600" defTabSz="801688">
              <a:defRPr>
                <a:solidFill>
                  <a:schemeClr val="tx1"/>
                </a:solidFill>
                <a:latin typeface="Arial" charset="0"/>
                <a:cs typeface="Arial" charset="0"/>
              </a:defRPr>
            </a:lvl4pPr>
            <a:lvl5pPr marL="2057400" indent="-228600" defTabSz="801688">
              <a:defRPr>
                <a:solidFill>
                  <a:schemeClr val="tx1"/>
                </a:solidFill>
                <a:latin typeface="Arial" charset="0"/>
                <a:cs typeface="Arial" charset="0"/>
              </a:defRPr>
            </a:lvl5pPr>
            <a:lvl6pPr marL="2514600" indent="-228600" defTabSz="801688" fontAlgn="base">
              <a:spcBef>
                <a:spcPct val="0"/>
              </a:spcBef>
              <a:spcAft>
                <a:spcPct val="0"/>
              </a:spcAft>
              <a:defRPr>
                <a:solidFill>
                  <a:schemeClr val="tx1"/>
                </a:solidFill>
                <a:latin typeface="Arial" charset="0"/>
                <a:cs typeface="Arial" charset="0"/>
              </a:defRPr>
            </a:lvl6pPr>
            <a:lvl7pPr marL="2971800" indent="-228600" defTabSz="801688" fontAlgn="base">
              <a:spcBef>
                <a:spcPct val="0"/>
              </a:spcBef>
              <a:spcAft>
                <a:spcPct val="0"/>
              </a:spcAft>
              <a:defRPr>
                <a:solidFill>
                  <a:schemeClr val="tx1"/>
                </a:solidFill>
                <a:latin typeface="Arial" charset="0"/>
                <a:cs typeface="Arial" charset="0"/>
              </a:defRPr>
            </a:lvl7pPr>
            <a:lvl8pPr marL="3429000" indent="-228600" defTabSz="801688" fontAlgn="base">
              <a:spcBef>
                <a:spcPct val="0"/>
              </a:spcBef>
              <a:spcAft>
                <a:spcPct val="0"/>
              </a:spcAft>
              <a:defRPr>
                <a:solidFill>
                  <a:schemeClr val="tx1"/>
                </a:solidFill>
                <a:latin typeface="Arial" charset="0"/>
                <a:cs typeface="Arial" charset="0"/>
              </a:defRPr>
            </a:lvl8pPr>
            <a:lvl9pPr marL="3886200" indent="-228600" defTabSz="801688" fontAlgn="base">
              <a:spcBef>
                <a:spcPct val="0"/>
              </a:spcBef>
              <a:spcAft>
                <a:spcPct val="0"/>
              </a:spcAft>
              <a:defRPr>
                <a:solidFill>
                  <a:schemeClr val="tx1"/>
                </a:solidFill>
                <a:latin typeface="Arial" charset="0"/>
                <a:cs typeface="Arial" charset="0"/>
              </a:defRPr>
            </a:lvl9pPr>
          </a:lstStyle>
          <a:p>
            <a:pPr>
              <a:defRPr/>
            </a:pPr>
            <a:r>
              <a:rPr kumimoji="1" lang="en-US" altLang="fr-FR" sz="2400" b="1" dirty="0" smtClean="0">
                <a:solidFill>
                  <a:srgbClr val="1C1C1C"/>
                </a:solidFill>
                <a:effectLst>
                  <a:outerShdw blurRad="38100" dist="38100" dir="2700000" algn="tl">
                    <a:srgbClr val="C0C0C0"/>
                  </a:outerShdw>
                </a:effectLst>
              </a:rPr>
              <a:t>Nanoparticles </a:t>
            </a:r>
            <a:r>
              <a:rPr kumimoji="1" lang="en-US" altLang="fr-FR" sz="2400" b="1" dirty="0" smtClean="0">
                <a:solidFill>
                  <a:srgbClr val="1C1C1C"/>
                </a:solidFill>
                <a:effectLst>
                  <a:outerShdw blurRad="38100" dist="38100" dir="2700000" algn="tl">
                    <a:srgbClr val="C0C0C0"/>
                  </a:outerShdw>
                </a:effectLst>
              </a:rPr>
              <a:t>- introduction</a:t>
            </a:r>
            <a:endParaRPr kumimoji="1" lang="fr-FR" altLang="fr-FR" sz="2400" b="1" dirty="0" smtClean="0">
              <a:solidFill>
                <a:srgbClr val="1C1C1C"/>
              </a:solidFill>
              <a:effectLst>
                <a:outerShdw blurRad="38100" dist="38100" dir="2700000" algn="tl">
                  <a:srgbClr val="C0C0C0"/>
                </a:outerShdw>
              </a:effectLst>
            </a:endParaRPr>
          </a:p>
        </p:txBody>
      </p:sp>
      <p:sp>
        <p:nvSpPr>
          <p:cNvPr id="3091" name="Text Box 30"/>
          <p:cNvSpPr txBox="1">
            <a:spLocks noChangeArrowheads="1"/>
          </p:cNvSpPr>
          <p:nvPr/>
        </p:nvSpPr>
        <p:spPr bwMode="auto">
          <a:xfrm>
            <a:off x="3519488" y="6572250"/>
            <a:ext cx="218122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200" i="1">
                <a:solidFill>
                  <a:srgbClr val="1C1C1C"/>
                </a:solidFill>
              </a:rPr>
              <a:t>Ecole ETPMSE – 20/06/2016</a:t>
            </a:r>
          </a:p>
        </p:txBody>
      </p:sp>
      <p:pic>
        <p:nvPicPr>
          <p:cNvPr id="33" name="Image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924050" y="3090863"/>
            <a:ext cx="5514975" cy="372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3" name="Espace réservé du numéro de diapositive 1"/>
          <p:cNvSpPr>
            <a:spLocks noGrp="1"/>
          </p:cNvSpPr>
          <p:nvPr>
            <p:ph type="sldNum" sz="quarter" idx="12"/>
          </p:nvPr>
        </p:nvSpPr>
        <p:spPr>
          <a:xfrm>
            <a:off x="8347075" y="6245225"/>
            <a:ext cx="339725" cy="327025"/>
          </a:xfrm>
          <a:noFill/>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fld id="{4E92B539-F386-4FA6-9B00-A857A53770F9}" type="slidenum">
              <a:rPr lang="en-US" altLang="fr-FR" sz="1400" smtClean="0"/>
              <a:pPr eaLnBrk="1" hangingPunct="1">
                <a:spcBef>
                  <a:spcPct val="0"/>
                </a:spcBef>
                <a:buFontTx/>
                <a:buNone/>
              </a:pPr>
              <a:t>2</a:t>
            </a:fld>
            <a:endParaRPr lang="en-US" altLang="fr-FR" sz="1400" smtClean="0"/>
          </a:p>
        </p:txBody>
      </p:sp>
      <p:grpSp>
        <p:nvGrpSpPr>
          <p:cNvPr id="3094" name="Groupe 23"/>
          <p:cNvGrpSpPr>
            <a:grpSpLocks/>
          </p:cNvGrpSpPr>
          <p:nvPr/>
        </p:nvGrpSpPr>
        <p:grpSpPr bwMode="auto">
          <a:xfrm>
            <a:off x="7939088" y="-28575"/>
            <a:ext cx="1233487" cy="700088"/>
            <a:chOff x="7561263" y="-28575"/>
            <a:chExt cx="1611312" cy="914400"/>
          </a:xfrm>
        </p:grpSpPr>
        <p:pic>
          <p:nvPicPr>
            <p:cNvPr id="3095" name="Picture 21" descr="logo_lpcno_300_dpi_fondtransparen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67700" y="-28575"/>
              <a:ext cx="9048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6" name="Picture 37" descr="Afficher l'image d'origin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61263" y="93663"/>
              <a:ext cx="7858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cSld>
  <p:clrMapOvr>
    <a:masterClrMapping/>
  </p:clrMapOvr>
  <p:transition advTm="3321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0"/>
            <a:ext cx="847726"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59" name="Espace réservé du numéro de diapositive 2"/>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fld id="{AC15F5D9-7B69-402D-A152-A5238CAD26EA}" type="slidenum">
              <a:rPr lang="en-US" altLang="fr-FR" sz="1400" smtClean="0"/>
              <a:pPr eaLnBrk="1" hangingPunct="1">
                <a:spcBef>
                  <a:spcPct val="0"/>
                </a:spcBef>
                <a:buFontTx/>
                <a:buNone/>
              </a:pPr>
              <a:t>20</a:t>
            </a:fld>
            <a:endParaRPr lang="en-US" altLang="fr-FR" sz="1400" smtClean="0"/>
          </a:p>
        </p:txBody>
      </p:sp>
      <p:sp>
        <p:nvSpPr>
          <p:cNvPr id="4" name="Rectangle 2"/>
          <p:cNvSpPr txBox="1">
            <a:spLocks noChangeArrowheads="1"/>
          </p:cNvSpPr>
          <p:nvPr/>
        </p:nvSpPr>
        <p:spPr bwMode="auto">
          <a:xfrm>
            <a:off x="19050" y="19050"/>
            <a:ext cx="6858000" cy="381000"/>
          </a:xfrm>
          <a:prstGeom prst="rect">
            <a:avLst/>
          </a:prstGeom>
          <a:noFill/>
          <a:ln w="9525">
            <a:noFill/>
            <a:miter lim="800000"/>
            <a:headEnd/>
            <a:tailEnd/>
          </a:ln>
          <a:effectLst/>
        </p:spPr>
        <p:txBody>
          <a:bodyPr lIns="91422" tIns="45711" rIns="91422" bIns="45711" anchor="ctr"/>
          <a:lstStyle>
            <a:lvl1pPr defTabSz="801688">
              <a:defRPr>
                <a:solidFill>
                  <a:schemeClr val="tx1"/>
                </a:solidFill>
                <a:latin typeface="Arial" charset="0"/>
                <a:cs typeface="Arial" charset="0"/>
              </a:defRPr>
            </a:lvl1pPr>
            <a:lvl2pPr marL="742950" indent="-285750" defTabSz="801688">
              <a:defRPr>
                <a:solidFill>
                  <a:schemeClr val="tx1"/>
                </a:solidFill>
                <a:latin typeface="Arial" charset="0"/>
                <a:cs typeface="Arial" charset="0"/>
              </a:defRPr>
            </a:lvl2pPr>
            <a:lvl3pPr marL="1143000" indent="-228600" defTabSz="801688">
              <a:defRPr>
                <a:solidFill>
                  <a:schemeClr val="tx1"/>
                </a:solidFill>
                <a:latin typeface="Arial" charset="0"/>
                <a:cs typeface="Arial" charset="0"/>
              </a:defRPr>
            </a:lvl3pPr>
            <a:lvl4pPr marL="1600200" indent="-228600" defTabSz="801688">
              <a:defRPr>
                <a:solidFill>
                  <a:schemeClr val="tx1"/>
                </a:solidFill>
                <a:latin typeface="Arial" charset="0"/>
                <a:cs typeface="Arial" charset="0"/>
              </a:defRPr>
            </a:lvl4pPr>
            <a:lvl5pPr marL="2057400" indent="-228600" defTabSz="801688">
              <a:defRPr>
                <a:solidFill>
                  <a:schemeClr val="tx1"/>
                </a:solidFill>
                <a:latin typeface="Arial" charset="0"/>
                <a:cs typeface="Arial" charset="0"/>
              </a:defRPr>
            </a:lvl5pPr>
            <a:lvl6pPr marL="2514600" indent="-228600" defTabSz="801688" fontAlgn="base">
              <a:spcBef>
                <a:spcPct val="0"/>
              </a:spcBef>
              <a:spcAft>
                <a:spcPct val="0"/>
              </a:spcAft>
              <a:defRPr>
                <a:solidFill>
                  <a:schemeClr val="tx1"/>
                </a:solidFill>
                <a:latin typeface="Arial" charset="0"/>
                <a:cs typeface="Arial" charset="0"/>
              </a:defRPr>
            </a:lvl6pPr>
            <a:lvl7pPr marL="2971800" indent="-228600" defTabSz="801688" fontAlgn="base">
              <a:spcBef>
                <a:spcPct val="0"/>
              </a:spcBef>
              <a:spcAft>
                <a:spcPct val="0"/>
              </a:spcAft>
              <a:defRPr>
                <a:solidFill>
                  <a:schemeClr val="tx1"/>
                </a:solidFill>
                <a:latin typeface="Arial" charset="0"/>
                <a:cs typeface="Arial" charset="0"/>
              </a:defRPr>
            </a:lvl7pPr>
            <a:lvl8pPr marL="3429000" indent="-228600" defTabSz="801688" fontAlgn="base">
              <a:spcBef>
                <a:spcPct val="0"/>
              </a:spcBef>
              <a:spcAft>
                <a:spcPct val="0"/>
              </a:spcAft>
              <a:defRPr>
                <a:solidFill>
                  <a:schemeClr val="tx1"/>
                </a:solidFill>
                <a:latin typeface="Arial" charset="0"/>
                <a:cs typeface="Arial" charset="0"/>
              </a:defRPr>
            </a:lvl8pPr>
            <a:lvl9pPr marL="3886200" indent="-228600" defTabSz="801688" fontAlgn="base">
              <a:spcBef>
                <a:spcPct val="0"/>
              </a:spcBef>
              <a:spcAft>
                <a:spcPct val="0"/>
              </a:spcAft>
              <a:defRPr>
                <a:solidFill>
                  <a:schemeClr val="tx1"/>
                </a:solidFill>
                <a:latin typeface="Arial" charset="0"/>
                <a:cs typeface="Arial" charset="0"/>
              </a:defRPr>
            </a:lvl9pPr>
          </a:lstStyle>
          <a:p>
            <a:pPr>
              <a:defRPr/>
            </a:pPr>
            <a:r>
              <a:rPr kumimoji="1" lang="en-US" altLang="fr-FR" sz="2400" b="1" dirty="0" smtClean="0">
                <a:solidFill>
                  <a:srgbClr val="1C1C1C"/>
                </a:solidFill>
                <a:effectLst>
                  <a:outerShdw blurRad="38100" dist="38100" dir="2700000" algn="tl">
                    <a:srgbClr val="C0C0C0"/>
                  </a:outerShdw>
                </a:effectLst>
              </a:rPr>
              <a:t>Effect of nanorod aspect ratio</a:t>
            </a:r>
            <a:endParaRPr kumimoji="1" lang="fr-FR" altLang="fr-FR" sz="2400" b="1" dirty="0" smtClean="0">
              <a:solidFill>
                <a:srgbClr val="1C1C1C"/>
              </a:solidFill>
              <a:effectLst>
                <a:outerShdw blurRad="38100" dist="38100" dir="2700000" algn="tl">
                  <a:srgbClr val="C0C0C0"/>
                </a:outerShdw>
              </a:effectLst>
            </a:endParaRPr>
          </a:p>
        </p:txBody>
      </p:sp>
      <p:pic>
        <p:nvPicPr>
          <p:cNvPr id="19461" name="Picture 2" descr="See original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413" y="1066800"/>
            <a:ext cx="7443787" cy="467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ZoneTexte 4"/>
          <p:cNvSpPr txBox="1">
            <a:spLocks noChangeArrowheads="1"/>
          </p:cNvSpPr>
          <p:nvPr/>
        </p:nvSpPr>
        <p:spPr bwMode="auto">
          <a:xfrm>
            <a:off x="990600" y="6459538"/>
            <a:ext cx="48895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000"/>
              <a:t>Wang S, Xi W, Cai F, Zhao X, Xu Z, Qian J, He S. </a:t>
            </a:r>
            <a:r>
              <a:rPr lang="en-US" altLang="fr-FR" sz="1000" i="1"/>
              <a:t>Theranostics</a:t>
            </a:r>
            <a:r>
              <a:rPr lang="en-US" altLang="fr-FR" sz="1000"/>
              <a:t> 2015; 5(3):251-266</a:t>
            </a:r>
            <a:endParaRPr lang="fr-FR" altLang="fr-FR" sz="1000"/>
          </a:p>
        </p:txBody>
      </p:sp>
      <p:grpSp>
        <p:nvGrpSpPr>
          <p:cNvPr id="19463" name="Groupe 8"/>
          <p:cNvGrpSpPr>
            <a:grpSpLocks/>
          </p:cNvGrpSpPr>
          <p:nvPr/>
        </p:nvGrpSpPr>
        <p:grpSpPr bwMode="auto">
          <a:xfrm>
            <a:off x="7939088" y="-28575"/>
            <a:ext cx="1233487" cy="700088"/>
            <a:chOff x="7561263" y="-28575"/>
            <a:chExt cx="1611312" cy="914400"/>
          </a:xfrm>
        </p:grpSpPr>
        <p:pic>
          <p:nvPicPr>
            <p:cNvPr id="19464" name="Picture 21" descr="logo_lpcno_300_dpi_fondtranspare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67700" y="-28575"/>
              <a:ext cx="9048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37" descr="Afficher l'image d'orig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61263" y="93663"/>
              <a:ext cx="7858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Theranostics 05: 0251 image No. 0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475" y="1371600"/>
            <a:ext cx="5341938" cy="50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0"/>
            <a:ext cx="847726"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4" name="Espace réservé du numéro de diapositive 2"/>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fld id="{B212966E-7F9E-4F90-95A2-8E88821B0640}" type="slidenum">
              <a:rPr lang="en-US" altLang="fr-FR" sz="1400" smtClean="0"/>
              <a:pPr eaLnBrk="1" hangingPunct="1">
                <a:spcBef>
                  <a:spcPct val="0"/>
                </a:spcBef>
                <a:buFontTx/>
                <a:buNone/>
              </a:pPr>
              <a:t>21</a:t>
            </a:fld>
            <a:endParaRPr lang="en-US" altLang="fr-FR" sz="1400" smtClean="0"/>
          </a:p>
        </p:txBody>
      </p:sp>
      <p:sp>
        <p:nvSpPr>
          <p:cNvPr id="7" name="Rectangle 2"/>
          <p:cNvSpPr txBox="1">
            <a:spLocks noChangeArrowheads="1"/>
          </p:cNvSpPr>
          <p:nvPr/>
        </p:nvSpPr>
        <p:spPr bwMode="auto">
          <a:xfrm>
            <a:off x="19050" y="19050"/>
            <a:ext cx="6858000" cy="381000"/>
          </a:xfrm>
          <a:prstGeom prst="rect">
            <a:avLst/>
          </a:prstGeom>
          <a:noFill/>
          <a:ln w="9525">
            <a:noFill/>
            <a:miter lim="800000"/>
            <a:headEnd/>
            <a:tailEnd/>
          </a:ln>
          <a:effectLst/>
        </p:spPr>
        <p:txBody>
          <a:bodyPr lIns="91422" tIns="45711" rIns="91422" bIns="45711" anchor="ctr"/>
          <a:lstStyle>
            <a:lvl1pPr defTabSz="801688">
              <a:defRPr>
                <a:solidFill>
                  <a:schemeClr val="tx1"/>
                </a:solidFill>
                <a:latin typeface="Arial" charset="0"/>
                <a:cs typeface="Arial" charset="0"/>
              </a:defRPr>
            </a:lvl1pPr>
            <a:lvl2pPr marL="742950" indent="-285750" defTabSz="801688">
              <a:defRPr>
                <a:solidFill>
                  <a:schemeClr val="tx1"/>
                </a:solidFill>
                <a:latin typeface="Arial" charset="0"/>
                <a:cs typeface="Arial" charset="0"/>
              </a:defRPr>
            </a:lvl2pPr>
            <a:lvl3pPr marL="1143000" indent="-228600" defTabSz="801688">
              <a:defRPr>
                <a:solidFill>
                  <a:schemeClr val="tx1"/>
                </a:solidFill>
                <a:latin typeface="Arial" charset="0"/>
                <a:cs typeface="Arial" charset="0"/>
              </a:defRPr>
            </a:lvl3pPr>
            <a:lvl4pPr marL="1600200" indent="-228600" defTabSz="801688">
              <a:defRPr>
                <a:solidFill>
                  <a:schemeClr val="tx1"/>
                </a:solidFill>
                <a:latin typeface="Arial" charset="0"/>
                <a:cs typeface="Arial" charset="0"/>
              </a:defRPr>
            </a:lvl4pPr>
            <a:lvl5pPr marL="2057400" indent="-228600" defTabSz="801688">
              <a:defRPr>
                <a:solidFill>
                  <a:schemeClr val="tx1"/>
                </a:solidFill>
                <a:latin typeface="Arial" charset="0"/>
                <a:cs typeface="Arial" charset="0"/>
              </a:defRPr>
            </a:lvl5pPr>
            <a:lvl6pPr marL="2514600" indent="-228600" defTabSz="801688" fontAlgn="base">
              <a:spcBef>
                <a:spcPct val="0"/>
              </a:spcBef>
              <a:spcAft>
                <a:spcPct val="0"/>
              </a:spcAft>
              <a:defRPr>
                <a:solidFill>
                  <a:schemeClr val="tx1"/>
                </a:solidFill>
                <a:latin typeface="Arial" charset="0"/>
                <a:cs typeface="Arial" charset="0"/>
              </a:defRPr>
            </a:lvl6pPr>
            <a:lvl7pPr marL="2971800" indent="-228600" defTabSz="801688" fontAlgn="base">
              <a:spcBef>
                <a:spcPct val="0"/>
              </a:spcBef>
              <a:spcAft>
                <a:spcPct val="0"/>
              </a:spcAft>
              <a:defRPr>
                <a:solidFill>
                  <a:schemeClr val="tx1"/>
                </a:solidFill>
                <a:latin typeface="Arial" charset="0"/>
                <a:cs typeface="Arial" charset="0"/>
              </a:defRPr>
            </a:lvl7pPr>
            <a:lvl8pPr marL="3429000" indent="-228600" defTabSz="801688" fontAlgn="base">
              <a:spcBef>
                <a:spcPct val="0"/>
              </a:spcBef>
              <a:spcAft>
                <a:spcPct val="0"/>
              </a:spcAft>
              <a:defRPr>
                <a:solidFill>
                  <a:schemeClr val="tx1"/>
                </a:solidFill>
                <a:latin typeface="Arial" charset="0"/>
                <a:cs typeface="Arial" charset="0"/>
              </a:defRPr>
            </a:lvl8pPr>
            <a:lvl9pPr marL="3886200" indent="-228600" defTabSz="801688" fontAlgn="base">
              <a:spcBef>
                <a:spcPct val="0"/>
              </a:spcBef>
              <a:spcAft>
                <a:spcPct val="0"/>
              </a:spcAft>
              <a:defRPr>
                <a:solidFill>
                  <a:schemeClr val="tx1"/>
                </a:solidFill>
                <a:latin typeface="Arial" charset="0"/>
                <a:cs typeface="Arial" charset="0"/>
              </a:defRPr>
            </a:lvl9pPr>
          </a:lstStyle>
          <a:p>
            <a:pPr>
              <a:defRPr/>
            </a:pPr>
            <a:r>
              <a:rPr kumimoji="1" lang="en-US" altLang="fr-FR" sz="2400" b="1" dirty="0" smtClean="0">
                <a:solidFill>
                  <a:srgbClr val="1C1C1C"/>
                </a:solidFill>
                <a:effectLst>
                  <a:outerShdw blurRad="38100" dist="38100" dir="2700000" algn="tl">
                    <a:srgbClr val="C0C0C0"/>
                  </a:outerShdw>
                </a:effectLst>
              </a:rPr>
              <a:t>Effect of nanorod aspect ratio</a:t>
            </a:r>
            <a:endParaRPr kumimoji="1" lang="fr-FR" altLang="fr-FR" sz="2400" b="1" dirty="0" smtClean="0">
              <a:solidFill>
                <a:srgbClr val="1C1C1C"/>
              </a:solidFill>
              <a:effectLst>
                <a:outerShdw blurRad="38100" dist="38100" dir="2700000" algn="tl">
                  <a:srgbClr val="C0C0C0"/>
                </a:outerShdw>
              </a:effectLst>
            </a:endParaRPr>
          </a:p>
        </p:txBody>
      </p:sp>
      <p:pic>
        <p:nvPicPr>
          <p:cNvPr id="20486" name="Picture 8" descr="Theranostics 05: 0251 image No. 009"/>
          <p:cNvPicPr>
            <a:picLocks noChangeAspect="1" noChangeArrowheads="1"/>
          </p:cNvPicPr>
          <p:nvPr/>
        </p:nvPicPr>
        <p:blipFill>
          <a:blip r:embed="rId4">
            <a:extLst>
              <a:ext uri="{28A0092B-C50C-407E-A947-70E740481C1C}">
                <a14:useLocalDpi xmlns:a14="http://schemas.microsoft.com/office/drawing/2010/main" val="0"/>
              </a:ext>
            </a:extLst>
          </a:blip>
          <a:srcRect l="51105" t="51437"/>
          <a:stretch>
            <a:fillRect/>
          </a:stretch>
        </p:blipFill>
        <p:spPr bwMode="auto">
          <a:xfrm>
            <a:off x="533400" y="1371600"/>
            <a:ext cx="2676525" cy="265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ZoneTexte 1"/>
          <p:cNvSpPr txBox="1">
            <a:spLocks noChangeArrowheads="1"/>
          </p:cNvSpPr>
          <p:nvPr/>
        </p:nvSpPr>
        <p:spPr bwMode="auto">
          <a:xfrm>
            <a:off x="833438" y="6626225"/>
            <a:ext cx="51355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000"/>
              <a:t>S. Wang, W. Xi, F. Cai, X. Zhao, Z. Xu, J. Qian, S. He, </a:t>
            </a:r>
            <a:r>
              <a:rPr lang="fr-FR" altLang="fr-FR" sz="1000" i="1"/>
              <a:t>Theranostics </a:t>
            </a:r>
            <a:r>
              <a:rPr lang="fr-FR" altLang="fr-FR" sz="1000"/>
              <a:t>2015; 5(3):251-266</a:t>
            </a:r>
          </a:p>
        </p:txBody>
      </p:sp>
      <p:sp>
        <p:nvSpPr>
          <p:cNvPr id="20488" name="ZoneTexte 22"/>
          <p:cNvSpPr txBox="1">
            <a:spLocks noChangeArrowheads="1"/>
          </p:cNvSpPr>
          <p:nvPr/>
        </p:nvSpPr>
        <p:spPr bwMode="auto">
          <a:xfrm>
            <a:off x="409575" y="666750"/>
            <a:ext cx="562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Clr>
                <a:srgbClr val="FF6600"/>
              </a:buClr>
              <a:buFontTx/>
              <a:buNone/>
            </a:pPr>
            <a:r>
              <a:rPr lang="en-US" altLang="fr-FR" sz="1600" b="1"/>
              <a:t>Technological relevance of controlling the aspect ratio</a:t>
            </a:r>
          </a:p>
        </p:txBody>
      </p:sp>
      <p:grpSp>
        <p:nvGrpSpPr>
          <p:cNvPr id="20489" name="Groupe 10"/>
          <p:cNvGrpSpPr>
            <a:grpSpLocks/>
          </p:cNvGrpSpPr>
          <p:nvPr/>
        </p:nvGrpSpPr>
        <p:grpSpPr bwMode="auto">
          <a:xfrm>
            <a:off x="7939088" y="-28575"/>
            <a:ext cx="1233487" cy="700088"/>
            <a:chOff x="7561263" y="-28575"/>
            <a:chExt cx="1611312" cy="914400"/>
          </a:xfrm>
        </p:grpSpPr>
        <p:pic>
          <p:nvPicPr>
            <p:cNvPr id="20490" name="Picture 21" descr="logo_lpcno_300_dpi_fondtranspar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67700" y="-28575"/>
              <a:ext cx="9048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Picture 37" descr="Afficher l'image d'origi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61263" y="93663"/>
              <a:ext cx="7858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0"/>
            <a:ext cx="847726"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7" name="Espace réservé du numéro de diapositive 2"/>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fld id="{001BA843-8ED4-4380-AAFF-11F23EB4250F}" type="slidenum">
              <a:rPr lang="en-US" altLang="fr-FR" sz="1400" smtClean="0"/>
              <a:pPr eaLnBrk="1" hangingPunct="1">
                <a:spcBef>
                  <a:spcPct val="0"/>
                </a:spcBef>
                <a:buFontTx/>
                <a:buNone/>
              </a:pPr>
              <a:t>22</a:t>
            </a:fld>
            <a:endParaRPr lang="en-US" altLang="fr-FR" sz="1400" smtClean="0"/>
          </a:p>
        </p:txBody>
      </p:sp>
      <p:pic>
        <p:nvPicPr>
          <p:cNvPr id="21508" name="Picture 7" descr="http://www.frontiersin.org/files/Articles/112896/fmats-01-00019-HTML/image_m/fmats-01-00019-g0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438" y="927100"/>
            <a:ext cx="4267200" cy="501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Rectangle 1"/>
          <p:cNvSpPr>
            <a:spLocks noChangeArrowheads="1"/>
          </p:cNvSpPr>
          <p:nvPr/>
        </p:nvSpPr>
        <p:spPr bwMode="auto">
          <a:xfrm>
            <a:off x="833438" y="5938838"/>
            <a:ext cx="32004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000"/>
              <a:t>Es-Souni M and Habouti S, </a:t>
            </a:r>
            <a:r>
              <a:rPr lang="en-US" altLang="fr-FR" sz="1000" i="1"/>
              <a:t>Front. Mater.</a:t>
            </a:r>
            <a:r>
              <a:rPr lang="en-US" altLang="fr-FR" sz="1000"/>
              <a:t> 2014, </a:t>
            </a:r>
            <a:r>
              <a:rPr lang="en-US" altLang="fr-FR" sz="1000" b="1"/>
              <a:t>1</a:t>
            </a:r>
            <a:r>
              <a:rPr lang="en-US" altLang="fr-FR" sz="1000"/>
              <a:t>,19</a:t>
            </a:r>
            <a:endParaRPr lang="fr-FR" altLang="fr-FR" sz="1000"/>
          </a:p>
        </p:txBody>
      </p:sp>
      <p:sp>
        <p:nvSpPr>
          <p:cNvPr id="8" name="Rectangle 2"/>
          <p:cNvSpPr txBox="1">
            <a:spLocks noChangeArrowheads="1"/>
          </p:cNvSpPr>
          <p:nvPr/>
        </p:nvSpPr>
        <p:spPr bwMode="auto">
          <a:xfrm>
            <a:off x="19050" y="19050"/>
            <a:ext cx="6858000" cy="381000"/>
          </a:xfrm>
          <a:prstGeom prst="rect">
            <a:avLst/>
          </a:prstGeom>
          <a:noFill/>
          <a:ln w="9525">
            <a:noFill/>
            <a:miter lim="800000"/>
            <a:headEnd/>
            <a:tailEnd/>
          </a:ln>
          <a:effectLst/>
        </p:spPr>
        <p:txBody>
          <a:bodyPr lIns="91422" tIns="45711" rIns="91422" bIns="45711" anchor="ctr"/>
          <a:lstStyle>
            <a:lvl1pPr defTabSz="801688">
              <a:defRPr>
                <a:solidFill>
                  <a:schemeClr val="tx1"/>
                </a:solidFill>
                <a:latin typeface="Arial" charset="0"/>
                <a:cs typeface="Arial" charset="0"/>
              </a:defRPr>
            </a:lvl1pPr>
            <a:lvl2pPr marL="742950" indent="-285750" defTabSz="801688">
              <a:defRPr>
                <a:solidFill>
                  <a:schemeClr val="tx1"/>
                </a:solidFill>
                <a:latin typeface="Arial" charset="0"/>
                <a:cs typeface="Arial" charset="0"/>
              </a:defRPr>
            </a:lvl2pPr>
            <a:lvl3pPr marL="1143000" indent="-228600" defTabSz="801688">
              <a:defRPr>
                <a:solidFill>
                  <a:schemeClr val="tx1"/>
                </a:solidFill>
                <a:latin typeface="Arial" charset="0"/>
                <a:cs typeface="Arial" charset="0"/>
              </a:defRPr>
            </a:lvl3pPr>
            <a:lvl4pPr marL="1600200" indent="-228600" defTabSz="801688">
              <a:defRPr>
                <a:solidFill>
                  <a:schemeClr val="tx1"/>
                </a:solidFill>
                <a:latin typeface="Arial" charset="0"/>
                <a:cs typeface="Arial" charset="0"/>
              </a:defRPr>
            </a:lvl4pPr>
            <a:lvl5pPr marL="2057400" indent="-228600" defTabSz="801688">
              <a:defRPr>
                <a:solidFill>
                  <a:schemeClr val="tx1"/>
                </a:solidFill>
                <a:latin typeface="Arial" charset="0"/>
                <a:cs typeface="Arial" charset="0"/>
              </a:defRPr>
            </a:lvl5pPr>
            <a:lvl6pPr marL="2514600" indent="-228600" defTabSz="801688" fontAlgn="base">
              <a:spcBef>
                <a:spcPct val="0"/>
              </a:spcBef>
              <a:spcAft>
                <a:spcPct val="0"/>
              </a:spcAft>
              <a:defRPr>
                <a:solidFill>
                  <a:schemeClr val="tx1"/>
                </a:solidFill>
                <a:latin typeface="Arial" charset="0"/>
                <a:cs typeface="Arial" charset="0"/>
              </a:defRPr>
            </a:lvl6pPr>
            <a:lvl7pPr marL="2971800" indent="-228600" defTabSz="801688" fontAlgn="base">
              <a:spcBef>
                <a:spcPct val="0"/>
              </a:spcBef>
              <a:spcAft>
                <a:spcPct val="0"/>
              </a:spcAft>
              <a:defRPr>
                <a:solidFill>
                  <a:schemeClr val="tx1"/>
                </a:solidFill>
                <a:latin typeface="Arial" charset="0"/>
                <a:cs typeface="Arial" charset="0"/>
              </a:defRPr>
            </a:lvl7pPr>
            <a:lvl8pPr marL="3429000" indent="-228600" defTabSz="801688" fontAlgn="base">
              <a:spcBef>
                <a:spcPct val="0"/>
              </a:spcBef>
              <a:spcAft>
                <a:spcPct val="0"/>
              </a:spcAft>
              <a:defRPr>
                <a:solidFill>
                  <a:schemeClr val="tx1"/>
                </a:solidFill>
                <a:latin typeface="Arial" charset="0"/>
                <a:cs typeface="Arial" charset="0"/>
              </a:defRPr>
            </a:lvl8pPr>
            <a:lvl9pPr marL="3886200" indent="-228600" defTabSz="801688" fontAlgn="base">
              <a:spcBef>
                <a:spcPct val="0"/>
              </a:spcBef>
              <a:spcAft>
                <a:spcPct val="0"/>
              </a:spcAft>
              <a:defRPr>
                <a:solidFill>
                  <a:schemeClr val="tx1"/>
                </a:solidFill>
                <a:latin typeface="Arial" charset="0"/>
                <a:cs typeface="Arial" charset="0"/>
              </a:defRPr>
            </a:lvl9pPr>
          </a:lstStyle>
          <a:p>
            <a:pPr>
              <a:defRPr/>
            </a:pPr>
            <a:r>
              <a:rPr kumimoji="1" lang="en-US" altLang="fr-FR" sz="2400" b="1" dirty="0" smtClean="0">
                <a:solidFill>
                  <a:srgbClr val="1C1C1C"/>
                </a:solidFill>
                <a:effectLst>
                  <a:outerShdw blurRad="38100" dist="38100" dir="2700000" algn="tl">
                    <a:srgbClr val="C0C0C0"/>
                  </a:outerShdw>
                </a:effectLst>
              </a:rPr>
              <a:t>Molding of nanorods in porous alumina</a:t>
            </a:r>
            <a:endParaRPr kumimoji="1" lang="fr-FR" altLang="fr-FR" sz="2400" b="1" dirty="0" smtClean="0">
              <a:solidFill>
                <a:srgbClr val="1C1C1C"/>
              </a:solidFill>
              <a:effectLst>
                <a:outerShdw blurRad="38100" dist="38100" dir="2700000" algn="tl">
                  <a:srgbClr val="C0C0C0"/>
                </a:outerShdw>
              </a:effectLst>
            </a:endParaRPr>
          </a:p>
        </p:txBody>
      </p:sp>
      <p:grpSp>
        <p:nvGrpSpPr>
          <p:cNvPr id="4" name="Groupe 3"/>
          <p:cNvGrpSpPr>
            <a:grpSpLocks/>
          </p:cNvGrpSpPr>
          <p:nvPr/>
        </p:nvGrpSpPr>
        <p:grpSpPr bwMode="auto">
          <a:xfrm>
            <a:off x="5334000" y="946150"/>
            <a:ext cx="3738563" cy="3962400"/>
            <a:chOff x="5334000" y="1466850"/>
            <a:chExt cx="3738271" cy="3963948"/>
          </a:xfrm>
        </p:grpSpPr>
        <p:pic>
          <p:nvPicPr>
            <p:cNvPr id="21515" name="Picture 9" descr="See original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466850"/>
              <a:ext cx="3724275"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6" name="ZoneTexte 2"/>
            <p:cNvSpPr txBox="1">
              <a:spLocks noChangeArrowheads="1"/>
            </p:cNvSpPr>
            <p:nvPr/>
          </p:nvSpPr>
          <p:spPr bwMode="auto">
            <a:xfrm>
              <a:off x="6149676" y="4876800"/>
              <a:ext cx="292259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000"/>
                <a:t> P Evans, W R Hendren, R Atkinson, G A Wurtz,</a:t>
              </a:r>
            </a:p>
            <a:p>
              <a:pPr eaLnBrk="1" hangingPunct="1">
                <a:spcBef>
                  <a:spcPct val="0"/>
                </a:spcBef>
                <a:buFontTx/>
                <a:buNone/>
              </a:pPr>
              <a:r>
                <a:rPr lang="fr-FR" altLang="fr-FR" sz="1000"/>
                <a:t>W Dickson, A V Zayats and R J Pollard</a:t>
              </a:r>
            </a:p>
            <a:p>
              <a:pPr eaLnBrk="1" hangingPunct="1">
                <a:spcBef>
                  <a:spcPct val="0"/>
                </a:spcBef>
                <a:buFontTx/>
                <a:buNone/>
              </a:pPr>
              <a:r>
                <a:rPr lang="fr-FR" altLang="fr-FR" sz="1000"/>
                <a:t>Nanotechnology, 2006, 17, 5746</a:t>
              </a:r>
            </a:p>
          </p:txBody>
        </p:sp>
      </p:grpSp>
      <p:grpSp>
        <p:nvGrpSpPr>
          <p:cNvPr id="21512" name="Groupe 11"/>
          <p:cNvGrpSpPr>
            <a:grpSpLocks/>
          </p:cNvGrpSpPr>
          <p:nvPr/>
        </p:nvGrpSpPr>
        <p:grpSpPr bwMode="auto">
          <a:xfrm>
            <a:off x="7939088" y="-28575"/>
            <a:ext cx="1233487" cy="700088"/>
            <a:chOff x="7561263" y="-28575"/>
            <a:chExt cx="1611312" cy="914400"/>
          </a:xfrm>
        </p:grpSpPr>
        <p:pic>
          <p:nvPicPr>
            <p:cNvPr id="21513" name="Picture 21" descr="logo_lpcno_300_dpi_fondtranspar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67700" y="-28575"/>
              <a:ext cx="9048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37" descr="Afficher l'image d'origi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61263" y="93663"/>
              <a:ext cx="7858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1013" y="609600"/>
            <a:ext cx="5716587"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Box 5"/>
          <p:cNvSpPr txBox="1">
            <a:spLocks noChangeArrowheads="1"/>
          </p:cNvSpPr>
          <p:nvPr/>
        </p:nvSpPr>
        <p:spPr bwMode="auto">
          <a:xfrm>
            <a:off x="833438" y="6411913"/>
            <a:ext cx="6096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000"/>
              <a:t>Xia Y et al., </a:t>
            </a:r>
            <a:r>
              <a:rPr lang="en-US" altLang="fr-FR" sz="1000" i="1"/>
              <a:t>Angew. Chem. Int. Ed.</a:t>
            </a:r>
            <a:r>
              <a:rPr lang="en-US" altLang="fr-FR" sz="1000"/>
              <a:t>, </a:t>
            </a:r>
            <a:r>
              <a:rPr lang="en-US" altLang="fr-FR" sz="1000" b="1"/>
              <a:t>2009</a:t>
            </a:r>
            <a:r>
              <a:rPr lang="en-US" altLang="fr-FR" sz="1000"/>
              <a:t>, 48, 60-103.</a:t>
            </a:r>
          </a:p>
        </p:txBody>
      </p:sp>
      <p:pic>
        <p:nvPicPr>
          <p:cNvPr id="22532"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0"/>
            <a:ext cx="847726"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3" name="Espace réservé du numéro de diapositive 4"/>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fld id="{302757D3-B023-4D0F-9BF1-54B1758FEF92}" type="slidenum">
              <a:rPr lang="en-US" altLang="fr-FR" sz="1400" smtClean="0"/>
              <a:pPr eaLnBrk="1" hangingPunct="1">
                <a:spcBef>
                  <a:spcPct val="0"/>
                </a:spcBef>
                <a:buFontTx/>
                <a:buNone/>
              </a:pPr>
              <a:t>23</a:t>
            </a:fld>
            <a:endParaRPr lang="en-US" altLang="fr-FR" sz="1400" smtClean="0"/>
          </a:p>
        </p:txBody>
      </p:sp>
      <p:sp>
        <p:nvSpPr>
          <p:cNvPr id="6" name="Rectangle 2"/>
          <p:cNvSpPr txBox="1">
            <a:spLocks noChangeArrowheads="1"/>
          </p:cNvSpPr>
          <p:nvPr/>
        </p:nvSpPr>
        <p:spPr bwMode="auto">
          <a:xfrm>
            <a:off x="19050" y="19050"/>
            <a:ext cx="9124950" cy="381000"/>
          </a:xfrm>
          <a:prstGeom prst="rect">
            <a:avLst/>
          </a:prstGeom>
          <a:noFill/>
          <a:ln w="9525">
            <a:noFill/>
            <a:miter lim="800000"/>
            <a:headEnd/>
            <a:tailEnd/>
          </a:ln>
          <a:effectLst/>
        </p:spPr>
        <p:txBody>
          <a:bodyPr lIns="91422" tIns="45711" rIns="91422" bIns="45711" anchor="ctr"/>
          <a:lstStyle>
            <a:lvl1pPr defTabSz="801688">
              <a:defRPr>
                <a:solidFill>
                  <a:schemeClr val="tx1"/>
                </a:solidFill>
                <a:latin typeface="Arial" charset="0"/>
                <a:cs typeface="Arial" charset="0"/>
              </a:defRPr>
            </a:lvl1pPr>
            <a:lvl2pPr marL="742950" indent="-285750" defTabSz="801688">
              <a:defRPr>
                <a:solidFill>
                  <a:schemeClr val="tx1"/>
                </a:solidFill>
                <a:latin typeface="Arial" charset="0"/>
                <a:cs typeface="Arial" charset="0"/>
              </a:defRPr>
            </a:lvl2pPr>
            <a:lvl3pPr marL="1143000" indent="-228600" defTabSz="801688">
              <a:defRPr>
                <a:solidFill>
                  <a:schemeClr val="tx1"/>
                </a:solidFill>
                <a:latin typeface="Arial" charset="0"/>
                <a:cs typeface="Arial" charset="0"/>
              </a:defRPr>
            </a:lvl3pPr>
            <a:lvl4pPr marL="1600200" indent="-228600" defTabSz="801688">
              <a:defRPr>
                <a:solidFill>
                  <a:schemeClr val="tx1"/>
                </a:solidFill>
                <a:latin typeface="Arial" charset="0"/>
                <a:cs typeface="Arial" charset="0"/>
              </a:defRPr>
            </a:lvl4pPr>
            <a:lvl5pPr marL="2057400" indent="-228600" defTabSz="801688">
              <a:defRPr>
                <a:solidFill>
                  <a:schemeClr val="tx1"/>
                </a:solidFill>
                <a:latin typeface="Arial" charset="0"/>
                <a:cs typeface="Arial" charset="0"/>
              </a:defRPr>
            </a:lvl5pPr>
            <a:lvl6pPr marL="2514600" indent="-228600" defTabSz="801688" fontAlgn="base">
              <a:spcBef>
                <a:spcPct val="0"/>
              </a:spcBef>
              <a:spcAft>
                <a:spcPct val="0"/>
              </a:spcAft>
              <a:defRPr>
                <a:solidFill>
                  <a:schemeClr val="tx1"/>
                </a:solidFill>
                <a:latin typeface="Arial" charset="0"/>
                <a:cs typeface="Arial" charset="0"/>
              </a:defRPr>
            </a:lvl6pPr>
            <a:lvl7pPr marL="2971800" indent="-228600" defTabSz="801688" fontAlgn="base">
              <a:spcBef>
                <a:spcPct val="0"/>
              </a:spcBef>
              <a:spcAft>
                <a:spcPct val="0"/>
              </a:spcAft>
              <a:defRPr>
                <a:solidFill>
                  <a:schemeClr val="tx1"/>
                </a:solidFill>
                <a:latin typeface="Arial" charset="0"/>
                <a:cs typeface="Arial" charset="0"/>
              </a:defRPr>
            </a:lvl7pPr>
            <a:lvl8pPr marL="3429000" indent="-228600" defTabSz="801688" fontAlgn="base">
              <a:spcBef>
                <a:spcPct val="0"/>
              </a:spcBef>
              <a:spcAft>
                <a:spcPct val="0"/>
              </a:spcAft>
              <a:defRPr>
                <a:solidFill>
                  <a:schemeClr val="tx1"/>
                </a:solidFill>
                <a:latin typeface="Arial" charset="0"/>
                <a:cs typeface="Arial" charset="0"/>
              </a:defRPr>
            </a:lvl8pPr>
            <a:lvl9pPr marL="3886200" indent="-228600" defTabSz="801688" fontAlgn="base">
              <a:spcBef>
                <a:spcPct val="0"/>
              </a:spcBef>
              <a:spcAft>
                <a:spcPct val="0"/>
              </a:spcAft>
              <a:defRPr>
                <a:solidFill>
                  <a:schemeClr val="tx1"/>
                </a:solidFill>
                <a:latin typeface="Arial" charset="0"/>
                <a:cs typeface="Arial" charset="0"/>
              </a:defRPr>
            </a:lvl9pPr>
          </a:lstStyle>
          <a:p>
            <a:pPr>
              <a:defRPr/>
            </a:pPr>
            <a:r>
              <a:rPr kumimoji="1" lang="en-US" altLang="fr-FR" sz="2400" b="1" dirty="0" smtClean="0">
                <a:solidFill>
                  <a:srgbClr val="1C1C1C"/>
                </a:solidFill>
                <a:effectLst>
                  <a:outerShdw blurRad="38100" dist="38100" dir="2700000" algn="tl">
                    <a:srgbClr val="C0C0C0"/>
                  </a:outerShdw>
                </a:effectLst>
              </a:rPr>
              <a:t>Growth inhibition yields crystalline and faceted nanoparticles</a:t>
            </a:r>
            <a:endParaRPr kumimoji="1" lang="fr-FR" altLang="fr-FR" sz="2400" b="1" dirty="0" smtClean="0">
              <a:solidFill>
                <a:srgbClr val="1C1C1C"/>
              </a:solidFill>
              <a:effectLst>
                <a:outerShdw blurRad="38100" dist="38100" dir="2700000" algn="tl">
                  <a:srgbClr val="C0C0C0"/>
                </a:outerShdw>
              </a:effectLst>
            </a:endParaRPr>
          </a:p>
        </p:txBody>
      </p:sp>
      <p:sp>
        <p:nvSpPr>
          <p:cNvPr id="7" name="Rectangle 6"/>
          <p:cNvSpPr/>
          <p:nvPr/>
        </p:nvSpPr>
        <p:spPr>
          <a:xfrm>
            <a:off x="4724400" y="3962400"/>
            <a:ext cx="2895600" cy="24495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22536" name="Picture 28" descr="Sodium_Citrate_Structural_Formulae"/>
          <p:cNvPicPr>
            <a:picLocks noChangeAspect="1" noChangeArrowheads="1"/>
          </p:cNvPicPr>
          <p:nvPr/>
        </p:nvPicPr>
        <p:blipFill>
          <a:blip r:embed="rId4" cstate="print">
            <a:extLst>
              <a:ext uri="{28A0092B-C50C-407E-A947-70E740481C1C}">
                <a14:useLocalDpi xmlns:a14="http://schemas.microsoft.com/office/drawing/2010/main" val="0"/>
              </a:ext>
            </a:extLst>
          </a:blip>
          <a:srcRect l="-2942" t="-16695" r="-2942" b="-16870"/>
          <a:stretch>
            <a:fillRect/>
          </a:stretch>
        </p:blipFill>
        <p:spPr bwMode="auto">
          <a:xfrm>
            <a:off x="974725" y="1981200"/>
            <a:ext cx="1557338" cy="692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2537" name="Picture 29" descr="Acide_chloraurique"/>
          <p:cNvPicPr>
            <a:picLocks noChangeAspect="1" noChangeArrowheads="1"/>
          </p:cNvPicPr>
          <p:nvPr/>
        </p:nvPicPr>
        <p:blipFill>
          <a:blip r:embed="rId5">
            <a:lum bright="-24000" contrast="36000"/>
            <a:extLst>
              <a:ext uri="{28A0092B-C50C-407E-A947-70E740481C1C}">
                <a14:useLocalDpi xmlns:a14="http://schemas.microsoft.com/office/drawing/2010/main" val="0"/>
              </a:ext>
            </a:extLst>
          </a:blip>
          <a:srcRect/>
          <a:stretch>
            <a:fillRect/>
          </a:stretch>
        </p:blipFill>
        <p:spPr bwMode="auto">
          <a:xfrm>
            <a:off x="347663" y="762000"/>
            <a:ext cx="1555750" cy="1117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2538" name="Picture 30" descr="Sodium-borohydrid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1013" y="2743200"/>
            <a:ext cx="1547812" cy="92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0"/>
            <a:ext cx="847726"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5" name="Espace réservé du numéro de diapositive 2"/>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fld id="{21FB809F-A7E4-45F6-A23C-60CA9BA70A14}" type="slidenum">
              <a:rPr lang="en-US" altLang="fr-FR" sz="1400" smtClean="0"/>
              <a:pPr eaLnBrk="1" hangingPunct="1">
                <a:spcBef>
                  <a:spcPct val="0"/>
                </a:spcBef>
                <a:buFontTx/>
                <a:buNone/>
              </a:pPr>
              <a:t>24</a:t>
            </a:fld>
            <a:endParaRPr lang="en-US" altLang="fr-FR" sz="1400" smtClean="0"/>
          </a:p>
        </p:txBody>
      </p:sp>
      <p:grpSp>
        <p:nvGrpSpPr>
          <p:cNvPr id="23556" name="Groupe 3"/>
          <p:cNvGrpSpPr>
            <a:grpSpLocks/>
          </p:cNvGrpSpPr>
          <p:nvPr/>
        </p:nvGrpSpPr>
        <p:grpSpPr bwMode="auto">
          <a:xfrm>
            <a:off x="763588" y="661988"/>
            <a:ext cx="3935412" cy="5475287"/>
            <a:chOff x="1000125" y="1028700"/>
            <a:chExt cx="3935413" cy="5475446"/>
          </a:xfrm>
        </p:grpSpPr>
        <p:pic>
          <p:nvPicPr>
            <p:cNvPr id="23575" name="Picture 3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8575" y="1423988"/>
              <a:ext cx="2562225" cy="216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576" name="Groupe 5"/>
            <p:cNvGrpSpPr>
              <a:grpSpLocks/>
            </p:cNvGrpSpPr>
            <p:nvPr/>
          </p:nvGrpSpPr>
          <p:grpSpPr bwMode="auto">
            <a:xfrm>
              <a:off x="1196975" y="3649784"/>
              <a:ext cx="3182938" cy="830263"/>
              <a:chOff x="1196975" y="3632200"/>
              <a:chExt cx="3182938" cy="830263"/>
            </a:xfrm>
          </p:grpSpPr>
          <p:sp>
            <p:nvSpPr>
              <p:cNvPr id="23585" name="Rectangle 81"/>
              <p:cNvSpPr>
                <a:spLocks noChangeArrowheads="1"/>
              </p:cNvSpPr>
              <p:nvPr/>
            </p:nvSpPr>
            <p:spPr bwMode="auto">
              <a:xfrm>
                <a:off x="2694243" y="3848100"/>
                <a:ext cx="1608138" cy="215900"/>
              </a:xfrm>
              <a:prstGeom prst="rect">
                <a:avLst/>
              </a:prstGeom>
              <a:solidFill>
                <a:srgbClr val="FFCC00">
                  <a:alpha val="50195"/>
                </a:srgbClr>
              </a:solidFill>
              <a:ln>
                <a:noFill/>
              </a:ln>
              <a:effectLst/>
              <a:extLst>
                <a:ext uri="{91240B29-F687-4F45-9708-019B960494DF}">
                  <a14:hiddenLine xmlns:a14="http://schemas.microsoft.com/office/drawing/2010/main" w="9525">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fr-FR" altLang="fr-FR"/>
              </a:p>
            </p:txBody>
          </p:sp>
          <p:sp>
            <p:nvSpPr>
              <p:cNvPr id="23586" name="Text Box 71"/>
              <p:cNvSpPr txBox="1">
                <a:spLocks noChangeArrowheads="1"/>
              </p:cNvSpPr>
              <p:nvPr/>
            </p:nvSpPr>
            <p:spPr bwMode="auto">
              <a:xfrm>
                <a:off x="1196975" y="3632200"/>
                <a:ext cx="3182938"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361950" eaLnBrk="0" hangingPunct="0">
                  <a:spcBef>
                    <a:spcPct val="20000"/>
                  </a:spcBef>
                  <a:buChar char="•"/>
                  <a:defRPr sz="3200">
                    <a:solidFill>
                      <a:schemeClr val="tx1"/>
                    </a:solidFill>
                    <a:latin typeface="Arial" pitchFamily="34" charset="0"/>
                    <a:cs typeface="Arial" pitchFamily="34" charset="0"/>
                  </a:defRPr>
                </a:lvl1pPr>
                <a:lvl2pPr marL="742950" indent="-285750" defTabSz="361950" eaLnBrk="0" hangingPunct="0">
                  <a:spcBef>
                    <a:spcPct val="20000"/>
                  </a:spcBef>
                  <a:buChar char="–"/>
                  <a:defRPr sz="2800">
                    <a:solidFill>
                      <a:schemeClr val="tx1"/>
                    </a:solidFill>
                    <a:latin typeface="Arial" pitchFamily="34" charset="0"/>
                    <a:cs typeface="Arial" pitchFamily="34" charset="0"/>
                  </a:defRPr>
                </a:lvl2pPr>
                <a:lvl3pPr marL="1143000" indent="-228600" defTabSz="361950" eaLnBrk="0" hangingPunct="0">
                  <a:spcBef>
                    <a:spcPct val="20000"/>
                  </a:spcBef>
                  <a:buChar char="•"/>
                  <a:defRPr sz="2400">
                    <a:solidFill>
                      <a:schemeClr val="tx1"/>
                    </a:solidFill>
                    <a:latin typeface="Arial" pitchFamily="34" charset="0"/>
                    <a:cs typeface="Arial" pitchFamily="34" charset="0"/>
                  </a:defRPr>
                </a:lvl3pPr>
                <a:lvl4pPr marL="1600200" indent="-228600" defTabSz="361950" eaLnBrk="0" hangingPunct="0">
                  <a:spcBef>
                    <a:spcPct val="20000"/>
                  </a:spcBef>
                  <a:buChar char="–"/>
                  <a:defRPr sz="2000">
                    <a:solidFill>
                      <a:schemeClr val="tx1"/>
                    </a:solidFill>
                    <a:latin typeface="Arial" pitchFamily="34" charset="0"/>
                    <a:cs typeface="Arial" pitchFamily="34" charset="0"/>
                  </a:defRPr>
                </a:lvl4pPr>
                <a:lvl5pPr marL="2057400" indent="-228600" defTabSz="361950" eaLnBrk="0" hangingPunct="0">
                  <a:spcBef>
                    <a:spcPct val="20000"/>
                  </a:spcBef>
                  <a:buChar char="»"/>
                  <a:defRPr sz="2000">
                    <a:solidFill>
                      <a:schemeClr val="tx1"/>
                    </a:solidFill>
                    <a:latin typeface="Arial" pitchFamily="34" charset="0"/>
                    <a:cs typeface="Arial" pitchFamily="34" charset="0"/>
                  </a:defRPr>
                </a:lvl5pPr>
                <a:lvl6pPr marL="2514600" indent="-228600" defTabSz="36195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defTabSz="36195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defTabSz="36195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defTabSz="36195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200" b="1">
                    <a:solidFill>
                      <a:srgbClr val="0033CC"/>
                    </a:solidFill>
                  </a:rPr>
                  <a:t>Seeds:</a:t>
                </a:r>
                <a:r>
                  <a:rPr lang="en-US" altLang="fr-FR" sz="1200"/>
                  <a:t>			3-4 nm</a:t>
                </a:r>
              </a:p>
              <a:p>
                <a:pPr eaLnBrk="1" hangingPunct="1">
                  <a:spcBef>
                    <a:spcPct val="0"/>
                  </a:spcBef>
                  <a:buFontTx/>
                  <a:buNone/>
                </a:pPr>
                <a:r>
                  <a:rPr lang="en-US" altLang="fr-FR" sz="1200" b="1">
                    <a:solidFill>
                      <a:srgbClr val="0033CC"/>
                    </a:solidFill>
                  </a:rPr>
                  <a:t>Inhibitor:</a:t>
                </a:r>
                <a:r>
                  <a:rPr lang="en-US" altLang="fr-FR" sz="1200"/>
                  <a:t>			C</a:t>
                </a:r>
                <a:r>
                  <a:rPr lang="en-US" altLang="fr-FR" sz="1200" baseline="-25000"/>
                  <a:t>16</a:t>
                </a:r>
                <a:r>
                  <a:rPr lang="en-US" altLang="fr-FR" sz="1200"/>
                  <a:t>-NMe</a:t>
                </a:r>
                <a:r>
                  <a:rPr lang="en-US" altLang="fr-FR" sz="1200" baseline="-25000"/>
                  <a:t>3</a:t>
                </a:r>
                <a:r>
                  <a:rPr lang="en-US" altLang="fr-FR" sz="1200" baseline="30000"/>
                  <a:t>+</a:t>
                </a:r>
                <a:r>
                  <a:rPr lang="en-US" altLang="fr-FR" sz="1200"/>
                  <a:t>, Br</a:t>
                </a:r>
                <a:r>
                  <a:rPr lang="en-US" altLang="fr-FR" sz="1200" baseline="30000"/>
                  <a:t>-</a:t>
                </a:r>
                <a:r>
                  <a:rPr lang="en-US" altLang="fr-FR" sz="1200"/>
                  <a:t> (CTAB)</a:t>
                </a:r>
              </a:p>
              <a:p>
                <a:pPr eaLnBrk="1" hangingPunct="1">
                  <a:spcBef>
                    <a:spcPct val="0"/>
                  </a:spcBef>
                  <a:buFontTx/>
                  <a:buNone/>
                </a:pPr>
                <a:r>
                  <a:rPr lang="en-US" altLang="fr-FR" sz="1200" b="1">
                    <a:solidFill>
                      <a:srgbClr val="0033CC"/>
                    </a:solidFill>
                  </a:rPr>
                  <a:t>Reducing agent:</a:t>
                </a:r>
                <a:r>
                  <a:rPr lang="en-US" altLang="fr-FR" sz="1200"/>
                  <a:t> 	Ascorbic acid</a:t>
                </a:r>
              </a:p>
              <a:p>
                <a:pPr eaLnBrk="1" hangingPunct="1">
                  <a:spcBef>
                    <a:spcPct val="0"/>
                  </a:spcBef>
                  <a:buFontTx/>
                  <a:buNone/>
                </a:pPr>
                <a:r>
                  <a:rPr lang="en-US" altLang="fr-FR" sz="1200" b="1">
                    <a:solidFill>
                      <a:srgbClr val="0033CC"/>
                    </a:solidFill>
                  </a:rPr>
                  <a:t>Typical length:</a:t>
                </a:r>
                <a:r>
                  <a:rPr lang="en-US" altLang="fr-FR" sz="1200"/>
                  <a:t>		400 nm</a:t>
                </a:r>
              </a:p>
            </p:txBody>
          </p:sp>
        </p:grpSp>
        <p:sp>
          <p:nvSpPr>
            <p:cNvPr id="23577" name="Text Box 73"/>
            <p:cNvSpPr txBox="1">
              <a:spLocks noChangeArrowheads="1"/>
            </p:cNvSpPr>
            <p:nvPr/>
          </p:nvSpPr>
          <p:spPr bwMode="auto">
            <a:xfrm>
              <a:off x="1000125" y="6257925"/>
              <a:ext cx="30716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000"/>
                <a:t>C. Johnson, et al., J. Mater. Chem., </a:t>
              </a:r>
              <a:r>
                <a:rPr lang="en-US" altLang="fr-FR" sz="1000" b="1"/>
                <a:t>2002</a:t>
              </a:r>
              <a:r>
                <a:rPr lang="en-US" altLang="fr-FR" sz="1000"/>
                <a:t>, </a:t>
              </a:r>
              <a:r>
                <a:rPr lang="en-US" altLang="fr-FR" sz="1000" u="sng"/>
                <a:t>12</a:t>
              </a:r>
              <a:r>
                <a:rPr lang="en-US" altLang="fr-FR" sz="1000"/>
                <a:t>, 1765</a:t>
              </a:r>
            </a:p>
          </p:txBody>
        </p:sp>
        <p:sp>
          <p:nvSpPr>
            <p:cNvPr id="23578" name="Text Box 74"/>
            <p:cNvSpPr txBox="1">
              <a:spLocks noChangeArrowheads="1"/>
            </p:cNvSpPr>
            <p:nvPr/>
          </p:nvSpPr>
          <p:spPr bwMode="auto">
            <a:xfrm>
              <a:off x="1008063" y="1028700"/>
              <a:ext cx="3779838" cy="34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har char="•"/>
                <a:tabLst>
                  <a:tab pos="482600" algn="l"/>
                </a:tabLst>
                <a:defRPr sz="3200">
                  <a:solidFill>
                    <a:schemeClr val="tx1"/>
                  </a:solidFill>
                  <a:latin typeface="Arial" pitchFamily="34" charset="0"/>
                  <a:cs typeface="Arial" pitchFamily="34" charset="0"/>
                </a:defRPr>
              </a:lvl1pPr>
              <a:lvl2pPr marL="742950" indent="-285750" eaLnBrk="0" hangingPunct="0">
                <a:spcBef>
                  <a:spcPct val="20000"/>
                </a:spcBef>
                <a:buChar char="–"/>
                <a:tabLst>
                  <a:tab pos="482600" algn="l"/>
                </a:tabLst>
                <a:defRPr sz="2800">
                  <a:solidFill>
                    <a:schemeClr val="tx1"/>
                  </a:solidFill>
                  <a:latin typeface="Arial" pitchFamily="34" charset="0"/>
                  <a:cs typeface="Arial" pitchFamily="34" charset="0"/>
                </a:defRPr>
              </a:lvl2pPr>
              <a:lvl3pPr marL="1143000" indent="-228600" eaLnBrk="0" hangingPunct="0">
                <a:spcBef>
                  <a:spcPct val="20000"/>
                </a:spcBef>
                <a:buChar char="•"/>
                <a:tabLst>
                  <a:tab pos="482600" algn="l"/>
                </a:tabLst>
                <a:defRPr sz="2400">
                  <a:solidFill>
                    <a:schemeClr val="tx1"/>
                  </a:solidFill>
                  <a:latin typeface="Arial" pitchFamily="34" charset="0"/>
                  <a:cs typeface="Arial" pitchFamily="34" charset="0"/>
                </a:defRPr>
              </a:lvl3pPr>
              <a:lvl4pPr marL="1600200" indent="-228600" eaLnBrk="0" hangingPunct="0">
                <a:spcBef>
                  <a:spcPct val="20000"/>
                </a:spcBef>
                <a:buChar char="–"/>
                <a:tabLst>
                  <a:tab pos="482600" algn="l"/>
                </a:tabLst>
                <a:defRPr sz="2000">
                  <a:solidFill>
                    <a:schemeClr val="tx1"/>
                  </a:solidFill>
                  <a:latin typeface="Arial" pitchFamily="34" charset="0"/>
                  <a:cs typeface="Arial" pitchFamily="34" charset="0"/>
                </a:defRPr>
              </a:lvl4pPr>
              <a:lvl5pPr marL="2057400" indent="-228600" eaLnBrk="0" hangingPunct="0">
                <a:spcBef>
                  <a:spcPct val="20000"/>
                </a:spcBef>
                <a:buChar char="»"/>
                <a:tabLst>
                  <a:tab pos="482600" algn="l"/>
                </a:tabLst>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tabLst>
                  <a:tab pos="482600" algn="l"/>
                </a:tabLst>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tabLst>
                  <a:tab pos="482600" algn="l"/>
                </a:tabLst>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tabLst>
                  <a:tab pos="482600" algn="l"/>
                </a:tabLst>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tabLst>
                  <a:tab pos="482600" algn="l"/>
                </a:tabLst>
                <a:defRPr sz="2000">
                  <a:solidFill>
                    <a:schemeClr val="tx1"/>
                  </a:solidFill>
                  <a:latin typeface="Arial" pitchFamily="34" charset="0"/>
                  <a:cs typeface="Arial" pitchFamily="34" charset="0"/>
                </a:defRPr>
              </a:lvl9pPr>
            </a:lstStyle>
            <a:p>
              <a:pPr>
                <a:spcBef>
                  <a:spcPct val="0"/>
                </a:spcBef>
                <a:buClr>
                  <a:schemeClr val="tx1"/>
                </a:buClr>
                <a:buFont typeface="Wingdings 2" pitchFamily="18" charset="2"/>
                <a:buChar char="å"/>
              </a:pPr>
              <a:r>
                <a:rPr lang="en-US" altLang="fr-FR" sz="1600" b="1">
                  <a:solidFill>
                    <a:srgbClr val="3366FF"/>
                  </a:solidFill>
                </a:rPr>
                <a:t> </a:t>
              </a:r>
              <a:r>
                <a:rPr lang="en-US" altLang="fr-FR" sz="1600" b="1">
                  <a:solidFill>
                    <a:srgbClr val="0033CC"/>
                  </a:solidFill>
                </a:rPr>
                <a:t>Nanorods</a:t>
              </a:r>
            </a:p>
          </p:txBody>
        </p:sp>
        <p:grpSp>
          <p:nvGrpSpPr>
            <p:cNvPr id="23579" name="Group 79"/>
            <p:cNvGrpSpPr>
              <a:grpSpLocks/>
            </p:cNvGrpSpPr>
            <p:nvPr/>
          </p:nvGrpSpPr>
          <p:grpSpPr bwMode="auto">
            <a:xfrm>
              <a:off x="1020763" y="4711700"/>
              <a:ext cx="3914775" cy="1473200"/>
              <a:chOff x="643" y="2968"/>
              <a:chExt cx="2466" cy="928"/>
            </a:xfrm>
          </p:grpSpPr>
          <p:grpSp>
            <p:nvGrpSpPr>
              <p:cNvPr id="23580" name="Group 44"/>
              <p:cNvGrpSpPr>
                <a:grpSpLocks/>
              </p:cNvGrpSpPr>
              <p:nvPr/>
            </p:nvGrpSpPr>
            <p:grpSpPr bwMode="auto">
              <a:xfrm>
                <a:off x="643" y="2968"/>
                <a:ext cx="982" cy="928"/>
                <a:chOff x="836" y="1209"/>
                <a:chExt cx="982" cy="928"/>
              </a:xfrm>
            </p:grpSpPr>
            <p:pic>
              <p:nvPicPr>
                <p:cNvPr id="23583" name="Picture 45"/>
                <p:cNvPicPr>
                  <a:picLocks noChangeAspect="1" noChangeArrowheads="1"/>
                </p:cNvPicPr>
                <p:nvPr/>
              </p:nvPicPr>
              <p:blipFill>
                <a:blip r:embed="rId4">
                  <a:lum contrast="20000"/>
                  <a:grayscl/>
                  <a:extLst>
                    <a:ext uri="{28A0092B-C50C-407E-A947-70E740481C1C}">
                      <a14:useLocalDpi xmlns:a14="http://schemas.microsoft.com/office/drawing/2010/main" val="0"/>
                    </a:ext>
                  </a:extLst>
                </a:blip>
                <a:srcRect/>
                <a:stretch>
                  <a:fillRect/>
                </a:stretch>
              </p:blipFill>
              <p:spPr bwMode="auto">
                <a:xfrm>
                  <a:off x="864" y="1231"/>
                  <a:ext cx="954" cy="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84" name="Text Box 46"/>
                <p:cNvSpPr txBox="1">
                  <a:spLocks noChangeArrowheads="1"/>
                </p:cNvSpPr>
                <p:nvPr/>
              </p:nvSpPr>
              <p:spPr bwMode="auto">
                <a:xfrm>
                  <a:off x="836" y="1209"/>
                  <a:ext cx="657"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r>
                    <a:rPr lang="en-US" altLang="fr-FR" sz="1000" b="1"/>
                    <a:t>&lt;112&gt; + &lt;100&gt;</a:t>
                  </a:r>
                </a:p>
              </p:txBody>
            </p:sp>
          </p:grpSp>
          <p:sp>
            <p:nvSpPr>
              <p:cNvPr id="23581" name="Text Box 47"/>
              <p:cNvSpPr txBox="1">
                <a:spLocks noChangeArrowheads="1"/>
              </p:cNvSpPr>
              <p:nvPr/>
            </p:nvSpPr>
            <p:spPr bwMode="auto">
              <a:xfrm>
                <a:off x="1611" y="3067"/>
                <a:ext cx="407" cy="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r>
                  <a:rPr lang="en-US" altLang="fr-FR" sz="1000" b="1"/>
                  <a:t>A (1-11)</a:t>
                </a:r>
              </a:p>
              <a:p>
                <a:pPr>
                  <a:spcBef>
                    <a:spcPct val="0"/>
                  </a:spcBef>
                  <a:buFontTx/>
                  <a:buNone/>
                </a:pPr>
                <a:r>
                  <a:rPr lang="en-US" altLang="fr-FR" sz="1000" b="1"/>
                  <a:t>B (311)</a:t>
                </a:r>
              </a:p>
              <a:p>
                <a:pPr>
                  <a:spcBef>
                    <a:spcPct val="0"/>
                  </a:spcBef>
                  <a:buFontTx/>
                  <a:buNone/>
                </a:pPr>
                <a:r>
                  <a:rPr lang="en-US" altLang="fr-FR" sz="1000" b="1"/>
                  <a:t>C (220)</a:t>
                </a:r>
              </a:p>
              <a:p>
                <a:pPr>
                  <a:spcBef>
                    <a:spcPct val="0"/>
                  </a:spcBef>
                  <a:buFontTx/>
                  <a:buNone/>
                </a:pPr>
                <a:endParaRPr lang="en-US" altLang="fr-FR" sz="1000" b="1"/>
              </a:p>
              <a:p>
                <a:pPr>
                  <a:spcBef>
                    <a:spcPct val="0"/>
                  </a:spcBef>
                  <a:buFontTx/>
                  <a:buNone/>
                </a:pPr>
                <a:r>
                  <a:rPr lang="en-US" altLang="fr-FR" sz="1000" b="1"/>
                  <a:t>a (-200)</a:t>
                </a:r>
              </a:p>
              <a:p>
                <a:pPr>
                  <a:spcBef>
                    <a:spcPct val="0"/>
                  </a:spcBef>
                  <a:buFontTx/>
                  <a:buNone/>
                </a:pPr>
                <a:r>
                  <a:rPr lang="en-US" altLang="fr-FR" sz="1000" b="1"/>
                  <a:t>b (020)</a:t>
                </a:r>
              </a:p>
              <a:p>
                <a:pPr>
                  <a:spcBef>
                    <a:spcPct val="0"/>
                  </a:spcBef>
                  <a:buFontTx/>
                  <a:buNone/>
                </a:pPr>
                <a:r>
                  <a:rPr lang="en-US" altLang="fr-FR" sz="1000" b="1"/>
                  <a:t>C (220)</a:t>
                </a:r>
              </a:p>
            </p:txBody>
          </p:sp>
          <p:pic>
            <p:nvPicPr>
              <p:cNvPr id="23582" name="Picture 7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37" y="2969"/>
                <a:ext cx="1072" cy="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17" name="Forme libre 16"/>
          <p:cNvSpPr/>
          <p:nvPr/>
        </p:nvSpPr>
        <p:spPr>
          <a:xfrm>
            <a:off x="3313113" y="4446588"/>
            <a:ext cx="1338262" cy="1047750"/>
          </a:xfrm>
          <a:custGeom>
            <a:avLst/>
            <a:gdLst>
              <a:gd name="connsiteX0" fmla="*/ 157163 w 1338263"/>
              <a:gd name="connsiteY0" fmla="*/ 1047750 h 1047750"/>
              <a:gd name="connsiteX1" fmla="*/ 271463 w 1338263"/>
              <a:gd name="connsiteY1" fmla="*/ 723900 h 1047750"/>
              <a:gd name="connsiteX2" fmla="*/ 0 w 1338263"/>
              <a:gd name="connsiteY2" fmla="*/ 528638 h 1047750"/>
              <a:gd name="connsiteX3" fmla="*/ 1104900 w 1338263"/>
              <a:gd name="connsiteY3" fmla="*/ 0 h 1047750"/>
              <a:gd name="connsiteX4" fmla="*/ 1338263 w 1338263"/>
              <a:gd name="connsiteY4" fmla="*/ 180975 h 1047750"/>
              <a:gd name="connsiteX5" fmla="*/ 1247775 w 1338263"/>
              <a:gd name="connsiteY5" fmla="*/ 457200 h 1047750"/>
              <a:gd name="connsiteX6" fmla="*/ 157163 w 1338263"/>
              <a:gd name="connsiteY6" fmla="*/ 1047750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8263" h="1047750">
                <a:moveTo>
                  <a:pt x="157163" y="1047750"/>
                </a:moveTo>
                <a:lnTo>
                  <a:pt x="271463" y="723900"/>
                </a:lnTo>
                <a:lnTo>
                  <a:pt x="0" y="528638"/>
                </a:lnTo>
                <a:lnTo>
                  <a:pt x="1104900" y="0"/>
                </a:lnTo>
                <a:lnTo>
                  <a:pt x="1338263" y="180975"/>
                </a:lnTo>
                <a:lnTo>
                  <a:pt x="1247775" y="457200"/>
                </a:lnTo>
                <a:lnTo>
                  <a:pt x="157163" y="1047750"/>
                </a:lnTo>
                <a:close/>
              </a:path>
            </a:pathLst>
          </a:custGeom>
          <a:solidFill>
            <a:srgbClr val="66FF6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8" name="Rectangle 2"/>
          <p:cNvSpPr txBox="1">
            <a:spLocks noChangeArrowheads="1"/>
          </p:cNvSpPr>
          <p:nvPr/>
        </p:nvSpPr>
        <p:spPr bwMode="auto">
          <a:xfrm>
            <a:off x="19050" y="19050"/>
            <a:ext cx="9124950" cy="381000"/>
          </a:xfrm>
          <a:prstGeom prst="rect">
            <a:avLst/>
          </a:prstGeom>
          <a:noFill/>
          <a:ln w="9525">
            <a:noFill/>
            <a:miter lim="800000"/>
            <a:headEnd/>
            <a:tailEnd/>
          </a:ln>
          <a:effectLst/>
        </p:spPr>
        <p:txBody>
          <a:bodyPr lIns="91422" tIns="45711" rIns="91422" bIns="45711" anchor="ctr"/>
          <a:lstStyle>
            <a:lvl1pPr defTabSz="801688">
              <a:defRPr>
                <a:solidFill>
                  <a:schemeClr val="tx1"/>
                </a:solidFill>
                <a:latin typeface="Arial" charset="0"/>
                <a:cs typeface="Arial" charset="0"/>
              </a:defRPr>
            </a:lvl1pPr>
            <a:lvl2pPr marL="742950" indent="-285750" defTabSz="801688">
              <a:defRPr>
                <a:solidFill>
                  <a:schemeClr val="tx1"/>
                </a:solidFill>
                <a:latin typeface="Arial" charset="0"/>
                <a:cs typeface="Arial" charset="0"/>
              </a:defRPr>
            </a:lvl2pPr>
            <a:lvl3pPr marL="1143000" indent="-228600" defTabSz="801688">
              <a:defRPr>
                <a:solidFill>
                  <a:schemeClr val="tx1"/>
                </a:solidFill>
                <a:latin typeface="Arial" charset="0"/>
                <a:cs typeface="Arial" charset="0"/>
              </a:defRPr>
            </a:lvl3pPr>
            <a:lvl4pPr marL="1600200" indent="-228600" defTabSz="801688">
              <a:defRPr>
                <a:solidFill>
                  <a:schemeClr val="tx1"/>
                </a:solidFill>
                <a:latin typeface="Arial" charset="0"/>
                <a:cs typeface="Arial" charset="0"/>
              </a:defRPr>
            </a:lvl4pPr>
            <a:lvl5pPr marL="2057400" indent="-228600" defTabSz="801688">
              <a:defRPr>
                <a:solidFill>
                  <a:schemeClr val="tx1"/>
                </a:solidFill>
                <a:latin typeface="Arial" charset="0"/>
                <a:cs typeface="Arial" charset="0"/>
              </a:defRPr>
            </a:lvl5pPr>
            <a:lvl6pPr marL="2514600" indent="-228600" defTabSz="801688" fontAlgn="base">
              <a:spcBef>
                <a:spcPct val="0"/>
              </a:spcBef>
              <a:spcAft>
                <a:spcPct val="0"/>
              </a:spcAft>
              <a:defRPr>
                <a:solidFill>
                  <a:schemeClr val="tx1"/>
                </a:solidFill>
                <a:latin typeface="Arial" charset="0"/>
                <a:cs typeface="Arial" charset="0"/>
              </a:defRPr>
            </a:lvl6pPr>
            <a:lvl7pPr marL="2971800" indent="-228600" defTabSz="801688" fontAlgn="base">
              <a:spcBef>
                <a:spcPct val="0"/>
              </a:spcBef>
              <a:spcAft>
                <a:spcPct val="0"/>
              </a:spcAft>
              <a:defRPr>
                <a:solidFill>
                  <a:schemeClr val="tx1"/>
                </a:solidFill>
                <a:latin typeface="Arial" charset="0"/>
                <a:cs typeface="Arial" charset="0"/>
              </a:defRPr>
            </a:lvl7pPr>
            <a:lvl8pPr marL="3429000" indent="-228600" defTabSz="801688" fontAlgn="base">
              <a:spcBef>
                <a:spcPct val="0"/>
              </a:spcBef>
              <a:spcAft>
                <a:spcPct val="0"/>
              </a:spcAft>
              <a:defRPr>
                <a:solidFill>
                  <a:schemeClr val="tx1"/>
                </a:solidFill>
                <a:latin typeface="Arial" charset="0"/>
                <a:cs typeface="Arial" charset="0"/>
              </a:defRPr>
            </a:lvl8pPr>
            <a:lvl9pPr marL="3886200" indent="-228600" defTabSz="801688" fontAlgn="base">
              <a:spcBef>
                <a:spcPct val="0"/>
              </a:spcBef>
              <a:spcAft>
                <a:spcPct val="0"/>
              </a:spcAft>
              <a:defRPr>
                <a:solidFill>
                  <a:schemeClr val="tx1"/>
                </a:solidFill>
                <a:latin typeface="Arial" charset="0"/>
                <a:cs typeface="Arial" charset="0"/>
              </a:defRPr>
            </a:lvl9pPr>
          </a:lstStyle>
          <a:p>
            <a:pPr>
              <a:defRPr/>
            </a:pPr>
            <a:r>
              <a:rPr kumimoji="1" lang="en-US" altLang="fr-FR" sz="2400" b="1" dirty="0" smtClean="0">
                <a:solidFill>
                  <a:srgbClr val="1C1C1C"/>
                </a:solidFill>
                <a:effectLst>
                  <a:outerShdw blurRad="38100" dist="38100" dir="2700000" algn="tl">
                    <a:srgbClr val="C0C0C0"/>
                  </a:outerShdw>
                </a:effectLst>
              </a:rPr>
              <a:t>Nanorods and nanowires</a:t>
            </a:r>
            <a:endParaRPr kumimoji="1" lang="fr-FR" altLang="fr-FR" sz="2400" b="1" dirty="0" smtClean="0">
              <a:solidFill>
                <a:srgbClr val="1C1C1C"/>
              </a:solidFill>
              <a:effectLst>
                <a:outerShdw blurRad="38100" dist="38100" dir="2700000" algn="tl">
                  <a:srgbClr val="C0C0C0"/>
                </a:outerShdw>
              </a:effectLst>
            </a:endParaRPr>
          </a:p>
        </p:txBody>
      </p:sp>
      <p:grpSp>
        <p:nvGrpSpPr>
          <p:cNvPr id="23552" name="Groupe 23551"/>
          <p:cNvGrpSpPr>
            <a:grpSpLocks/>
          </p:cNvGrpSpPr>
          <p:nvPr/>
        </p:nvGrpSpPr>
        <p:grpSpPr bwMode="auto">
          <a:xfrm>
            <a:off x="5119688" y="661988"/>
            <a:ext cx="4013200" cy="5518150"/>
            <a:chOff x="5118916" y="661738"/>
            <a:chExt cx="4014210" cy="5518400"/>
          </a:xfrm>
        </p:grpSpPr>
        <p:pic>
          <p:nvPicPr>
            <p:cNvPr id="23563" name="Picture 5" descr="See original image"/>
            <p:cNvPicPr preferRelativeResize="0">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18916" y="661738"/>
              <a:ext cx="3948884" cy="551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4" name="Image 2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226150" y="2779460"/>
              <a:ext cx="3746076" cy="198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5" name="ZoneTexte 28"/>
            <p:cNvSpPr txBox="1">
              <a:spLocks noChangeArrowheads="1"/>
            </p:cNvSpPr>
            <p:nvPr/>
          </p:nvSpPr>
          <p:spPr bwMode="auto">
            <a:xfrm>
              <a:off x="6688087" y="16002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91425" rIns="91425" bIns="91425"/>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200000"/>
                </a:lnSpc>
                <a:spcBef>
                  <a:spcPts val="600"/>
                </a:spcBef>
                <a:buSzPct val="200000"/>
              </a:pPr>
              <a:r>
                <a:rPr lang="fr-FR" altLang="fr-FR" sz="1200">
                  <a:solidFill>
                    <a:srgbClr val="FFFFFF"/>
                  </a:solidFill>
                  <a:latin typeface="Sniglet"/>
                  <a:ea typeface="Sniglet"/>
                  <a:cs typeface="Sniglet"/>
                  <a:sym typeface="Sniglet"/>
                </a:rPr>
                <a:t>CTAB</a:t>
              </a:r>
            </a:p>
          </p:txBody>
        </p:sp>
        <p:grpSp>
          <p:nvGrpSpPr>
            <p:cNvPr id="23566" name="Groupe 29"/>
            <p:cNvGrpSpPr>
              <a:grpSpLocks/>
            </p:cNvGrpSpPr>
            <p:nvPr/>
          </p:nvGrpSpPr>
          <p:grpSpPr bwMode="auto">
            <a:xfrm>
              <a:off x="5191125" y="1111276"/>
              <a:ext cx="3908325" cy="941272"/>
              <a:chOff x="4938762" y="3291830"/>
              <a:chExt cx="3908325" cy="941272"/>
            </a:xfrm>
          </p:grpSpPr>
          <p:pic>
            <p:nvPicPr>
              <p:cNvPr id="23572" name="Picture 2" descr="C:\Users\dujardin-adm\Desktop\Armel\rapport de stage\présentation\cta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38762" y="3291830"/>
                <a:ext cx="3908325" cy="941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Ellipse 31"/>
              <p:cNvSpPr/>
              <p:nvPr/>
            </p:nvSpPr>
            <p:spPr>
              <a:xfrm>
                <a:off x="5030106" y="3363015"/>
                <a:ext cx="647863" cy="77949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3" name="Ellipse 32"/>
              <p:cNvSpPr/>
              <p:nvPr/>
            </p:nvSpPr>
            <p:spPr>
              <a:xfrm>
                <a:off x="8056642" y="3391592"/>
                <a:ext cx="647863" cy="77791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n>
                    <a:solidFill>
                      <a:schemeClr val="bg1"/>
                    </a:solidFill>
                  </a:ln>
                  <a:noFill/>
                </a:endParaRPr>
              </a:p>
            </p:txBody>
          </p:sp>
        </p:grpSp>
        <p:sp>
          <p:nvSpPr>
            <p:cNvPr id="23567" name="ZoneTexte 39"/>
            <p:cNvSpPr txBox="1">
              <a:spLocks noChangeArrowheads="1"/>
            </p:cNvSpPr>
            <p:nvPr/>
          </p:nvSpPr>
          <p:spPr bwMode="auto">
            <a:xfrm>
              <a:off x="5118916" y="5687726"/>
              <a:ext cx="4014210" cy="49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91425" rIns="91425" bIns="91425">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lnSpc>
                  <a:spcPct val="200000"/>
                </a:lnSpc>
                <a:spcBef>
                  <a:spcPts val="600"/>
                </a:spcBef>
                <a:buSzPct val="200000"/>
              </a:pPr>
              <a:r>
                <a:rPr lang="en-US" altLang="fr-FR" sz="1000">
                  <a:solidFill>
                    <a:schemeClr val="bg1"/>
                  </a:solidFill>
                </a:rPr>
                <a:t>J. Gao, C. M. Bender, C. J. Murphy, </a:t>
              </a:r>
              <a:r>
                <a:rPr lang="en-US" altLang="fr-FR" sz="1000" i="1">
                  <a:solidFill>
                    <a:schemeClr val="bg1"/>
                  </a:solidFill>
                </a:rPr>
                <a:t>Langmuir</a:t>
              </a:r>
              <a:r>
                <a:rPr lang="en-US" altLang="fr-FR" sz="1000">
                  <a:solidFill>
                    <a:schemeClr val="bg1"/>
                  </a:solidFill>
                </a:rPr>
                <a:t> </a:t>
              </a:r>
              <a:r>
                <a:rPr lang="en-US" altLang="fr-FR" sz="1000" b="1">
                  <a:solidFill>
                    <a:schemeClr val="bg1"/>
                  </a:solidFill>
                </a:rPr>
                <a:t>2003</a:t>
              </a:r>
              <a:r>
                <a:rPr lang="en-US" altLang="fr-FR" sz="1000">
                  <a:solidFill>
                    <a:schemeClr val="bg1"/>
                  </a:solidFill>
                </a:rPr>
                <a:t>, </a:t>
              </a:r>
              <a:r>
                <a:rPr lang="en-US" altLang="fr-FR" sz="1000" i="1">
                  <a:solidFill>
                    <a:schemeClr val="bg1"/>
                  </a:solidFill>
                </a:rPr>
                <a:t>19</a:t>
              </a:r>
              <a:r>
                <a:rPr lang="en-US" altLang="fr-FR" sz="1000">
                  <a:solidFill>
                    <a:schemeClr val="bg1"/>
                  </a:solidFill>
                </a:rPr>
                <a:t>, 9065–9070</a:t>
              </a:r>
              <a:endParaRPr lang="fr-FR" altLang="fr-FR" sz="1000">
                <a:solidFill>
                  <a:schemeClr val="bg1"/>
                </a:solidFill>
                <a:latin typeface="Sniglet"/>
                <a:ea typeface="Sniglet"/>
                <a:cs typeface="Sniglet"/>
                <a:sym typeface="Sniglet"/>
              </a:endParaRPr>
            </a:p>
          </p:txBody>
        </p:sp>
        <p:sp>
          <p:nvSpPr>
            <p:cNvPr id="23568" name="ZoneTexte 40"/>
            <p:cNvSpPr txBox="1">
              <a:spLocks noChangeArrowheads="1"/>
            </p:cNvSpPr>
            <p:nvPr/>
          </p:nvSpPr>
          <p:spPr bwMode="auto">
            <a:xfrm>
              <a:off x="5981700" y="2052548"/>
              <a:ext cx="2361514" cy="470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91425" rIns="91425" bIns="91425">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lnSpc>
                  <a:spcPct val="200000"/>
                </a:lnSpc>
                <a:spcBef>
                  <a:spcPts val="600"/>
                </a:spcBef>
                <a:buSzPct val="200000"/>
              </a:pPr>
              <a:r>
                <a:rPr lang="en-US" altLang="fr-FR" sz="1100">
                  <a:solidFill>
                    <a:schemeClr val="bg1"/>
                  </a:solidFill>
                </a:rPr>
                <a:t>Cetyl trimethyl ammonium bromide</a:t>
              </a:r>
              <a:endParaRPr lang="fr-FR" altLang="fr-FR" sz="1100">
                <a:solidFill>
                  <a:schemeClr val="bg1"/>
                </a:solidFill>
                <a:latin typeface="Sniglet"/>
                <a:ea typeface="Sniglet"/>
                <a:cs typeface="Sniglet"/>
                <a:sym typeface="Sniglet"/>
              </a:endParaRPr>
            </a:p>
          </p:txBody>
        </p:sp>
        <p:sp>
          <p:nvSpPr>
            <p:cNvPr id="23569" name="ZoneTexte 41"/>
            <p:cNvSpPr txBox="1">
              <a:spLocks noChangeArrowheads="1"/>
            </p:cNvSpPr>
            <p:nvPr/>
          </p:nvSpPr>
          <p:spPr bwMode="auto">
            <a:xfrm>
              <a:off x="5751891" y="899337"/>
              <a:ext cx="357760" cy="470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91425" rIns="91425" bIns="91425">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lnSpc>
                  <a:spcPct val="200000"/>
                </a:lnSpc>
                <a:spcBef>
                  <a:spcPts val="600"/>
                </a:spcBef>
                <a:buSzPct val="200000"/>
              </a:pPr>
              <a:r>
                <a:rPr lang="en-US" altLang="fr-FR" sz="1100">
                  <a:solidFill>
                    <a:schemeClr val="bg1"/>
                  </a:solidFill>
                </a:rPr>
                <a:t>Br</a:t>
              </a:r>
              <a:r>
                <a:rPr lang="en-US" altLang="fr-FR" sz="1100" baseline="30000">
                  <a:solidFill>
                    <a:schemeClr val="bg1"/>
                  </a:solidFill>
                </a:rPr>
                <a:t>-</a:t>
              </a:r>
              <a:endParaRPr lang="fr-FR" altLang="fr-FR" sz="1100" baseline="30000">
                <a:solidFill>
                  <a:schemeClr val="bg1"/>
                </a:solidFill>
                <a:latin typeface="Sniglet"/>
                <a:ea typeface="Sniglet"/>
                <a:cs typeface="Sniglet"/>
                <a:sym typeface="Sniglet"/>
              </a:endParaRPr>
            </a:p>
          </p:txBody>
        </p:sp>
        <p:sp>
          <p:nvSpPr>
            <p:cNvPr id="23570" name="ZoneTexte 42"/>
            <p:cNvSpPr txBox="1">
              <a:spLocks noChangeArrowheads="1"/>
            </p:cNvSpPr>
            <p:nvPr/>
          </p:nvSpPr>
          <p:spPr bwMode="auto">
            <a:xfrm>
              <a:off x="8129299" y="932675"/>
              <a:ext cx="357760" cy="470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91425" rIns="91425" bIns="91425">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lnSpc>
                  <a:spcPct val="200000"/>
                </a:lnSpc>
                <a:spcBef>
                  <a:spcPts val="600"/>
                </a:spcBef>
                <a:buSzPct val="200000"/>
              </a:pPr>
              <a:r>
                <a:rPr lang="en-US" altLang="fr-FR" sz="1100">
                  <a:solidFill>
                    <a:schemeClr val="bg1"/>
                  </a:solidFill>
                </a:rPr>
                <a:t>Br</a:t>
              </a:r>
              <a:r>
                <a:rPr lang="en-US" altLang="fr-FR" sz="1100" baseline="30000">
                  <a:solidFill>
                    <a:schemeClr val="bg1"/>
                  </a:solidFill>
                </a:rPr>
                <a:t>-</a:t>
              </a:r>
              <a:endParaRPr lang="fr-FR" altLang="fr-FR" sz="1100" baseline="30000">
                <a:solidFill>
                  <a:schemeClr val="bg1"/>
                </a:solidFill>
                <a:latin typeface="Sniglet"/>
                <a:ea typeface="Sniglet"/>
                <a:cs typeface="Sniglet"/>
                <a:sym typeface="Sniglet"/>
              </a:endParaRPr>
            </a:p>
          </p:txBody>
        </p:sp>
        <p:sp>
          <p:nvSpPr>
            <p:cNvPr id="23571" name="ZoneTexte 43"/>
            <p:cNvSpPr txBox="1">
              <a:spLocks noChangeArrowheads="1"/>
            </p:cNvSpPr>
            <p:nvPr/>
          </p:nvSpPr>
          <p:spPr bwMode="auto">
            <a:xfrm>
              <a:off x="6394523" y="4766197"/>
              <a:ext cx="1409330" cy="470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91425" rIns="91425" bIns="91425">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lnSpc>
                  <a:spcPct val="200000"/>
                </a:lnSpc>
                <a:spcBef>
                  <a:spcPts val="600"/>
                </a:spcBef>
                <a:buSzPct val="200000"/>
              </a:pPr>
              <a:r>
                <a:rPr lang="en-US" altLang="fr-FR" sz="1100">
                  <a:solidFill>
                    <a:schemeClr val="bg1"/>
                  </a:solidFill>
                </a:rPr>
                <a:t>Zipping mechanism</a:t>
              </a:r>
              <a:endParaRPr lang="fr-FR" altLang="fr-FR" sz="1100">
                <a:solidFill>
                  <a:schemeClr val="bg1"/>
                </a:solidFill>
                <a:latin typeface="Sniglet"/>
                <a:ea typeface="Sniglet"/>
                <a:cs typeface="Sniglet"/>
                <a:sym typeface="Sniglet"/>
              </a:endParaRPr>
            </a:p>
          </p:txBody>
        </p:sp>
      </p:grpSp>
      <p:grpSp>
        <p:nvGrpSpPr>
          <p:cNvPr id="23560" name="Groupe 119"/>
          <p:cNvGrpSpPr>
            <a:grpSpLocks/>
          </p:cNvGrpSpPr>
          <p:nvPr/>
        </p:nvGrpSpPr>
        <p:grpSpPr bwMode="auto">
          <a:xfrm>
            <a:off x="7939088" y="-28575"/>
            <a:ext cx="1233487" cy="700088"/>
            <a:chOff x="7561263" y="-28575"/>
            <a:chExt cx="1611312" cy="914400"/>
          </a:xfrm>
        </p:grpSpPr>
        <p:pic>
          <p:nvPicPr>
            <p:cNvPr id="23561" name="Picture 21" descr="logo_lpcno_300_dpi_fondtransparen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67700" y="-28575"/>
              <a:ext cx="9048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37" descr="Afficher l'image d'origin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61263" y="93663"/>
              <a:ext cx="7858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3552"/>
                                        </p:tgtEl>
                                        <p:attrNameLst>
                                          <p:attrName>style.visibility</p:attrName>
                                        </p:attrNameLst>
                                      </p:cBhvr>
                                      <p:to>
                                        <p:strVal val="visible"/>
                                      </p:to>
                                    </p:set>
                                    <p:animEffect transition="in" filter="fade">
                                      <p:cBhvr>
                                        <p:cTn id="12" dur="500"/>
                                        <p:tgtEl>
                                          <p:spTgt spid="235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0"/>
            <a:ext cx="847726"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79" name="Espace réservé du numéro de diapositive 2"/>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fld id="{82E228EE-1888-4091-A790-947D8BF57B21}" type="slidenum">
              <a:rPr lang="en-US" altLang="fr-FR" sz="1400" smtClean="0"/>
              <a:pPr eaLnBrk="1" hangingPunct="1">
                <a:spcBef>
                  <a:spcPct val="0"/>
                </a:spcBef>
                <a:buFontTx/>
                <a:buNone/>
              </a:pPr>
              <a:t>25</a:t>
            </a:fld>
            <a:endParaRPr lang="en-US" altLang="fr-FR" sz="1400" smtClean="0"/>
          </a:p>
        </p:txBody>
      </p:sp>
      <p:grpSp>
        <p:nvGrpSpPr>
          <p:cNvPr id="24580" name="Groupe 24"/>
          <p:cNvGrpSpPr>
            <a:grpSpLocks/>
          </p:cNvGrpSpPr>
          <p:nvPr/>
        </p:nvGrpSpPr>
        <p:grpSpPr bwMode="auto">
          <a:xfrm>
            <a:off x="765175" y="649288"/>
            <a:ext cx="3970338" cy="5540375"/>
            <a:chOff x="4935538" y="1028700"/>
            <a:chExt cx="3971078" cy="5539208"/>
          </a:xfrm>
        </p:grpSpPr>
        <p:pic>
          <p:nvPicPr>
            <p:cNvPr id="24623" name="Picture 60"/>
            <p:cNvPicPr>
              <a:picLocks noChangeAspect="1" noChangeArrowheads="1"/>
            </p:cNvPicPr>
            <p:nvPr/>
          </p:nvPicPr>
          <p:blipFill>
            <a:blip r:embed="rId3">
              <a:extLst>
                <a:ext uri="{28A0092B-C50C-407E-A947-70E740481C1C}">
                  <a14:useLocalDpi xmlns:a14="http://schemas.microsoft.com/office/drawing/2010/main" val="0"/>
                </a:ext>
              </a:extLst>
            </a:blip>
            <a:srcRect l="879"/>
            <a:stretch>
              <a:fillRect/>
            </a:stretch>
          </p:blipFill>
          <p:spPr bwMode="auto">
            <a:xfrm>
              <a:off x="5301404" y="1423988"/>
              <a:ext cx="2922587" cy="216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4624" name="Group 68"/>
            <p:cNvGrpSpPr>
              <a:grpSpLocks/>
            </p:cNvGrpSpPr>
            <p:nvPr/>
          </p:nvGrpSpPr>
          <p:grpSpPr bwMode="auto">
            <a:xfrm>
              <a:off x="5322041" y="4724400"/>
              <a:ext cx="3584575" cy="1514475"/>
              <a:chOff x="3502" y="2144"/>
              <a:chExt cx="2258" cy="954"/>
            </a:xfrm>
          </p:grpSpPr>
          <p:pic>
            <p:nvPicPr>
              <p:cNvPr id="24631" name="Picture 48"/>
              <p:cNvPicPr>
                <a:picLocks noChangeAspect="1" noChangeArrowheads="1"/>
              </p:cNvPicPr>
              <p:nvPr/>
            </p:nvPicPr>
            <p:blipFill>
              <a:blip r:embed="rId4">
                <a:extLst>
                  <a:ext uri="{28A0092B-C50C-407E-A947-70E740481C1C}">
                    <a14:useLocalDpi xmlns:a14="http://schemas.microsoft.com/office/drawing/2010/main" val="0"/>
                  </a:ext>
                </a:extLst>
              </a:blip>
              <a:srcRect l="40097" t="13910" r="1384" b="8012"/>
              <a:stretch>
                <a:fillRect/>
              </a:stretch>
            </p:blipFill>
            <p:spPr bwMode="auto">
              <a:xfrm>
                <a:off x="5031" y="2144"/>
                <a:ext cx="729" cy="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632" name="Text Box 62"/>
              <p:cNvSpPr txBox="1">
                <a:spLocks noChangeArrowheads="1"/>
              </p:cNvSpPr>
              <p:nvPr/>
            </p:nvSpPr>
            <p:spPr bwMode="auto">
              <a:xfrm>
                <a:off x="4464" y="2326"/>
                <a:ext cx="500"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000" b="1"/>
                  <a:t>A (220)</a:t>
                </a:r>
              </a:p>
              <a:p>
                <a:pPr eaLnBrk="1" hangingPunct="1">
                  <a:spcBef>
                    <a:spcPct val="0"/>
                  </a:spcBef>
                  <a:buFontTx/>
                  <a:buNone/>
                </a:pPr>
                <a:endParaRPr lang="en-US" altLang="fr-FR" sz="1000" b="1"/>
              </a:p>
              <a:p>
                <a:pPr eaLnBrk="1" hangingPunct="1">
                  <a:spcBef>
                    <a:spcPct val="0"/>
                  </a:spcBef>
                  <a:buFontTx/>
                  <a:buNone/>
                </a:pPr>
                <a:r>
                  <a:rPr lang="en-US" altLang="fr-FR" sz="1000" b="1"/>
                  <a:t>a 1/3 (422)</a:t>
                </a:r>
              </a:p>
              <a:p>
                <a:pPr eaLnBrk="1" hangingPunct="1">
                  <a:spcBef>
                    <a:spcPct val="0"/>
                  </a:spcBef>
                  <a:buFontTx/>
                  <a:buNone/>
                </a:pPr>
                <a:r>
                  <a:rPr lang="en-US" altLang="fr-FR" sz="1000" b="1"/>
                  <a:t>b (422)</a:t>
                </a:r>
              </a:p>
            </p:txBody>
          </p:sp>
          <p:pic>
            <p:nvPicPr>
              <p:cNvPr id="24633" name="Picture 4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2" y="2144"/>
                <a:ext cx="970" cy="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634" name="Text Box 61"/>
              <p:cNvSpPr txBox="1">
                <a:spLocks noChangeArrowheads="1"/>
              </p:cNvSpPr>
              <p:nvPr/>
            </p:nvSpPr>
            <p:spPr bwMode="auto">
              <a:xfrm>
                <a:off x="4168" y="2457"/>
                <a:ext cx="15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600" b="1">
                    <a:solidFill>
                      <a:schemeClr val="bg1"/>
                    </a:solidFill>
                  </a:rPr>
                  <a:t>A</a:t>
                </a:r>
              </a:p>
            </p:txBody>
          </p:sp>
          <p:sp>
            <p:nvSpPr>
              <p:cNvPr id="24635" name="Text Box 63"/>
              <p:cNvSpPr txBox="1">
                <a:spLocks noChangeArrowheads="1"/>
              </p:cNvSpPr>
              <p:nvPr/>
            </p:nvSpPr>
            <p:spPr bwMode="auto">
              <a:xfrm>
                <a:off x="4055" y="2405"/>
                <a:ext cx="143"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600" b="1">
                    <a:solidFill>
                      <a:schemeClr val="bg1"/>
                    </a:solidFill>
                  </a:rPr>
                  <a:t>a</a:t>
                </a:r>
              </a:p>
            </p:txBody>
          </p:sp>
          <p:sp>
            <p:nvSpPr>
              <p:cNvPr id="24636" name="Text Box 64"/>
              <p:cNvSpPr txBox="1">
                <a:spLocks noChangeArrowheads="1"/>
              </p:cNvSpPr>
              <p:nvPr/>
            </p:nvSpPr>
            <p:spPr bwMode="auto">
              <a:xfrm>
                <a:off x="4277" y="2645"/>
                <a:ext cx="116"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fr-FR" altLang="fr-FR" sz="600" b="1">
                  <a:solidFill>
                    <a:schemeClr val="bg1"/>
                  </a:solidFill>
                </a:endParaRPr>
              </a:p>
            </p:txBody>
          </p:sp>
          <p:sp>
            <p:nvSpPr>
              <p:cNvPr id="24637" name="Text Box 65"/>
              <p:cNvSpPr txBox="1">
                <a:spLocks noChangeArrowheads="1"/>
              </p:cNvSpPr>
              <p:nvPr/>
            </p:nvSpPr>
            <p:spPr bwMode="auto">
              <a:xfrm>
                <a:off x="4236" y="2303"/>
                <a:ext cx="145"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600" b="1">
                    <a:solidFill>
                      <a:schemeClr val="bg1"/>
                    </a:solidFill>
                  </a:rPr>
                  <a:t>b</a:t>
                </a:r>
              </a:p>
            </p:txBody>
          </p:sp>
        </p:grpSp>
        <p:grpSp>
          <p:nvGrpSpPr>
            <p:cNvPr id="24625" name="Groupe 27"/>
            <p:cNvGrpSpPr>
              <a:grpSpLocks/>
            </p:cNvGrpSpPr>
            <p:nvPr/>
          </p:nvGrpSpPr>
          <p:grpSpPr bwMode="auto">
            <a:xfrm>
              <a:off x="5204566" y="3648075"/>
              <a:ext cx="3050835" cy="830997"/>
              <a:chOff x="5441950" y="3648075"/>
              <a:chExt cx="3050835" cy="830997"/>
            </a:xfrm>
          </p:grpSpPr>
          <p:sp>
            <p:nvSpPr>
              <p:cNvPr id="24628" name="Rectangle 83"/>
              <p:cNvSpPr>
                <a:spLocks noChangeArrowheads="1"/>
              </p:cNvSpPr>
              <p:nvPr/>
            </p:nvSpPr>
            <p:spPr bwMode="auto">
              <a:xfrm>
                <a:off x="7675563" y="3870325"/>
                <a:ext cx="744537" cy="369888"/>
              </a:xfrm>
              <a:prstGeom prst="rect">
                <a:avLst/>
              </a:prstGeom>
              <a:solidFill>
                <a:srgbClr val="FFCC00">
                  <a:alpha val="50195"/>
                </a:srgbClr>
              </a:solidFill>
              <a:ln>
                <a:noFill/>
              </a:ln>
              <a:effectLst/>
              <a:extLst>
                <a:ext uri="{91240B29-F687-4F45-9708-019B960494DF}">
                  <a14:hiddenLine xmlns:a14="http://schemas.microsoft.com/office/drawing/2010/main" w="9525">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fr-FR" altLang="fr-FR"/>
              </a:p>
            </p:txBody>
          </p:sp>
          <p:sp>
            <p:nvSpPr>
              <p:cNvPr id="24629" name="Rectangle 82"/>
              <p:cNvSpPr>
                <a:spLocks noChangeArrowheads="1"/>
              </p:cNvSpPr>
              <p:nvPr/>
            </p:nvSpPr>
            <p:spPr bwMode="auto">
              <a:xfrm>
                <a:off x="6977063" y="3876675"/>
                <a:ext cx="360362" cy="371475"/>
              </a:xfrm>
              <a:prstGeom prst="rect">
                <a:avLst/>
              </a:prstGeom>
              <a:solidFill>
                <a:srgbClr val="FFCC00">
                  <a:alpha val="50195"/>
                </a:srgbClr>
              </a:solidFill>
              <a:ln>
                <a:noFill/>
              </a:ln>
              <a:effectLst/>
              <a:extLst>
                <a:ext uri="{91240B29-F687-4F45-9708-019B960494DF}">
                  <a14:hiddenLine xmlns:a14="http://schemas.microsoft.com/office/drawing/2010/main" w="9525">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fr-FR" altLang="fr-FR"/>
              </a:p>
            </p:txBody>
          </p:sp>
          <p:sp>
            <p:nvSpPr>
              <p:cNvPr id="24630" name="Text Box 72"/>
              <p:cNvSpPr txBox="1">
                <a:spLocks noChangeArrowheads="1"/>
              </p:cNvSpPr>
              <p:nvPr/>
            </p:nvSpPr>
            <p:spPr bwMode="auto">
              <a:xfrm>
                <a:off x="5441950" y="3648075"/>
                <a:ext cx="305083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361950" eaLnBrk="0" hangingPunct="0">
                  <a:spcBef>
                    <a:spcPct val="20000"/>
                  </a:spcBef>
                  <a:buChar char="•"/>
                  <a:defRPr sz="3200">
                    <a:solidFill>
                      <a:schemeClr val="tx1"/>
                    </a:solidFill>
                    <a:latin typeface="Arial" pitchFamily="34" charset="0"/>
                    <a:cs typeface="Arial" pitchFamily="34" charset="0"/>
                  </a:defRPr>
                </a:lvl1pPr>
                <a:lvl2pPr marL="742950" indent="-285750" defTabSz="361950" eaLnBrk="0" hangingPunct="0">
                  <a:spcBef>
                    <a:spcPct val="20000"/>
                  </a:spcBef>
                  <a:buChar char="–"/>
                  <a:defRPr sz="2800">
                    <a:solidFill>
                      <a:schemeClr val="tx1"/>
                    </a:solidFill>
                    <a:latin typeface="Arial" pitchFamily="34" charset="0"/>
                    <a:cs typeface="Arial" pitchFamily="34" charset="0"/>
                  </a:defRPr>
                </a:lvl2pPr>
                <a:lvl3pPr marL="1143000" indent="-228600" defTabSz="361950" eaLnBrk="0" hangingPunct="0">
                  <a:spcBef>
                    <a:spcPct val="20000"/>
                  </a:spcBef>
                  <a:buChar char="•"/>
                  <a:defRPr sz="2400">
                    <a:solidFill>
                      <a:schemeClr val="tx1"/>
                    </a:solidFill>
                    <a:latin typeface="Arial" pitchFamily="34" charset="0"/>
                    <a:cs typeface="Arial" pitchFamily="34" charset="0"/>
                  </a:defRPr>
                </a:lvl3pPr>
                <a:lvl4pPr marL="1600200" indent="-228600" defTabSz="361950" eaLnBrk="0" hangingPunct="0">
                  <a:spcBef>
                    <a:spcPct val="20000"/>
                  </a:spcBef>
                  <a:buChar char="–"/>
                  <a:defRPr sz="2000">
                    <a:solidFill>
                      <a:schemeClr val="tx1"/>
                    </a:solidFill>
                    <a:latin typeface="Arial" pitchFamily="34" charset="0"/>
                    <a:cs typeface="Arial" pitchFamily="34" charset="0"/>
                  </a:defRPr>
                </a:lvl4pPr>
                <a:lvl5pPr marL="2057400" indent="-228600" defTabSz="361950" eaLnBrk="0" hangingPunct="0">
                  <a:spcBef>
                    <a:spcPct val="20000"/>
                  </a:spcBef>
                  <a:buChar char="»"/>
                  <a:defRPr sz="2000">
                    <a:solidFill>
                      <a:schemeClr val="tx1"/>
                    </a:solidFill>
                    <a:latin typeface="Arial" pitchFamily="34" charset="0"/>
                    <a:cs typeface="Arial" pitchFamily="34" charset="0"/>
                  </a:defRPr>
                </a:lvl5pPr>
                <a:lvl6pPr marL="2514600" indent="-228600" defTabSz="36195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defTabSz="36195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defTabSz="36195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defTabSz="36195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200" b="1">
                    <a:solidFill>
                      <a:srgbClr val="0033CC"/>
                    </a:solidFill>
                  </a:rPr>
                  <a:t>Seeds:</a:t>
                </a:r>
                <a:r>
                  <a:rPr lang="en-US" altLang="fr-FR" sz="1200"/>
                  <a:t>			no		no</a:t>
                </a:r>
              </a:p>
              <a:p>
                <a:pPr eaLnBrk="1" hangingPunct="1">
                  <a:spcBef>
                    <a:spcPct val="0"/>
                  </a:spcBef>
                  <a:buFontTx/>
                  <a:buNone/>
                </a:pPr>
                <a:r>
                  <a:rPr lang="en-US" altLang="fr-FR" sz="1200" b="1">
                    <a:solidFill>
                      <a:srgbClr val="0033CC"/>
                    </a:solidFill>
                  </a:rPr>
                  <a:t>Inhibitor:	</a:t>
                </a:r>
                <a:r>
                  <a:rPr lang="en-US" altLang="fr-FR" sz="1200"/>
                  <a:t>		PVP		PVP/NO</a:t>
                </a:r>
                <a:r>
                  <a:rPr lang="en-US" altLang="fr-FR" sz="1200" baseline="-25000"/>
                  <a:t>3</a:t>
                </a:r>
                <a:r>
                  <a:rPr lang="en-US" altLang="fr-FR" sz="1200" baseline="30000"/>
                  <a:t>-</a:t>
                </a:r>
              </a:p>
              <a:p>
                <a:pPr eaLnBrk="1" hangingPunct="1">
                  <a:spcBef>
                    <a:spcPct val="0"/>
                  </a:spcBef>
                  <a:buFontTx/>
                  <a:buNone/>
                </a:pPr>
                <a:r>
                  <a:rPr lang="en-US" altLang="fr-FR" sz="1200" b="1">
                    <a:solidFill>
                      <a:srgbClr val="0033CC"/>
                    </a:solidFill>
                  </a:rPr>
                  <a:t>Reducing agent:</a:t>
                </a:r>
                <a:r>
                  <a:rPr lang="en-US" altLang="fr-FR" sz="1200"/>
                  <a:t>	PVP		PVP</a:t>
                </a:r>
              </a:p>
              <a:p>
                <a:pPr eaLnBrk="1" hangingPunct="1">
                  <a:spcBef>
                    <a:spcPct val="0"/>
                  </a:spcBef>
                  <a:buFontTx/>
                  <a:buNone/>
                </a:pPr>
                <a:r>
                  <a:rPr lang="en-US" altLang="fr-FR" sz="1200" b="1">
                    <a:solidFill>
                      <a:srgbClr val="0033CC"/>
                    </a:solidFill>
                  </a:rPr>
                  <a:t>Typical size:</a:t>
                </a:r>
                <a:r>
                  <a:rPr lang="en-US" altLang="fr-FR" sz="1200"/>
                  <a:t>		150nm	500nm</a:t>
                </a:r>
              </a:p>
            </p:txBody>
          </p:sp>
        </p:grpSp>
        <p:sp>
          <p:nvSpPr>
            <p:cNvPr id="24626" name="Text Box 75"/>
            <p:cNvSpPr txBox="1">
              <a:spLocks noChangeArrowheads="1"/>
            </p:cNvSpPr>
            <p:nvPr/>
          </p:nvSpPr>
          <p:spPr bwMode="auto">
            <a:xfrm>
              <a:off x="4935538" y="1028700"/>
              <a:ext cx="3779837" cy="340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har char="•"/>
                <a:tabLst>
                  <a:tab pos="482600" algn="l"/>
                </a:tabLst>
                <a:defRPr sz="3200">
                  <a:solidFill>
                    <a:schemeClr val="tx1"/>
                  </a:solidFill>
                  <a:latin typeface="Arial" pitchFamily="34" charset="0"/>
                  <a:cs typeface="Arial" pitchFamily="34" charset="0"/>
                </a:defRPr>
              </a:lvl1pPr>
              <a:lvl2pPr marL="742950" indent="-285750" eaLnBrk="0" hangingPunct="0">
                <a:spcBef>
                  <a:spcPct val="20000"/>
                </a:spcBef>
                <a:buChar char="–"/>
                <a:tabLst>
                  <a:tab pos="482600" algn="l"/>
                </a:tabLst>
                <a:defRPr sz="2800">
                  <a:solidFill>
                    <a:schemeClr val="tx1"/>
                  </a:solidFill>
                  <a:latin typeface="Arial" pitchFamily="34" charset="0"/>
                  <a:cs typeface="Arial" pitchFamily="34" charset="0"/>
                </a:defRPr>
              </a:lvl2pPr>
              <a:lvl3pPr marL="1143000" indent="-228600" eaLnBrk="0" hangingPunct="0">
                <a:spcBef>
                  <a:spcPct val="20000"/>
                </a:spcBef>
                <a:buChar char="•"/>
                <a:tabLst>
                  <a:tab pos="482600" algn="l"/>
                </a:tabLst>
                <a:defRPr sz="2400">
                  <a:solidFill>
                    <a:schemeClr val="tx1"/>
                  </a:solidFill>
                  <a:latin typeface="Arial" pitchFamily="34" charset="0"/>
                  <a:cs typeface="Arial" pitchFamily="34" charset="0"/>
                </a:defRPr>
              </a:lvl3pPr>
              <a:lvl4pPr marL="1600200" indent="-228600" eaLnBrk="0" hangingPunct="0">
                <a:spcBef>
                  <a:spcPct val="20000"/>
                </a:spcBef>
                <a:buChar char="–"/>
                <a:tabLst>
                  <a:tab pos="482600" algn="l"/>
                </a:tabLst>
                <a:defRPr sz="2000">
                  <a:solidFill>
                    <a:schemeClr val="tx1"/>
                  </a:solidFill>
                  <a:latin typeface="Arial" pitchFamily="34" charset="0"/>
                  <a:cs typeface="Arial" pitchFamily="34" charset="0"/>
                </a:defRPr>
              </a:lvl4pPr>
              <a:lvl5pPr marL="2057400" indent="-228600" eaLnBrk="0" hangingPunct="0">
                <a:spcBef>
                  <a:spcPct val="20000"/>
                </a:spcBef>
                <a:buChar char="»"/>
                <a:tabLst>
                  <a:tab pos="482600" algn="l"/>
                </a:tabLst>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tabLst>
                  <a:tab pos="482600" algn="l"/>
                </a:tabLst>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tabLst>
                  <a:tab pos="482600" algn="l"/>
                </a:tabLst>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tabLst>
                  <a:tab pos="482600" algn="l"/>
                </a:tabLst>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tabLst>
                  <a:tab pos="482600" algn="l"/>
                </a:tabLst>
                <a:defRPr sz="2000">
                  <a:solidFill>
                    <a:schemeClr val="tx1"/>
                  </a:solidFill>
                  <a:latin typeface="Arial" pitchFamily="34" charset="0"/>
                  <a:cs typeface="Arial" pitchFamily="34" charset="0"/>
                </a:defRPr>
              </a:lvl9pPr>
            </a:lstStyle>
            <a:p>
              <a:pPr>
                <a:spcBef>
                  <a:spcPct val="0"/>
                </a:spcBef>
                <a:buClr>
                  <a:schemeClr val="tx1"/>
                </a:buClr>
                <a:buFont typeface="Wingdings 2" pitchFamily="18" charset="2"/>
                <a:buChar char="å"/>
              </a:pPr>
              <a:r>
                <a:rPr lang="en-US" altLang="fr-FR" sz="1600" b="1">
                  <a:solidFill>
                    <a:srgbClr val="3366FF"/>
                  </a:solidFill>
                </a:rPr>
                <a:t> </a:t>
              </a:r>
              <a:r>
                <a:rPr lang="en-US" altLang="fr-FR" sz="1600" b="1">
                  <a:solidFill>
                    <a:srgbClr val="0033CC"/>
                  </a:solidFill>
                </a:rPr>
                <a:t>Nanoprisms</a:t>
              </a:r>
            </a:p>
          </p:txBody>
        </p:sp>
        <p:sp>
          <p:nvSpPr>
            <p:cNvPr id="24627" name="Text Box 73"/>
            <p:cNvSpPr txBox="1">
              <a:spLocks noChangeArrowheads="1"/>
            </p:cNvSpPr>
            <p:nvPr/>
          </p:nvSpPr>
          <p:spPr bwMode="auto">
            <a:xfrm>
              <a:off x="5248652" y="6321687"/>
              <a:ext cx="237436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000"/>
                <a:t>J. Sharma, E. Dujardin, 2016, </a:t>
              </a:r>
              <a:r>
                <a:rPr lang="en-US" altLang="fr-FR" sz="1000" i="1"/>
                <a:t>in prep.</a:t>
              </a:r>
              <a:endParaRPr lang="en-US" altLang="fr-FR" sz="1000" b="1" i="1"/>
            </a:p>
          </p:txBody>
        </p:sp>
      </p:grpSp>
      <p:sp>
        <p:nvSpPr>
          <p:cNvPr id="41" name="Rectangle 2"/>
          <p:cNvSpPr txBox="1">
            <a:spLocks noChangeArrowheads="1"/>
          </p:cNvSpPr>
          <p:nvPr/>
        </p:nvSpPr>
        <p:spPr bwMode="auto">
          <a:xfrm>
            <a:off x="19050" y="19050"/>
            <a:ext cx="9124950" cy="381000"/>
          </a:xfrm>
          <a:prstGeom prst="rect">
            <a:avLst/>
          </a:prstGeom>
          <a:noFill/>
          <a:ln w="9525">
            <a:noFill/>
            <a:miter lim="800000"/>
            <a:headEnd/>
            <a:tailEnd/>
          </a:ln>
          <a:effectLst/>
        </p:spPr>
        <p:txBody>
          <a:bodyPr lIns="91422" tIns="45711" rIns="91422" bIns="45711" anchor="ctr"/>
          <a:lstStyle>
            <a:lvl1pPr defTabSz="801688">
              <a:defRPr>
                <a:solidFill>
                  <a:schemeClr val="tx1"/>
                </a:solidFill>
                <a:latin typeface="Arial" charset="0"/>
                <a:cs typeface="Arial" charset="0"/>
              </a:defRPr>
            </a:lvl1pPr>
            <a:lvl2pPr marL="742950" indent="-285750" defTabSz="801688">
              <a:defRPr>
                <a:solidFill>
                  <a:schemeClr val="tx1"/>
                </a:solidFill>
                <a:latin typeface="Arial" charset="0"/>
                <a:cs typeface="Arial" charset="0"/>
              </a:defRPr>
            </a:lvl2pPr>
            <a:lvl3pPr marL="1143000" indent="-228600" defTabSz="801688">
              <a:defRPr>
                <a:solidFill>
                  <a:schemeClr val="tx1"/>
                </a:solidFill>
                <a:latin typeface="Arial" charset="0"/>
                <a:cs typeface="Arial" charset="0"/>
              </a:defRPr>
            </a:lvl3pPr>
            <a:lvl4pPr marL="1600200" indent="-228600" defTabSz="801688">
              <a:defRPr>
                <a:solidFill>
                  <a:schemeClr val="tx1"/>
                </a:solidFill>
                <a:latin typeface="Arial" charset="0"/>
                <a:cs typeface="Arial" charset="0"/>
              </a:defRPr>
            </a:lvl4pPr>
            <a:lvl5pPr marL="2057400" indent="-228600" defTabSz="801688">
              <a:defRPr>
                <a:solidFill>
                  <a:schemeClr val="tx1"/>
                </a:solidFill>
                <a:latin typeface="Arial" charset="0"/>
                <a:cs typeface="Arial" charset="0"/>
              </a:defRPr>
            </a:lvl5pPr>
            <a:lvl6pPr marL="2514600" indent="-228600" defTabSz="801688" fontAlgn="base">
              <a:spcBef>
                <a:spcPct val="0"/>
              </a:spcBef>
              <a:spcAft>
                <a:spcPct val="0"/>
              </a:spcAft>
              <a:defRPr>
                <a:solidFill>
                  <a:schemeClr val="tx1"/>
                </a:solidFill>
                <a:latin typeface="Arial" charset="0"/>
                <a:cs typeface="Arial" charset="0"/>
              </a:defRPr>
            </a:lvl6pPr>
            <a:lvl7pPr marL="2971800" indent="-228600" defTabSz="801688" fontAlgn="base">
              <a:spcBef>
                <a:spcPct val="0"/>
              </a:spcBef>
              <a:spcAft>
                <a:spcPct val="0"/>
              </a:spcAft>
              <a:defRPr>
                <a:solidFill>
                  <a:schemeClr val="tx1"/>
                </a:solidFill>
                <a:latin typeface="Arial" charset="0"/>
                <a:cs typeface="Arial" charset="0"/>
              </a:defRPr>
            </a:lvl7pPr>
            <a:lvl8pPr marL="3429000" indent="-228600" defTabSz="801688" fontAlgn="base">
              <a:spcBef>
                <a:spcPct val="0"/>
              </a:spcBef>
              <a:spcAft>
                <a:spcPct val="0"/>
              </a:spcAft>
              <a:defRPr>
                <a:solidFill>
                  <a:schemeClr val="tx1"/>
                </a:solidFill>
                <a:latin typeface="Arial" charset="0"/>
                <a:cs typeface="Arial" charset="0"/>
              </a:defRPr>
            </a:lvl8pPr>
            <a:lvl9pPr marL="3886200" indent="-228600" defTabSz="801688" fontAlgn="base">
              <a:spcBef>
                <a:spcPct val="0"/>
              </a:spcBef>
              <a:spcAft>
                <a:spcPct val="0"/>
              </a:spcAft>
              <a:defRPr>
                <a:solidFill>
                  <a:schemeClr val="tx1"/>
                </a:solidFill>
                <a:latin typeface="Arial" charset="0"/>
                <a:cs typeface="Arial" charset="0"/>
              </a:defRPr>
            </a:lvl9pPr>
          </a:lstStyle>
          <a:p>
            <a:pPr>
              <a:defRPr/>
            </a:pPr>
            <a:r>
              <a:rPr kumimoji="1" lang="en-US" altLang="fr-FR" sz="2400" b="1" dirty="0" smtClean="0">
                <a:solidFill>
                  <a:srgbClr val="1C1C1C"/>
                </a:solidFill>
                <a:effectLst>
                  <a:outerShdw blurRad="38100" dist="38100" dir="2700000" algn="tl">
                    <a:srgbClr val="C0C0C0"/>
                  </a:outerShdw>
                </a:effectLst>
              </a:rPr>
              <a:t>Nanoprisms and </a:t>
            </a:r>
            <a:r>
              <a:rPr kumimoji="1" lang="en-US" altLang="fr-FR" sz="2400" b="1" dirty="0" err="1" smtClean="0">
                <a:solidFill>
                  <a:srgbClr val="1C1C1C"/>
                </a:solidFill>
                <a:effectLst>
                  <a:outerShdw blurRad="38100" dist="38100" dir="2700000" algn="tl">
                    <a:srgbClr val="C0C0C0"/>
                  </a:outerShdw>
                </a:effectLst>
              </a:rPr>
              <a:t>microplatelets</a:t>
            </a:r>
            <a:endParaRPr kumimoji="1" lang="fr-FR" altLang="fr-FR" sz="2400" b="1" dirty="0" smtClean="0">
              <a:solidFill>
                <a:srgbClr val="1C1C1C"/>
              </a:solidFill>
              <a:effectLst>
                <a:outerShdw blurRad="38100" dist="38100" dir="2700000" algn="tl">
                  <a:srgbClr val="C0C0C0"/>
                </a:outerShdw>
              </a:effectLst>
            </a:endParaRPr>
          </a:p>
        </p:txBody>
      </p:sp>
      <p:grpSp>
        <p:nvGrpSpPr>
          <p:cNvPr id="24582" name="Groupe 41"/>
          <p:cNvGrpSpPr>
            <a:grpSpLocks/>
          </p:cNvGrpSpPr>
          <p:nvPr/>
        </p:nvGrpSpPr>
        <p:grpSpPr bwMode="auto">
          <a:xfrm>
            <a:off x="3797300" y="4395788"/>
            <a:ext cx="750888" cy="1309687"/>
            <a:chOff x="7968120" y="4772661"/>
            <a:chExt cx="750430" cy="1309051"/>
          </a:xfrm>
        </p:grpSpPr>
        <p:sp>
          <p:nvSpPr>
            <p:cNvPr id="43" name="Hexagone 42"/>
            <p:cNvSpPr/>
            <p:nvPr/>
          </p:nvSpPr>
          <p:spPr>
            <a:xfrm>
              <a:off x="7968120" y="5510490"/>
              <a:ext cx="690142" cy="571222"/>
            </a:xfrm>
            <a:prstGeom prst="hexagon">
              <a:avLst>
                <a:gd name="adj" fmla="val 32988"/>
                <a:gd name="vf" fmla="val 115470"/>
              </a:avLst>
            </a:prstGeom>
            <a:solidFill>
              <a:srgbClr val="66FF6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4" name="Rectangle 43"/>
            <p:cNvSpPr/>
            <p:nvPr/>
          </p:nvSpPr>
          <p:spPr>
            <a:xfrm>
              <a:off x="8044274" y="4772661"/>
              <a:ext cx="674276" cy="46015"/>
            </a:xfrm>
            <a:prstGeom prst="rect">
              <a:avLst/>
            </a:prstGeom>
            <a:solidFill>
              <a:srgbClr val="66FF6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5" name="Rectangle 44"/>
            <p:cNvSpPr/>
            <p:nvPr/>
          </p:nvSpPr>
          <p:spPr>
            <a:xfrm>
              <a:off x="8044274" y="4944028"/>
              <a:ext cx="674276" cy="46015"/>
            </a:xfrm>
            <a:prstGeom prst="rect">
              <a:avLst/>
            </a:prstGeom>
            <a:solidFill>
              <a:srgbClr val="66FF6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grpSp>
        <p:nvGrpSpPr>
          <p:cNvPr id="23561" name="Groupe 23560"/>
          <p:cNvGrpSpPr>
            <a:grpSpLocks/>
          </p:cNvGrpSpPr>
          <p:nvPr/>
        </p:nvGrpSpPr>
        <p:grpSpPr bwMode="auto">
          <a:xfrm>
            <a:off x="5168900" y="739775"/>
            <a:ext cx="3962400" cy="5518150"/>
            <a:chOff x="5169503" y="740232"/>
            <a:chExt cx="3962094" cy="5518400"/>
          </a:xfrm>
        </p:grpSpPr>
        <p:grpSp>
          <p:nvGrpSpPr>
            <p:cNvPr id="24587" name="Groupe 23552"/>
            <p:cNvGrpSpPr>
              <a:grpSpLocks/>
            </p:cNvGrpSpPr>
            <p:nvPr/>
          </p:nvGrpSpPr>
          <p:grpSpPr bwMode="auto">
            <a:xfrm>
              <a:off x="5169503" y="740232"/>
              <a:ext cx="3962094" cy="5518400"/>
              <a:chOff x="5169503" y="740232"/>
              <a:chExt cx="3962094" cy="5518400"/>
            </a:xfrm>
          </p:grpSpPr>
          <p:pic>
            <p:nvPicPr>
              <p:cNvPr id="24590" name="Picture 5" descr="See original image"/>
              <p:cNvPicPr preferRelativeResize="0">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9503" y="740232"/>
                <a:ext cx="3948884" cy="551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1" name="Picture 3"/>
              <p:cNvPicPr>
                <a:picLocks noChangeAspect="1" noChangeArrowheads="1"/>
              </p:cNvPicPr>
              <p:nvPr/>
            </p:nvPicPr>
            <p:blipFill>
              <a:blip r:embed="rId7">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799352" y="1134346"/>
                <a:ext cx="1344593" cy="1106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92" name="ZoneTexte 61"/>
              <p:cNvSpPr txBox="1">
                <a:spLocks noChangeArrowheads="1"/>
              </p:cNvSpPr>
              <p:nvPr/>
            </p:nvSpPr>
            <p:spPr bwMode="auto">
              <a:xfrm>
                <a:off x="7243614" y="1297849"/>
                <a:ext cx="1803669" cy="942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91425" rIns="91425" bIns="91425">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lnSpc>
                    <a:spcPct val="200000"/>
                  </a:lnSpc>
                  <a:spcBef>
                    <a:spcPts val="600"/>
                  </a:spcBef>
                  <a:buSzPct val="200000"/>
                </a:pPr>
                <a:r>
                  <a:rPr lang="en-US" altLang="fr-FR" sz="1200" b="1">
                    <a:solidFill>
                      <a:schemeClr val="bg1"/>
                    </a:solidFill>
                  </a:rPr>
                  <a:t>PVP</a:t>
                </a:r>
              </a:p>
              <a:p>
                <a:pPr eaLnBrk="1" hangingPunct="1">
                  <a:lnSpc>
                    <a:spcPct val="200000"/>
                  </a:lnSpc>
                  <a:spcBef>
                    <a:spcPts val="600"/>
                  </a:spcBef>
                  <a:buSzPct val="200000"/>
                </a:pPr>
                <a:r>
                  <a:rPr lang="en-US" altLang="fr-FR" sz="1200" b="1">
                    <a:solidFill>
                      <a:schemeClr val="bg1"/>
                    </a:solidFill>
                  </a:rPr>
                  <a:t>Poly-vinyl pyrrolidone</a:t>
                </a:r>
                <a:endParaRPr lang="fr-FR" altLang="fr-FR" sz="1200" b="1">
                  <a:solidFill>
                    <a:schemeClr val="bg1"/>
                  </a:solidFill>
                  <a:latin typeface="Sniglet"/>
                  <a:ea typeface="Sniglet"/>
                  <a:cs typeface="Sniglet"/>
                  <a:sym typeface="Sniglet"/>
                </a:endParaRPr>
              </a:p>
            </p:txBody>
          </p:sp>
          <p:grpSp>
            <p:nvGrpSpPr>
              <p:cNvPr id="24593" name="Groupe 1"/>
              <p:cNvGrpSpPr>
                <a:grpSpLocks/>
              </p:cNvGrpSpPr>
              <p:nvPr/>
            </p:nvGrpSpPr>
            <p:grpSpPr bwMode="auto">
              <a:xfrm>
                <a:off x="6172201" y="2788112"/>
                <a:ext cx="1898394" cy="182721"/>
                <a:chOff x="5708010" y="3479162"/>
                <a:chExt cx="2966993" cy="182721"/>
              </a:xfrm>
            </p:grpSpPr>
            <p:sp>
              <p:nvSpPr>
                <p:cNvPr id="129" name="Parallélogramme 128"/>
                <p:cNvSpPr/>
                <p:nvPr/>
              </p:nvSpPr>
              <p:spPr>
                <a:xfrm>
                  <a:off x="5708830" y="3479250"/>
                  <a:ext cx="2967163" cy="90492"/>
                </a:xfrm>
                <a:prstGeom prst="parallelogram">
                  <a:avLst>
                    <a:gd name="adj" fmla="val 112544"/>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30" name="Parallélogramme 129"/>
                <p:cNvSpPr/>
                <p:nvPr/>
              </p:nvSpPr>
              <p:spPr>
                <a:xfrm flipV="1">
                  <a:off x="5708830" y="3571329"/>
                  <a:ext cx="2967163" cy="90492"/>
                </a:xfrm>
                <a:prstGeom prst="parallelogram">
                  <a:avLst>
                    <a:gd name="adj" fmla="val 112544"/>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sp>
            <p:nvSpPr>
              <p:cNvPr id="131" name="Forme libre 130"/>
              <p:cNvSpPr/>
              <p:nvPr/>
            </p:nvSpPr>
            <p:spPr>
              <a:xfrm>
                <a:off x="6317177" y="2592929"/>
                <a:ext cx="1754052" cy="192096"/>
              </a:xfrm>
              <a:custGeom>
                <a:avLst/>
                <a:gdLst>
                  <a:gd name="connsiteX0" fmla="*/ 0 w 1859280"/>
                  <a:gd name="connsiteY0" fmla="*/ 137598 h 202852"/>
                  <a:gd name="connsiteX1" fmla="*/ 15240 w 1859280"/>
                  <a:gd name="connsiteY1" fmla="*/ 118548 h 202852"/>
                  <a:gd name="connsiteX2" fmla="*/ 30480 w 1859280"/>
                  <a:gd name="connsiteY2" fmla="*/ 95688 h 202852"/>
                  <a:gd name="connsiteX3" fmla="*/ 41910 w 1859280"/>
                  <a:gd name="connsiteY3" fmla="*/ 91878 h 202852"/>
                  <a:gd name="connsiteX4" fmla="*/ 45720 w 1859280"/>
                  <a:gd name="connsiteY4" fmla="*/ 80448 h 202852"/>
                  <a:gd name="connsiteX5" fmla="*/ 95250 w 1859280"/>
                  <a:gd name="connsiteY5" fmla="*/ 76638 h 202852"/>
                  <a:gd name="connsiteX6" fmla="*/ 121920 w 1859280"/>
                  <a:gd name="connsiteY6" fmla="*/ 118548 h 202852"/>
                  <a:gd name="connsiteX7" fmla="*/ 125730 w 1859280"/>
                  <a:gd name="connsiteY7" fmla="*/ 129978 h 202852"/>
                  <a:gd name="connsiteX8" fmla="*/ 121920 w 1859280"/>
                  <a:gd name="connsiteY8" fmla="*/ 149028 h 202852"/>
                  <a:gd name="connsiteX9" fmla="*/ 110490 w 1859280"/>
                  <a:gd name="connsiteY9" fmla="*/ 152838 h 202852"/>
                  <a:gd name="connsiteX10" fmla="*/ 99060 w 1859280"/>
                  <a:gd name="connsiteY10" fmla="*/ 175698 h 202852"/>
                  <a:gd name="connsiteX11" fmla="*/ 140970 w 1859280"/>
                  <a:gd name="connsiteY11" fmla="*/ 179508 h 202852"/>
                  <a:gd name="connsiteX12" fmla="*/ 148590 w 1859280"/>
                  <a:gd name="connsiteY12" fmla="*/ 168078 h 202852"/>
                  <a:gd name="connsiteX13" fmla="*/ 152400 w 1859280"/>
                  <a:gd name="connsiteY13" fmla="*/ 107118 h 202852"/>
                  <a:gd name="connsiteX14" fmla="*/ 152400 w 1859280"/>
                  <a:gd name="connsiteY14" fmla="*/ 76638 h 202852"/>
                  <a:gd name="connsiteX15" fmla="*/ 163830 w 1859280"/>
                  <a:gd name="connsiteY15" fmla="*/ 69018 h 202852"/>
                  <a:gd name="connsiteX16" fmla="*/ 171450 w 1859280"/>
                  <a:gd name="connsiteY16" fmla="*/ 80448 h 202852"/>
                  <a:gd name="connsiteX17" fmla="*/ 179070 w 1859280"/>
                  <a:gd name="connsiteY17" fmla="*/ 99498 h 202852"/>
                  <a:gd name="connsiteX18" fmla="*/ 190500 w 1859280"/>
                  <a:gd name="connsiteY18" fmla="*/ 137598 h 202852"/>
                  <a:gd name="connsiteX19" fmla="*/ 201930 w 1859280"/>
                  <a:gd name="connsiteY19" fmla="*/ 141408 h 202852"/>
                  <a:gd name="connsiteX20" fmla="*/ 205740 w 1859280"/>
                  <a:gd name="connsiteY20" fmla="*/ 152838 h 202852"/>
                  <a:gd name="connsiteX21" fmla="*/ 232410 w 1859280"/>
                  <a:gd name="connsiteY21" fmla="*/ 133788 h 202852"/>
                  <a:gd name="connsiteX22" fmla="*/ 243840 w 1859280"/>
                  <a:gd name="connsiteY22" fmla="*/ 126168 h 202852"/>
                  <a:gd name="connsiteX23" fmla="*/ 255270 w 1859280"/>
                  <a:gd name="connsiteY23" fmla="*/ 99498 h 202852"/>
                  <a:gd name="connsiteX24" fmla="*/ 278130 w 1859280"/>
                  <a:gd name="connsiteY24" fmla="*/ 103308 h 202852"/>
                  <a:gd name="connsiteX25" fmla="*/ 285750 w 1859280"/>
                  <a:gd name="connsiteY25" fmla="*/ 114738 h 202852"/>
                  <a:gd name="connsiteX26" fmla="*/ 274320 w 1859280"/>
                  <a:gd name="connsiteY26" fmla="*/ 160458 h 202852"/>
                  <a:gd name="connsiteX27" fmla="*/ 266700 w 1859280"/>
                  <a:gd name="connsiteY27" fmla="*/ 175698 h 202852"/>
                  <a:gd name="connsiteX28" fmla="*/ 251460 w 1859280"/>
                  <a:gd name="connsiteY28" fmla="*/ 179508 h 202852"/>
                  <a:gd name="connsiteX29" fmla="*/ 316230 w 1859280"/>
                  <a:gd name="connsiteY29" fmla="*/ 187128 h 202852"/>
                  <a:gd name="connsiteX30" fmla="*/ 312420 w 1859280"/>
                  <a:gd name="connsiteY30" fmla="*/ 160458 h 202852"/>
                  <a:gd name="connsiteX31" fmla="*/ 304800 w 1859280"/>
                  <a:gd name="connsiteY31" fmla="*/ 137598 h 202852"/>
                  <a:gd name="connsiteX32" fmla="*/ 300990 w 1859280"/>
                  <a:gd name="connsiteY32" fmla="*/ 122358 h 202852"/>
                  <a:gd name="connsiteX33" fmla="*/ 308610 w 1859280"/>
                  <a:gd name="connsiteY33" fmla="*/ 110928 h 202852"/>
                  <a:gd name="connsiteX34" fmla="*/ 320040 w 1859280"/>
                  <a:gd name="connsiteY34" fmla="*/ 107118 h 202852"/>
                  <a:gd name="connsiteX35" fmla="*/ 335280 w 1859280"/>
                  <a:gd name="connsiteY35" fmla="*/ 99498 h 202852"/>
                  <a:gd name="connsiteX36" fmla="*/ 354330 w 1859280"/>
                  <a:gd name="connsiteY36" fmla="*/ 103308 h 202852"/>
                  <a:gd name="connsiteX37" fmla="*/ 369570 w 1859280"/>
                  <a:gd name="connsiteY37" fmla="*/ 133788 h 202852"/>
                  <a:gd name="connsiteX38" fmla="*/ 369570 w 1859280"/>
                  <a:gd name="connsiteY38" fmla="*/ 187128 h 202852"/>
                  <a:gd name="connsiteX39" fmla="*/ 381000 w 1859280"/>
                  <a:gd name="connsiteY39" fmla="*/ 190938 h 202852"/>
                  <a:gd name="connsiteX40" fmla="*/ 407670 w 1859280"/>
                  <a:gd name="connsiteY40" fmla="*/ 187128 h 202852"/>
                  <a:gd name="connsiteX41" fmla="*/ 403860 w 1859280"/>
                  <a:gd name="connsiteY41" fmla="*/ 171888 h 202852"/>
                  <a:gd name="connsiteX42" fmla="*/ 388620 w 1859280"/>
                  <a:gd name="connsiteY42" fmla="*/ 149028 h 202852"/>
                  <a:gd name="connsiteX43" fmla="*/ 392430 w 1859280"/>
                  <a:gd name="connsiteY43" fmla="*/ 91878 h 202852"/>
                  <a:gd name="connsiteX44" fmla="*/ 422910 w 1859280"/>
                  <a:gd name="connsiteY44" fmla="*/ 95688 h 202852"/>
                  <a:gd name="connsiteX45" fmla="*/ 415290 w 1859280"/>
                  <a:gd name="connsiteY45" fmla="*/ 168078 h 202852"/>
                  <a:gd name="connsiteX46" fmla="*/ 426720 w 1859280"/>
                  <a:gd name="connsiteY46" fmla="*/ 171888 h 202852"/>
                  <a:gd name="connsiteX47" fmla="*/ 468630 w 1859280"/>
                  <a:gd name="connsiteY47" fmla="*/ 168078 h 202852"/>
                  <a:gd name="connsiteX48" fmla="*/ 483870 w 1859280"/>
                  <a:gd name="connsiteY48" fmla="*/ 88068 h 202852"/>
                  <a:gd name="connsiteX49" fmla="*/ 518160 w 1859280"/>
                  <a:gd name="connsiteY49" fmla="*/ 99498 h 202852"/>
                  <a:gd name="connsiteX50" fmla="*/ 521970 w 1859280"/>
                  <a:gd name="connsiteY50" fmla="*/ 110928 h 202852"/>
                  <a:gd name="connsiteX51" fmla="*/ 518160 w 1859280"/>
                  <a:gd name="connsiteY51" fmla="*/ 164268 h 202852"/>
                  <a:gd name="connsiteX52" fmla="*/ 510540 w 1859280"/>
                  <a:gd name="connsiteY52" fmla="*/ 175698 h 202852"/>
                  <a:gd name="connsiteX53" fmla="*/ 537210 w 1859280"/>
                  <a:gd name="connsiteY53" fmla="*/ 190938 h 202852"/>
                  <a:gd name="connsiteX54" fmla="*/ 567690 w 1859280"/>
                  <a:gd name="connsiteY54" fmla="*/ 187128 h 202852"/>
                  <a:gd name="connsiteX55" fmla="*/ 575310 w 1859280"/>
                  <a:gd name="connsiteY55" fmla="*/ 171888 h 202852"/>
                  <a:gd name="connsiteX56" fmla="*/ 582930 w 1859280"/>
                  <a:gd name="connsiteY56" fmla="*/ 160458 h 202852"/>
                  <a:gd name="connsiteX57" fmla="*/ 579120 w 1859280"/>
                  <a:gd name="connsiteY57" fmla="*/ 137598 h 202852"/>
                  <a:gd name="connsiteX58" fmla="*/ 575310 w 1859280"/>
                  <a:gd name="connsiteY58" fmla="*/ 84258 h 202852"/>
                  <a:gd name="connsiteX59" fmla="*/ 598170 w 1859280"/>
                  <a:gd name="connsiteY59" fmla="*/ 80448 h 202852"/>
                  <a:gd name="connsiteX60" fmla="*/ 617220 w 1859280"/>
                  <a:gd name="connsiteY60" fmla="*/ 88068 h 202852"/>
                  <a:gd name="connsiteX61" fmla="*/ 621030 w 1859280"/>
                  <a:gd name="connsiteY61" fmla="*/ 99498 h 202852"/>
                  <a:gd name="connsiteX62" fmla="*/ 628650 w 1859280"/>
                  <a:gd name="connsiteY62" fmla="*/ 110928 h 202852"/>
                  <a:gd name="connsiteX63" fmla="*/ 632460 w 1859280"/>
                  <a:gd name="connsiteY63" fmla="*/ 175698 h 202852"/>
                  <a:gd name="connsiteX64" fmla="*/ 643890 w 1859280"/>
                  <a:gd name="connsiteY64" fmla="*/ 183318 h 202852"/>
                  <a:gd name="connsiteX65" fmla="*/ 662940 w 1859280"/>
                  <a:gd name="connsiteY65" fmla="*/ 179508 h 202852"/>
                  <a:gd name="connsiteX66" fmla="*/ 651510 w 1859280"/>
                  <a:gd name="connsiteY66" fmla="*/ 171888 h 202852"/>
                  <a:gd name="connsiteX67" fmla="*/ 647700 w 1859280"/>
                  <a:gd name="connsiteY67" fmla="*/ 114738 h 202852"/>
                  <a:gd name="connsiteX68" fmla="*/ 662940 w 1859280"/>
                  <a:gd name="connsiteY68" fmla="*/ 107118 h 202852"/>
                  <a:gd name="connsiteX69" fmla="*/ 685800 w 1859280"/>
                  <a:gd name="connsiteY69" fmla="*/ 110928 h 202852"/>
                  <a:gd name="connsiteX70" fmla="*/ 708660 w 1859280"/>
                  <a:gd name="connsiteY70" fmla="*/ 126168 h 202852"/>
                  <a:gd name="connsiteX71" fmla="*/ 704850 w 1859280"/>
                  <a:gd name="connsiteY71" fmla="*/ 137598 h 202852"/>
                  <a:gd name="connsiteX72" fmla="*/ 693420 w 1859280"/>
                  <a:gd name="connsiteY72" fmla="*/ 141408 h 202852"/>
                  <a:gd name="connsiteX73" fmla="*/ 674370 w 1859280"/>
                  <a:gd name="connsiteY73" fmla="*/ 145218 h 202852"/>
                  <a:gd name="connsiteX74" fmla="*/ 678180 w 1859280"/>
                  <a:gd name="connsiteY74" fmla="*/ 160458 h 202852"/>
                  <a:gd name="connsiteX75" fmla="*/ 681990 w 1859280"/>
                  <a:gd name="connsiteY75" fmla="*/ 179508 h 202852"/>
                  <a:gd name="connsiteX76" fmla="*/ 704850 w 1859280"/>
                  <a:gd name="connsiteY76" fmla="*/ 187128 h 202852"/>
                  <a:gd name="connsiteX77" fmla="*/ 758190 w 1859280"/>
                  <a:gd name="connsiteY77" fmla="*/ 190938 h 202852"/>
                  <a:gd name="connsiteX78" fmla="*/ 765810 w 1859280"/>
                  <a:gd name="connsiteY78" fmla="*/ 179508 h 202852"/>
                  <a:gd name="connsiteX79" fmla="*/ 746760 w 1859280"/>
                  <a:gd name="connsiteY79" fmla="*/ 160458 h 202852"/>
                  <a:gd name="connsiteX80" fmla="*/ 742950 w 1859280"/>
                  <a:gd name="connsiteY80" fmla="*/ 122358 h 202852"/>
                  <a:gd name="connsiteX81" fmla="*/ 750570 w 1859280"/>
                  <a:gd name="connsiteY81" fmla="*/ 110928 h 202852"/>
                  <a:gd name="connsiteX82" fmla="*/ 815340 w 1859280"/>
                  <a:gd name="connsiteY82" fmla="*/ 114738 h 202852"/>
                  <a:gd name="connsiteX83" fmla="*/ 826770 w 1859280"/>
                  <a:gd name="connsiteY83" fmla="*/ 118548 h 202852"/>
                  <a:gd name="connsiteX84" fmla="*/ 838200 w 1859280"/>
                  <a:gd name="connsiteY84" fmla="*/ 126168 h 202852"/>
                  <a:gd name="connsiteX85" fmla="*/ 857250 w 1859280"/>
                  <a:gd name="connsiteY85" fmla="*/ 129978 h 202852"/>
                  <a:gd name="connsiteX86" fmla="*/ 853440 w 1859280"/>
                  <a:gd name="connsiteY86" fmla="*/ 149028 h 202852"/>
                  <a:gd name="connsiteX87" fmla="*/ 849630 w 1859280"/>
                  <a:gd name="connsiteY87" fmla="*/ 160458 h 202852"/>
                  <a:gd name="connsiteX88" fmla="*/ 838200 w 1859280"/>
                  <a:gd name="connsiteY88" fmla="*/ 164268 h 202852"/>
                  <a:gd name="connsiteX89" fmla="*/ 842010 w 1859280"/>
                  <a:gd name="connsiteY89" fmla="*/ 198558 h 202852"/>
                  <a:gd name="connsiteX90" fmla="*/ 883920 w 1859280"/>
                  <a:gd name="connsiteY90" fmla="*/ 198558 h 202852"/>
                  <a:gd name="connsiteX91" fmla="*/ 899160 w 1859280"/>
                  <a:gd name="connsiteY91" fmla="*/ 160458 h 202852"/>
                  <a:gd name="connsiteX92" fmla="*/ 891540 w 1859280"/>
                  <a:gd name="connsiteY92" fmla="*/ 145218 h 202852"/>
                  <a:gd name="connsiteX93" fmla="*/ 895350 w 1859280"/>
                  <a:gd name="connsiteY93" fmla="*/ 103308 h 202852"/>
                  <a:gd name="connsiteX94" fmla="*/ 906780 w 1859280"/>
                  <a:gd name="connsiteY94" fmla="*/ 107118 h 202852"/>
                  <a:gd name="connsiteX95" fmla="*/ 914400 w 1859280"/>
                  <a:gd name="connsiteY95" fmla="*/ 129978 h 202852"/>
                  <a:gd name="connsiteX96" fmla="*/ 933450 w 1859280"/>
                  <a:gd name="connsiteY96" fmla="*/ 190938 h 202852"/>
                  <a:gd name="connsiteX97" fmla="*/ 944880 w 1859280"/>
                  <a:gd name="connsiteY97" fmla="*/ 194748 h 202852"/>
                  <a:gd name="connsiteX98" fmla="*/ 956310 w 1859280"/>
                  <a:gd name="connsiteY98" fmla="*/ 202368 h 202852"/>
                  <a:gd name="connsiteX99" fmla="*/ 967740 w 1859280"/>
                  <a:gd name="connsiteY99" fmla="*/ 198558 h 202852"/>
                  <a:gd name="connsiteX100" fmla="*/ 971550 w 1859280"/>
                  <a:gd name="connsiteY100" fmla="*/ 175698 h 202852"/>
                  <a:gd name="connsiteX101" fmla="*/ 975360 w 1859280"/>
                  <a:gd name="connsiteY101" fmla="*/ 164268 h 202852"/>
                  <a:gd name="connsiteX102" fmla="*/ 979170 w 1859280"/>
                  <a:gd name="connsiteY102" fmla="*/ 133788 h 202852"/>
                  <a:gd name="connsiteX103" fmla="*/ 986790 w 1859280"/>
                  <a:gd name="connsiteY103" fmla="*/ 122358 h 202852"/>
                  <a:gd name="connsiteX104" fmla="*/ 1002030 w 1859280"/>
                  <a:gd name="connsiteY104" fmla="*/ 126168 h 202852"/>
                  <a:gd name="connsiteX105" fmla="*/ 1009650 w 1859280"/>
                  <a:gd name="connsiteY105" fmla="*/ 183318 h 202852"/>
                  <a:gd name="connsiteX106" fmla="*/ 1032510 w 1859280"/>
                  <a:gd name="connsiteY106" fmla="*/ 190938 h 202852"/>
                  <a:gd name="connsiteX107" fmla="*/ 1051560 w 1859280"/>
                  <a:gd name="connsiteY107" fmla="*/ 187128 h 202852"/>
                  <a:gd name="connsiteX108" fmla="*/ 1043940 w 1859280"/>
                  <a:gd name="connsiteY108" fmla="*/ 133788 h 202852"/>
                  <a:gd name="connsiteX109" fmla="*/ 1104900 w 1859280"/>
                  <a:gd name="connsiteY109" fmla="*/ 103308 h 202852"/>
                  <a:gd name="connsiteX110" fmla="*/ 1101090 w 1859280"/>
                  <a:gd name="connsiteY110" fmla="*/ 160458 h 202852"/>
                  <a:gd name="connsiteX111" fmla="*/ 1104900 w 1859280"/>
                  <a:gd name="connsiteY111" fmla="*/ 183318 h 202852"/>
                  <a:gd name="connsiteX112" fmla="*/ 1116330 w 1859280"/>
                  <a:gd name="connsiteY112" fmla="*/ 187128 h 202852"/>
                  <a:gd name="connsiteX113" fmla="*/ 1143000 w 1859280"/>
                  <a:gd name="connsiteY113" fmla="*/ 183318 h 202852"/>
                  <a:gd name="connsiteX114" fmla="*/ 1146810 w 1859280"/>
                  <a:gd name="connsiteY114" fmla="*/ 110928 h 202852"/>
                  <a:gd name="connsiteX115" fmla="*/ 1154430 w 1859280"/>
                  <a:gd name="connsiteY115" fmla="*/ 99498 h 202852"/>
                  <a:gd name="connsiteX116" fmla="*/ 1158240 w 1859280"/>
                  <a:gd name="connsiteY116" fmla="*/ 88068 h 202852"/>
                  <a:gd name="connsiteX117" fmla="*/ 1207770 w 1859280"/>
                  <a:gd name="connsiteY117" fmla="*/ 91878 h 202852"/>
                  <a:gd name="connsiteX118" fmla="*/ 1215390 w 1859280"/>
                  <a:gd name="connsiteY118" fmla="*/ 129978 h 202852"/>
                  <a:gd name="connsiteX119" fmla="*/ 1211580 w 1859280"/>
                  <a:gd name="connsiteY119" fmla="*/ 145218 h 202852"/>
                  <a:gd name="connsiteX120" fmla="*/ 1203960 w 1859280"/>
                  <a:gd name="connsiteY120" fmla="*/ 168078 h 202852"/>
                  <a:gd name="connsiteX121" fmla="*/ 1200150 w 1859280"/>
                  <a:gd name="connsiteY121" fmla="*/ 179508 h 202852"/>
                  <a:gd name="connsiteX122" fmla="*/ 1196340 w 1859280"/>
                  <a:gd name="connsiteY122" fmla="*/ 190938 h 202852"/>
                  <a:gd name="connsiteX123" fmla="*/ 1207770 w 1859280"/>
                  <a:gd name="connsiteY123" fmla="*/ 194748 h 202852"/>
                  <a:gd name="connsiteX124" fmla="*/ 1238250 w 1859280"/>
                  <a:gd name="connsiteY124" fmla="*/ 202368 h 202852"/>
                  <a:gd name="connsiteX125" fmla="*/ 1242060 w 1859280"/>
                  <a:gd name="connsiteY125" fmla="*/ 149028 h 202852"/>
                  <a:gd name="connsiteX126" fmla="*/ 1226820 w 1859280"/>
                  <a:gd name="connsiteY126" fmla="*/ 141408 h 202852"/>
                  <a:gd name="connsiteX127" fmla="*/ 1238250 w 1859280"/>
                  <a:gd name="connsiteY127" fmla="*/ 114738 h 202852"/>
                  <a:gd name="connsiteX128" fmla="*/ 1249680 w 1859280"/>
                  <a:gd name="connsiteY128" fmla="*/ 110928 h 202852"/>
                  <a:gd name="connsiteX129" fmla="*/ 1261110 w 1859280"/>
                  <a:gd name="connsiteY129" fmla="*/ 103308 h 202852"/>
                  <a:gd name="connsiteX130" fmla="*/ 1283970 w 1859280"/>
                  <a:gd name="connsiteY130" fmla="*/ 107118 h 202852"/>
                  <a:gd name="connsiteX131" fmla="*/ 1303020 w 1859280"/>
                  <a:gd name="connsiteY131" fmla="*/ 183318 h 202852"/>
                  <a:gd name="connsiteX132" fmla="*/ 1341120 w 1859280"/>
                  <a:gd name="connsiteY132" fmla="*/ 179508 h 202852"/>
                  <a:gd name="connsiteX133" fmla="*/ 1344930 w 1859280"/>
                  <a:gd name="connsiteY133" fmla="*/ 156648 h 202852"/>
                  <a:gd name="connsiteX134" fmla="*/ 1348740 w 1859280"/>
                  <a:gd name="connsiteY134" fmla="*/ 114738 h 202852"/>
                  <a:gd name="connsiteX135" fmla="*/ 1375410 w 1859280"/>
                  <a:gd name="connsiteY135" fmla="*/ 118548 h 202852"/>
                  <a:gd name="connsiteX136" fmla="*/ 1379220 w 1859280"/>
                  <a:gd name="connsiteY136" fmla="*/ 129978 h 202852"/>
                  <a:gd name="connsiteX137" fmla="*/ 1390650 w 1859280"/>
                  <a:gd name="connsiteY137" fmla="*/ 137598 h 202852"/>
                  <a:gd name="connsiteX138" fmla="*/ 1398270 w 1859280"/>
                  <a:gd name="connsiteY138" fmla="*/ 149028 h 202852"/>
                  <a:gd name="connsiteX139" fmla="*/ 1375410 w 1859280"/>
                  <a:gd name="connsiteY139" fmla="*/ 164268 h 202852"/>
                  <a:gd name="connsiteX140" fmla="*/ 1375410 w 1859280"/>
                  <a:gd name="connsiteY140" fmla="*/ 190938 h 202852"/>
                  <a:gd name="connsiteX141" fmla="*/ 1398270 w 1859280"/>
                  <a:gd name="connsiteY141" fmla="*/ 198558 h 202852"/>
                  <a:gd name="connsiteX142" fmla="*/ 1409700 w 1859280"/>
                  <a:gd name="connsiteY142" fmla="*/ 202368 h 202852"/>
                  <a:gd name="connsiteX143" fmla="*/ 1424940 w 1859280"/>
                  <a:gd name="connsiteY143" fmla="*/ 152838 h 202852"/>
                  <a:gd name="connsiteX144" fmla="*/ 1417320 w 1859280"/>
                  <a:gd name="connsiteY144" fmla="*/ 129978 h 202852"/>
                  <a:gd name="connsiteX145" fmla="*/ 1421130 w 1859280"/>
                  <a:gd name="connsiteY145" fmla="*/ 114738 h 202852"/>
                  <a:gd name="connsiteX146" fmla="*/ 1432560 w 1859280"/>
                  <a:gd name="connsiteY146" fmla="*/ 110928 h 202852"/>
                  <a:gd name="connsiteX147" fmla="*/ 1455420 w 1859280"/>
                  <a:gd name="connsiteY147" fmla="*/ 114738 h 202852"/>
                  <a:gd name="connsiteX148" fmla="*/ 1482090 w 1859280"/>
                  <a:gd name="connsiteY148" fmla="*/ 122358 h 202852"/>
                  <a:gd name="connsiteX149" fmla="*/ 1485900 w 1859280"/>
                  <a:gd name="connsiteY149" fmla="*/ 133788 h 202852"/>
                  <a:gd name="connsiteX150" fmla="*/ 1493520 w 1859280"/>
                  <a:gd name="connsiteY150" fmla="*/ 149028 h 202852"/>
                  <a:gd name="connsiteX151" fmla="*/ 1489710 w 1859280"/>
                  <a:gd name="connsiteY151" fmla="*/ 187128 h 202852"/>
                  <a:gd name="connsiteX152" fmla="*/ 1493520 w 1859280"/>
                  <a:gd name="connsiteY152" fmla="*/ 198558 h 202852"/>
                  <a:gd name="connsiteX153" fmla="*/ 1520190 w 1859280"/>
                  <a:gd name="connsiteY153" fmla="*/ 198558 h 202852"/>
                  <a:gd name="connsiteX154" fmla="*/ 1535430 w 1859280"/>
                  <a:gd name="connsiteY154" fmla="*/ 110928 h 202852"/>
                  <a:gd name="connsiteX155" fmla="*/ 1550670 w 1859280"/>
                  <a:gd name="connsiteY155" fmla="*/ 103308 h 202852"/>
                  <a:gd name="connsiteX156" fmla="*/ 1588770 w 1859280"/>
                  <a:gd name="connsiteY156" fmla="*/ 107118 h 202852"/>
                  <a:gd name="connsiteX157" fmla="*/ 1600200 w 1859280"/>
                  <a:gd name="connsiteY157" fmla="*/ 110928 h 202852"/>
                  <a:gd name="connsiteX158" fmla="*/ 1619250 w 1859280"/>
                  <a:gd name="connsiteY158" fmla="*/ 107118 h 202852"/>
                  <a:gd name="connsiteX159" fmla="*/ 1623060 w 1859280"/>
                  <a:gd name="connsiteY159" fmla="*/ 88068 h 202852"/>
                  <a:gd name="connsiteX160" fmla="*/ 1626870 w 1859280"/>
                  <a:gd name="connsiteY160" fmla="*/ 42348 h 202852"/>
                  <a:gd name="connsiteX161" fmla="*/ 1649730 w 1859280"/>
                  <a:gd name="connsiteY161" fmla="*/ 15678 h 202852"/>
                  <a:gd name="connsiteX162" fmla="*/ 1737360 w 1859280"/>
                  <a:gd name="connsiteY162" fmla="*/ 11868 h 202852"/>
                  <a:gd name="connsiteX163" fmla="*/ 1790700 w 1859280"/>
                  <a:gd name="connsiteY163" fmla="*/ 4248 h 202852"/>
                  <a:gd name="connsiteX164" fmla="*/ 1805940 w 1859280"/>
                  <a:gd name="connsiteY164" fmla="*/ 438 h 202852"/>
                  <a:gd name="connsiteX165" fmla="*/ 1859280 w 1859280"/>
                  <a:gd name="connsiteY165" fmla="*/ 438 h 202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1859280" h="202852">
                    <a:moveTo>
                      <a:pt x="0" y="137598"/>
                    </a:moveTo>
                    <a:cubicBezTo>
                      <a:pt x="5080" y="131248"/>
                      <a:pt x="10457" y="125125"/>
                      <a:pt x="15240" y="118548"/>
                    </a:cubicBezTo>
                    <a:cubicBezTo>
                      <a:pt x="20627" y="111142"/>
                      <a:pt x="24004" y="102164"/>
                      <a:pt x="30480" y="95688"/>
                    </a:cubicBezTo>
                    <a:cubicBezTo>
                      <a:pt x="33320" y="92848"/>
                      <a:pt x="38100" y="93148"/>
                      <a:pt x="41910" y="91878"/>
                    </a:cubicBezTo>
                    <a:cubicBezTo>
                      <a:pt x="43180" y="88068"/>
                      <a:pt x="42452" y="82782"/>
                      <a:pt x="45720" y="80448"/>
                    </a:cubicBezTo>
                    <a:cubicBezTo>
                      <a:pt x="63153" y="67996"/>
                      <a:pt x="76221" y="73920"/>
                      <a:pt x="95250" y="76638"/>
                    </a:cubicBezTo>
                    <a:cubicBezTo>
                      <a:pt x="125975" y="107363"/>
                      <a:pt x="114022" y="86956"/>
                      <a:pt x="121920" y="118548"/>
                    </a:cubicBezTo>
                    <a:cubicBezTo>
                      <a:pt x="122894" y="122444"/>
                      <a:pt x="124460" y="126168"/>
                      <a:pt x="125730" y="129978"/>
                    </a:cubicBezTo>
                    <a:cubicBezTo>
                      <a:pt x="124460" y="136328"/>
                      <a:pt x="125512" y="143640"/>
                      <a:pt x="121920" y="149028"/>
                    </a:cubicBezTo>
                    <a:cubicBezTo>
                      <a:pt x="119692" y="152370"/>
                      <a:pt x="113626" y="150329"/>
                      <a:pt x="110490" y="152838"/>
                    </a:cubicBezTo>
                    <a:cubicBezTo>
                      <a:pt x="103776" y="158209"/>
                      <a:pt x="101570" y="168168"/>
                      <a:pt x="99060" y="175698"/>
                    </a:cubicBezTo>
                    <a:cubicBezTo>
                      <a:pt x="114971" y="186306"/>
                      <a:pt x="114976" y="189906"/>
                      <a:pt x="140970" y="179508"/>
                    </a:cubicBezTo>
                    <a:cubicBezTo>
                      <a:pt x="145222" y="177807"/>
                      <a:pt x="146050" y="171888"/>
                      <a:pt x="148590" y="168078"/>
                    </a:cubicBezTo>
                    <a:cubicBezTo>
                      <a:pt x="149860" y="147758"/>
                      <a:pt x="150269" y="127366"/>
                      <a:pt x="152400" y="107118"/>
                    </a:cubicBezTo>
                    <a:cubicBezTo>
                      <a:pt x="155632" y="76415"/>
                      <a:pt x="161232" y="120797"/>
                      <a:pt x="152400" y="76638"/>
                    </a:cubicBezTo>
                    <a:cubicBezTo>
                      <a:pt x="156210" y="74098"/>
                      <a:pt x="159340" y="68120"/>
                      <a:pt x="163830" y="69018"/>
                    </a:cubicBezTo>
                    <a:cubicBezTo>
                      <a:pt x="168320" y="69916"/>
                      <a:pt x="169402" y="76352"/>
                      <a:pt x="171450" y="80448"/>
                    </a:cubicBezTo>
                    <a:cubicBezTo>
                      <a:pt x="174509" y="86565"/>
                      <a:pt x="176530" y="93148"/>
                      <a:pt x="179070" y="99498"/>
                    </a:cubicBezTo>
                    <a:cubicBezTo>
                      <a:pt x="180737" y="111170"/>
                      <a:pt x="179321" y="128655"/>
                      <a:pt x="190500" y="137598"/>
                    </a:cubicBezTo>
                    <a:cubicBezTo>
                      <a:pt x="193636" y="140107"/>
                      <a:pt x="198120" y="140138"/>
                      <a:pt x="201930" y="141408"/>
                    </a:cubicBezTo>
                    <a:cubicBezTo>
                      <a:pt x="203200" y="145218"/>
                      <a:pt x="202900" y="149998"/>
                      <a:pt x="205740" y="152838"/>
                    </a:cubicBezTo>
                    <a:cubicBezTo>
                      <a:pt x="221641" y="168739"/>
                      <a:pt x="224559" y="139022"/>
                      <a:pt x="232410" y="133788"/>
                    </a:cubicBezTo>
                    <a:lnTo>
                      <a:pt x="243840" y="126168"/>
                    </a:lnTo>
                    <a:cubicBezTo>
                      <a:pt x="244749" y="122533"/>
                      <a:pt x="248254" y="101252"/>
                      <a:pt x="255270" y="99498"/>
                    </a:cubicBezTo>
                    <a:cubicBezTo>
                      <a:pt x="262764" y="97624"/>
                      <a:pt x="270510" y="102038"/>
                      <a:pt x="278130" y="103308"/>
                    </a:cubicBezTo>
                    <a:cubicBezTo>
                      <a:pt x="280670" y="107118"/>
                      <a:pt x="285370" y="110175"/>
                      <a:pt x="285750" y="114738"/>
                    </a:cubicBezTo>
                    <a:cubicBezTo>
                      <a:pt x="288665" y="149716"/>
                      <a:pt x="285440" y="140997"/>
                      <a:pt x="274320" y="160458"/>
                    </a:cubicBezTo>
                    <a:cubicBezTo>
                      <a:pt x="271502" y="165389"/>
                      <a:pt x="271063" y="172062"/>
                      <a:pt x="266700" y="175698"/>
                    </a:cubicBezTo>
                    <a:cubicBezTo>
                      <a:pt x="262677" y="179050"/>
                      <a:pt x="256540" y="178238"/>
                      <a:pt x="251460" y="179508"/>
                    </a:cubicBezTo>
                    <a:cubicBezTo>
                      <a:pt x="269518" y="197566"/>
                      <a:pt x="277287" y="211093"/>
                      <a:pt x="316230" y="187128"/>
                    </a:cubicBezTo>
                    <a:cubicBezTo>
                      <a:pt x="323878" y="182421"/>
                      <a:pt x="314439" y="169208"/>
                      <a:pt x="312420" y="160458"/>
                    </a:cubicBezTo>
                    <a:cubicBezTo>
                      <a:pt x="310614" y="152632"/>
                      <a:pt x="306748" y="145390"/>
                      <a:pt x="304800" y="137598"/>
                    </a:cubicBezTo>
                    <a:lnTo>
                      <a:pt x="300990" y="122358"/>
                    </a:lnTo>
                    <a:cubicBezTo>
                      <a:pt x="303530" y="118548"/>
                      <a:pt x="305034" y="113789"/>
                      <a:pt x="308610" y="110928"/>
                    </a:cubicBezTo>
                    <a:cubicBezTo>
                      <a:pt x="311746" y="108419"/>
                      <a:pt x="316349" y="108700"/>
                      <a:pt x="320040" y="107118"/>
                    </a:cubicBezTo>
                    <a:cubicBezTo>
                      <a:pt x="325260" y="104881"/>
                      <a:pt x="330200" y="102038"/>
                      <a:pt x="335280" y="99498"/>
                    </a:cubicBezTo>
                    <a:cubicBezTo>
                      <a:pt x="341630" y="100768"/>
                      <a:pt x="349751" y="98729"/>
                      <a:pt x="354330" y="103308"/>
                    </a:cubicBezTo>
                    <a:cubicBezTo>
                      <a:pt x="362362" y="111340"/>
                      <a:pt x="369570" y="133788"/>
                      <a:pt x="369570" y="133788"/>
                    </a:cubicBezTo>
                    <a:cubicBezTo>
                      <a:pt x="362917" y="153746"/>
                      <a:pt x="359832" y="157913"/>
                      <a:pt x="369570" y="187128"/>
                    </a:cubicBezTo>
                    <a:cubicBezTo>
                      <a:pt x="370840" y="190938"/>
                      <a:pt x="377190" y="189668"/>
                      <a:pt x="381000" y="190938"/>
                    </a:cubicBezTo>
                    <a:cubicBezTo>
                      <a:pt x="389890" y="189668"/>
                      <a:pt x="400771" y="192877"/>
                      <a:pt x="407670" y="187128"/>
                    </a:cubicBezTo>
                    <a:cubicBezTo>
                      <a:pt x="411693" y="183776"/>
                      <a:pt x="406202" y="176572"/>
                      <a:pt x="403860" y="171888"/>
                    </a:cubicBezTo>
                    <a:cubicBezTo>
                      <a:pt x="399764" y="163697"/>
                      <a:pt x="388620" y="149028"/>
                      <a:pt x="388620" y="149028"/>
                    </a:cubicBezTo>
                    <a:cubicBezTo>
                      <a:pt x="389890" y="129978"/>
                      <a:pt x="382106" y="107938"/>
                      <a:pt x="392430" y="91878"/>
                    </a:cubicBezTo>
                    <a:cubicBezTo>
                      <a:pt x="397967" y="83265"/>
                      <a:pt x="418331" y="86530"/>
                      <a:pt x="422910" y="95688"/>
                    </a:cubicBezTo>
                    <a:cubicBezTo>
                      <a:pt x="426762" y="103392"/>
                      <a:pt x="417971" y="151991"/>
                      <a:pt x="415290" y="168078"/>
                    </a:cubicBezTo>
                    <a:cubicBezTo>
                      <a:pt x="419100" y="169348"/>
                      <a:pt x="422704" y="171888"/>
                      <a:pt x="426720" y="171888"/>
                    </a:cubicBezTo>
                    <a:cubicBezTo>
                      <a:pt x="440748" y="171888"/>
                      <a:pt x="461670" y="180257"/>
                      <a:pt x="468630" y="168078"/>
                    </a:cubicBezTo>
                    <a:cubicBezTo>
                      <a:pt x="524306" y="70645"/>
                      <a:pt x="440155" y="102640"/>
                      <a:pt x="483870" y="88068"/>
                    </a:cubicBezTo>
                    <a:cubicBezTo>
                      <a:pt x="495025" y="89927"/>
                      <a:pt x="509918" y="89195"/>
                      <a:pt x="518160" y="99498"/>
                    </a:cubicBezTo>
                    <a:cubicBezTo>
                      <a:pt x="520669" y="102634"/>
                      <a:pt x="520700" y="107118"/>
                      <a:pt x="521970" y="110928"/>
                    </a:cubicBezTo>
                    <a:cubicBezTo>
                      <a:pt x="520700" y="128708"/>
                      <a:pt x="521258" y="146714"/>
                      <a:pt x="518160" y="164268"/>
                    </a:cubicBezTo>
                    <a:cubicBezTo>
                      <a:pt x="517364" y="168777"/>
                      <a:pt x="511293" y="171181"/>
                      <a:pt x="510540" y="175698"/>
                    </a:cubicBezTo>
                    <a:cubicBezTo>
                      <a:pt x="507667" y="192936"/>
                      <a:pt x="527942" y="189393"/>
                      <a:pt x="537210" y="190938"/>
                    </a:cubicBezTo>
                    <a:cubicBezTo>
                      <a:pt x="547370" y="189668"/>
                      <a:pt x="558532" y="191707"/>
                      <a:pt x="567690" y="187128"/>
                    </a:cubicBezTo>
                    <a:cubicBezTo>
                      <a:pt x="572770" y="184588"/>
                      <a:pt x="572492" y="176819"/>
                      <a:pt x="575310" y="171888"/>
                    </a:cubicBezTo>
                    <a:cubicBezTo>
                      <a:pt x="577582" y="167912"/>
                      <a:pt x="580390" y="164268"/>
                      <a:pt x="582930" y="160458"/>
                    </a:cubicBezTo>
                    <a:cubicBezTo>
                      <a:pt x="581660" y="152838"/>
                      <a:pt x="581153" y="145051"/>
                      <a:pt x="579120" y="137598"/>
                    </a:cubicBezTo>
                    <a:cubicBezTo>
                      <a:pt x="573986" y="118773"/>
                      <a:pt x="559382" y="107012"/>
                      <a:pt x="575310" y="84258"/>
                    </a:cubicBezTo>
                    <a:cubicBezTo>
                      <a:pt x="579740" y="77929"/>
                      <a:pt x="590550" y="81718"/>
                      <a:pt x="598170" y="80448"/>
                    </a:cubicBezTo>
                    <a:cubicBezTo>
                      <a:pt x="604520" y="82988"/>
                      <a:pt x="611966" y="83690"/>
                      <a:pt x="617220" y="88068"/>
                    </a:cubicBezTo>
                    <a:cubicBezTo>
                      <a:pt x="620305" y="90639"/>
                      <a:pt x="619234" y="95906"/>
                      <a:pt x="621030" y="99498"/>
                    </a:cubicBezTo>
                    <a:cubicBezTo>
                      <a:pt x="623078" y="103594"/>
                      <a:pt x="626110" y="107118"/>
                      <a:pt x="628650" y="110928"/>
                    </a:cubicBezTo>
                    <a:cubicBezTo>
                      <a:pt x="629920" y="132518"/>
                      <a:pt x="628005" y="154535"/>
                      <a:pt x="632460" y="175698"/>
                    </a:cubicBezTo>
                    <a:cubicBezTo>
                      <a:pt x="633403" y="180179"/>
                      <a:pt x="639346" y="182750"/>
                      <a:pt x="643890" y="183318"/>
                    </a:cubicBezTo>
                    <a:cubicBezTo>
                      <a:pt x="650316" y="184121"/>
                      <a:pt x="656590" y="180778"/>
                      <a:pt x="662940" y="179508"/>
                    </a:cubicBezTo>
                    <a:cubicBezTo>
                      <a:pt x="659130" y="176968"/>
                      <a:pt x="653405" y="176057"/>
                      <a:pt x="651510" y="171888"/>
                    </a:cubicBezTo>
                    <a:cubicBezTo>
                      <a:pt x="646653" y="161202"/>
                      <a:pt x="639037" y="128599"/>
                      <a:pt x="647700" y="114738"/>
                    </a:cubicBezTo>
                    <a:cubicBezTo>
                      <a:pt x="650710" y="109922"/>
                      <a:pt x="657860" y="109658"/>
                      <a:pt x="662940" y="107118"/>
                    </a:cubicBezTo>
                    <a:cubicBezTo>
                      <a:pt x="670560" y="108388"/>
                      <a:pt x="678669" y="107957"/>
                      <a:pt x="685800" y="110928"/>
                    </a:cubicBezTo>
                    <a:cubicBezTo>
                      <a:pt x="694254" y="114450"/>
                      <a:pt x="708660" y="126168"/>
                      <a:pt x="708660" y="126168"/>
                    </a:cubicBezTo>
                    <a:cubicBezTo>
                      <a:pt x="707390" y="129978"/>
                      <a:pt x="707690" y="134758"/>
                      <a:pt x="704850" y="137598"/>
                    </a:cubicBezTo>
                    <a:cubicBezTo>
                      <a:pt x="702010" y="140438"/>
                      <a:pt x="697316" y="140434"/>
                      <a:pt x="693420" y="141408"/>
                    </a:cubicBezTo>
                    <a:cubicBezTo>
                      <a:pt x="687138" y="142979"/>
                      <a:pt x="680720" y="143948"/>
                      <a:pt x="674370" y="145218"/>
                    </a:cubicBezTo>
                    <a:cubicBezTo>
                      <a:pt x="675640" y="150298"/>
                      <a:pt x="677044" y="155346"/>
                      <a:pt x="678180" y="160458"/>
                    </a:cubicBezTo>
                    <a:cubicBezTo>
                      <a:pt x="679585" y="166780"/>
                      <a:pt x="677411" y="174929"/>
                      <a:pt x="681990" y="179508"/>
                    </a:cubicBezTo>
                    <a:cubicBezTo>
                      <a:pt x="687670" y="185188"/>
                      <a:pt x="696838" y="186556"/>
                      <a:pt x="704850" y="187128"/>
                    </a:cubicBezTo>
                    <a:lnTo>
                      <a:pt x="758190" y="190938"/>
                    </a:lnTo>
                    <a:cubicBezTo>
                      <a:pt x="760730" y="187128"/>
                      <a:pt x="765810" y="184087"/>
                      <a:pt x="765810" y="179508"/>
                    </a:cubicBezTo>
                    <a:cubicBezTo>
                      <a:pt x="765810" y="163815"/>
                      <a:pt x="756920" y="163845"/>
                      <a:pt x="746760" y="160458"/>
                    </a:cubicBezTo>
                    <a:cubicBezTo>
                      <a:pt x="745490" y="147758"/>
                      <a:pt x="741971" y="135084"/>
                      <a:pt x="742950" y="122358"/>
                    </a:cubicBezTo>
                    <a:cubicBezTo>
                      <a:pt x="743301" y="117792"/>
                      <a:pt x="746016" y="111407"/>
                      <a:pt x="750570" y="110928"/>
                    </a:cubicBezTo>
                    <a:cubicBezTo>
                      <a:pt x="772078" y="108664"/>
                      <a:pt x="793750" y="113468"/>
                      <a:pt x="815340" y="114738"/>
                    </a:cubicBezTo>
                    <a:cubicBezTo>
                      <a:pt x="819150" y="116008"/>
                      <a:pt x="823178" y="116752"/>
                      <a:pt x="826770" y="118548"/>
                    </a:cubicBezTo>
                    <a:cubicBezTo>
                      <a:pt x="830866" y="120596"/>
                      <a:pt x="833913" y="124560"/>
                      <a:pt x="838200" y="126168"/>
                    </a:cubicBezTo>
                    <a:cubicBezTo>
                      <a:pt x="844263" y="128442"/>
                      <a:pt x="850900" y="128708"/>
                      <a:pt x="857250" y="129978"/>
                    </a:cubicBezTo>
                    <a:cubicBezTo>
                      <a:pt x="855980" y="136328"/>
                      <a:pt x="855011" y="142746"/>
                      <a:pt x="853440" y="149028"/>
                    </a:cubicBezTo>
                    <a:cubicBezTo>
                      <a:pt x="852466" y="152924"/>
                      <a:pt x="852470" y="157618"/>
                      <a:pt x="849630" y="160458"/>
                    </a:cubicBezTo>
                    <a:cubicBezTo>
                      <a:pt x="846790" y="163298"/>
                      <a:pt x="842010" y="162998"/>
                      <a:pt x="838200" y="164268"/>
                    </a:cubicBezTo>
                    <a:cubicBezTo>
                      <a:pt x="839470" y="175698"/>
                      <a:pt x="836093" y="188697"/>
                      <a:pt x="842010" y="198558"/>
                    </a:cubicBezTo>
                    <a:cubicBezTo>
                      <a:pt x="847335" y="207433"/>
                      <a:pt x="880082" y="199198"/>
                      <a:pt x="883920" y="198558"/>
                    </a:cubicBezTo>
                    <a:cubicBezTo>
                      <a:pt x="894352" y="184648"/>
                      <a:pt x="901159" y="180445"/>
                      <a:pt x="899160" y="160458"/>
                    </a:cubicBezTo>
                    <a:cubicBezTo>
                      <a:pt x="898595" y="154807"/>
                      <a:pt x="894080" y="150298"/>
                      <a:pt x="891540" y="145218"/>
                    </a:cubicBezTo>
                    <a:cubicBezTo>
                      <a:pt x="892810" y="131248"/>
                      <a:pt x="890140" y="116332"/>
                      <a:pt x="895350" y="103308"/>
                    </a:cubicBezTo>
                    <a:cubicBezTo>
                      <a:pt x="896842" y="99579"/>
                      <a:pt x="904446" y="103850"/>
                      <a:pt x="906780" y="107118"/>
                    </a:cubicBezTo>
                    <a:cubicBezTo>
                      <a:pt x="911449" y="113654"/>
                      <a:pt x="911860" y="122358"/>
                      <a:pt x="914400" y="129978"/>
                    </a:cubicBezTo>
                    <a:cubicBezTo>
                      <a:pt x="916738" y="151022"/>
                      <a:pt x="915196" y="175726"/>
                      <a:pt x="933450" y="190938"/>
                    </a:cubicBezTo>
                    <a:cubicBezTo>
                      <a:pt x="936535" y="193509"/>
                      <a:pt x="941288" y="192952"/>
                      <a:pt x="944880" y="194748"/>
                    </a:cubicBezTo>
                    <a:cubicBezTo>
                      <a:pt x="948976" y="196796"/>
                      <a:pt x="952500" y="199828"/>
                      <a:pt x="956310" y="202368"/>
                    </a:cubicBezTo>
                    <a:cubicBezTo>
                      <a:pt x="960120" y="201098"/>
                      <a:pt x="965747" y="202045"/>
                      <a:pt x="967740" y="198558"/>
                    </a:cubicBezTo>
                    <a:cubicBezTo>
                      <a:pt x="971573" y="191851"/>
                      <a:pt x="969874" y="183239"/>
                      <a:pt x="971550" y="175698"/>
                    </a:cubicBezTo>
                    <a:cubicBezTo>
                      <a:pt x="972421" y="171778"/>
                      <a:pt x="974090" y="168078"/>
                      <a:pt x="975360" y="164268"/>
                    </a:cubicBezTo>
                    <a:cubicBezTo>
                      <a:pt x="976630" y="154108"/>
                      <a:pt x="976476" y="143666"/>
                      <a:pt x="979170" y="133788"/>
                    </a:cubicBezTo>
                    <a:cubicBezTo>
                      <a:pt x="980375" y="129370"/>
                      <a:pt x="982446" y="123806"/>
                      <a:pt x="986790" y="122358"/>
                    </a:cubicBezTo>
                    <a:cubicBezTo>
                      <a:pt x="991758" y="120702"/>
                      <a:pt x="996950" y="124898"/>
                      <a:pt x="1002030" y="126168"/>
                    </a:cubicBezTo>
                    <a:cubicBezTo>
                      <a:pt x="1004570" y="145218"/>
                      <a:pt x="1001467" y="165929"/>
                      <a:pt x="1009650" y="183318"/>
                    </a:cubicBezTo>
                    <a:cubicBezTo>
                      <a:pt x="1013070" y="190586"/>
                      <a:pt x="1032510" y="190938"/>
                      <a:pt x="1032510" y="190938"/>
                    </a:cubicBezTo>
                    <a:cubicBezTo>
                      <a:pt x="1038860" y="189668"/>
                      <a:pt x="1049512" y="193271"/>
                      <a:pt x="1051560" y="187128"/>
                    </a:cubicBezTo>
                    <a:cubicBezTo>
                      <a:pt x="1057125" y="170434"/>
                      <a:pt x="1049398" y="150161"/>
                      <a:pt x="1043940" y="133788"/>
                    </a:cubicBezTo>
                    <a:cubicBezTo>
                      <a:pt x="1046787" y="120977"/>
                      <a:pt x="1053034" y="39473"/>
                      <a:pt x="1104900" y="103308"/>
                    </a:cubicBezTo>
                    <a:cubicBezTo>
                      <a:pt x="1116939" y="118126"/>
                      <a:pt x="1102360" y="141408"/>
                      <a:pt x="1101090" y="160458"/>
                    </a:cubicBezTo>
                    <a:cubicBezTo>
                      <a:pt x="1102360" y="168078"/>
                      <a:pt x="1101067" y="176611"/>
                      <a:pt x="1104900" y="183318"/>
                    </a:cubicBezTo>
                    <a:cubicBezTo>
                      <a:pt x="1106893" y="186805"/>
                      <a:pt x="1112314" y="187128"/>
                      <a:pt x="1116330" y="187128"/>
                    </a:cubicBezTo>
                    <a:cubicBezTo>
                      <a:pt x="1125310" y="187128"/>
                      <a:pt x="1134110" y="184588"/>
                      <a:pt x="1143000" y="183318"/>
                    </a:cubicBezTo>
                    <a:cubicBezTo>
                      <a:pt x="1144270" y="159188"/>
                      <a:pt x="1143545" y="134870"/>
                      <a:pt x="1146810" y="110928"/>
                    </a:cubicBezTo>
                    <a:cubicBezTo>
                      <a:pt x="1147429" y="106391"/>
                      <a:pt x="1152382" y="103594"/>
                      <a:pt x="1154430" y="99498"/>
                    </a:cubicBezTo>
                    <a:cubicBezTo>
                      <a:pt x="1156226" y="95906"/>
                      <a:pt x="1156970" y="91878"/>
                      <a:pt x="1158240" y="88068"/>
                    </a:cubicBezTo>
                    <a:cubicBezTo>
                      <a:pt x="1174750" y="89338"/>
                      <a:pt x="1194417" y="82086"/>
                      <a:pt x="1207770" y="91878"/>
                    </a:cubicBezTo>
                    <a:cubicBezTo>
                      <a:pt x="1218214" y="99537"/>
                      <a:pt x="1214467" y="117059"/>
                      <a:pt x="1215390" y="129978"/>
                    </a:cubicBezTo>
                    <a:cubicBezTo>
                      <a:pt x="1215763" y="135201"/>
                      <a:pt x="1213085" y="140202"/>
                      <a:pt x="1211580" y="145218"/>
                    </a:cubicBezTo>
                    <a:cubicBezTo>
                      <a:pt x="1209272" y="152911"/>
                      <a:pt x="1206500" y="160458"/>
                      <a:pt x="1203960" y="168078"/>
                    </a:cubicBezTo>
                    <a:lnTo>
                      <a:pt x="1200150" y="179508"/>
                    </a:lnTo>
                    <a:lnTo>
                      <a:pt x="1196340" y="190938"/>
                    </a:lnTo>
                    <a:cubicBezTo>
                      <a:pt x="1200150" y="192208"/>
                      <a:pt x="1203874" y="193774"/>
                      <a:pt x="1207770" y="194748"/>
                    </a:cubicBezTo>
                    <a:lnTo>
                      <a:pt x="1238250" y="202368"/>
                    </a:lnTo>
                    <a:cubicBezTo>
                      <a:pt x="1250826" y="183504"/>
                      <a:pt x="1254940" y="182515"/>
                      <a:pt x="1242060" y="149028"/>
                    </a:cubicBezTo>
                    <a:cubicBezTo>
                      <a:pt x="1240021" y="143727"/>
                      <a:pt x="1231900" y="143948"/>
                      <a:pt x="1226820" y="141408"/>
                    </a:cubicBezTo>
                    <a:cubicBezTo>
                      <a:pt x="1229108" y="132257"/>
                      <a:pt x="1230028" y="121316"/>
                      <a:pt x="1238250" y="114738"/>
                    </a:cubicBezTo>
                    <a:cubicBezTo>
                      <a:pt x="1241386" y="112229"/>
                      <a:pt x="1246088" y="112724"/>
                      <a:pt x="1249680" y="110928"/>
                    </a:cubicBezTo>
                    <a:cubicBezTo>
                      <a:pt x="1253776" y="108880"/>
                      <a:pt x="1257300" y="105848"/>
                      <a:pt x="1261110" y="103308"/>
                    </a:cubicBezTo>
                    <a:lnTo>
                      <a:pt x="1283970" y="107118"/>
                    </a:lnTo>
                    <a:cubicBezTo>
                      <a:pt x="1333467" y="218487"/>
                      <a:pt x="1265995" y="146293"/>
                      <a:pt x="1303020" y="183318"/>
                    </a:cubicBezTo>
                    <a:cubicBezTo>
                      <a:pt x="1315720" y="182048"/>
                      <a:pt x="1330352" y="186360"/>
                      <a:pt x="1341120" y="179508"/>
                    </a:cubicBezTo>
                    <a:cubicBezTo>
                      <a:pt x="1347637" y="175361"/>
                      <a:pt x="1344027" y="164320"/>
                      <a:pt x="1344930" y="156648"/>
                    </a:cubicBezTo>
                    <a:cubicBezTo>
                      <a:pt x="1346569" y="142716"/>
                      <a:pt x="1347470" y="128708"/>
                      <a:pt x="1348740" y="114738"/>
                    </a:cubicBezTo>
                    <a:cubicBezTo>
                      <a:pt x="1357630" y="116008"/>
                      <a:pt x="1367378" y="114532"/>
                      <a:pt x="1375410" y="118548"/>
                    </a:cubicBezTo>
                    <a:cubicBezTo>
                      <a:pt x="1379002" y="120344"/>
                      <a:pt x="1376711" y="126842"/>
                      <a:pt x="1379220" y="129978"/>
                    </a:cubicBezTo>
                    <a:cubicBezTo>
                      <a:pt x="1382081" y="133554"/>
                      <a:pt x="1386840" y="135058"/>
                      <a:pt x="1390650" y="137598"/>
                    </a:cubicBezTo>
                    <a:cubicBezTo>
                      <a:pt x="1393190" y="141408"/>
                      <a:pt x="1398270" y="144449"/>
                      <a:pt x="1398270" y="149028"/>
                    </a:cubicBezTo>
                    <a:cubicBezTo>
                      <a:pt x="1398270" y="162184"/>
                      <a:pt x="1383057" y="162356"/>
                      <a:pt x="1375410" y="164268"/>
                    </a:cubicBezTo>
                    <a:cubicBezTo>
                      <a:pt x="1374081" y="169583"/>
                      <a:pt x="1367294" y="185141"/>
                      <a:pt x="1375410" y="190938"/>
                    </a:cubicBezTo>
                    <a:cubicBezTo>
                      <a:pt x="1381946" y="195607"/>
                      <a:pt x="1390650" y="196018"/>
                      <a:pt x="1398270" y="198558"/>
                    </a:cubicBezTo>
                    <a:lnTo>
                      <a:pt x="1409700" y="202368"/>
                    </a:lnTo>
                    <a:cubicBezTo>
                      <a:pt x="1441964" y="195915"/>
                      <a:pt x="1433495" y="204170"/>
                      <a:pt x="1424940" y="152838"/>
                    </a:cubicBezTo>
                    <a:cubicBezTo>
                      <a:pt x="1423620" y="144915"/>
                      <a:pt x="1417320" y="129978"/>
                      <a:pt x="1417320" y="129978"/>
                    </a:cubicBezTo>
                    <a:cubicBezTo>
                      <a:pt x="1418590" y="124898"/>
                      <a:pt x="1417859" y="118827"/>
                      <a:pt x="1421130" y="114738"/>
                    </a:cubicBezTo>
                    <a:cubicBezTo>
                      <a:pt x="1423639" y="111602"/>
                      <a:pt x="1428544" y="110928"/>
                      <a:pt x="1432560" y="110928"/>
                    </a:cubicBezTo>
                    <a:cubicBezTo>
                      <a:pt x="1440285" y="110928"/>
                      <a:pt x="1447845" y="113223"/>
                      <a:pt x="1455420" y="114738"/>
                    </a:cubicBezTo>
                    <a:cubicBezTo>
                      <a:pt x="1467380" y="117130"/>
                      <a:pt x="1471196" y="118727"/>
                      <a:pt x="1482090" y="122358"/>
                    </a:cubicBezTo>
                    <a:cubicBezTo>
                      <a:pt x="1483360" y="126168"/>
                      <a:pt x="1484318" y="130097"/>
                      <a:pt x="1485900" y="133788"/>
                    </a:cubicBezTo>
                    <a:cubicBezTo>
                      <a:pt x="1488137" y="139008"/>
                      <a:pt x="1493115" y="143363"/>
                      <a:pt x="1493520" y="149028"/>
                    </a:cubicBezTo>
                    <a:cubicBezTo>
                      <a:pt x="1494429" y="161759"/>
                      <a:pt x="1490980" y="174428"/>
                      <a:pt x="1489710" y="187128"/>
                    </a:cubicBezTo>
                    <a:cubicBezTo>
                      <a:pt x="1490980" y="190938"/>
                      <a:pt x="1490384" y="196049"/>
                      <a:pt x="1493520" y="198558"/>
                    </a:cubicBezTo>
                    <a:cubicBezTo>
                      <a:pt x="1503370" y="206438"/>
                      <a:pt x="1510915" y="201650"/>
                      <a:pt x="1520190" y="198558"/>
                    </a:cubicBezTo>
                    <a:cubicBezTo>
                      <a:pt x="1521744" y="169029"/>
                      <a:pt x="1510182" y="132569"/>
                      <a:pt x="1535430" y="110928"/>
                    </a:cubicBezTo>
                    <a:cubicBezTo>
                      <a:pt x="1539742" y="107232"/>
                      <a:pt x="1545590" y="105848"/>
                      <a:pt x="1550670" y="103308"/>
                    </a:cubicBezTo>
                    <a:cubicBezTo>
                      <a:pt x="1563370" y="104578"/>
                      <a:pt x="1576155" y="105177"/>
                      <a:pt x="1588770" y="107118"/>
                    </a:cubicBezTo>
                    <a:cubicBezTo>
                      <a:pt x="1592739" y="107729"/>
                      <a:pt x="1596184" y="110928"/>
                      <a:pt x="1600200" y="110928"/>
                    </a:cubicBezTo>
                    <a:cubicBezTo>
                      <a:pt x="1606676" y="110928"/>
                      <a:pt x="1612900" y="108388"/>
                      <a:pt x="1619250" y="107118"/>
                    </a:cubicBezTo>
                    <a:cubicBezTo>
                      <a:pt x="1620520" y="100768"/>
                      <a:pt x="1622303" y="94499"/>
                      <a:pt x="1623060" y="88068"/>
                    </a:cubicBezTo>
                    <a:cubicBezTo>
                      <a:pt x="1624847" y="72880"/>
                      <a:pt x="1624052" y="57379"/>
                      <a:pt x="1626870" y="42348"/>
                    </a:cubicBezTo>
                    <a:cubicBezTo>
                      <a:pt x="1628552" y="33379"/>
                      <a:pt x="1639760" y="17155"/>
                      <a:pt x="1649730" y="15678"/>
                    </a:cubicBezTo>
                    <a:cubicBezTo>
                      <a:pt x="1678652" y="11393"/>
                      <a:pt x="1708150" y="13138"/>
                      <a:pt x="1737360" y="11868"/>
                    </a:cubicBezTo>
                    <a:cubicBezTo>
                      <a:pt x="1772090" y="3186"/>
                      <a:pt x="1730065" y="12910"/>
                      <a:pt x="1790700" y="4248"/>
                    </a:cubicBezTo>
                    <a:cubicBezTo>
                      <a:pt x="1795884" y="3507"/>
                      <a:pt x="1800712" y="728"/>
                      <a:pt x="1805940" y="438"/>
                    </a:cubicBezTo>
                    <a:cubicBezTo>
                      <a:pt x="1823693" y="-548"/>
                      <a:pt x="1841500" y="438"/>
                      <a:pt x="1859280" y="438"/>
                    </a:cubicBez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32" name="Forme libre 131"/>
              <p:cNvSpPr/>
              <p:nvPr/>
            </p:nvSpPr>
            <p:spPr>
              <a:xfrm>
                <a:off x="6356861" y="2964421"/>
                <a:ext cx="1735004" cy="133356"/>
              </a:xfrm>
              <a:custGeom>
                <a:avLst/>
                <a:gdLst>
                  <a:gd name="connsiteX0" fmla="*/ 0 w 1840230"/>
                  <a:gd name="connsiteY0" fmla="*/ 91440 h 140970"/>
                  <a:gd name="connsiteX1" fmla="*/ 19050 w 1840230"/>
                  <a:gd name="connsiteY1" fmla="*/ 80010 h 140970"/>
                  <a:gd name="connsiteX2" fmla="*/ 19050 w 1840230"/>
                  <a:gd name="connsiteY2" fmla="*/ 53340 h 140970"/>
                  <a:gd name="connsiteX3" fmla="*/ 7620 w 1840230"/>
                  <a:gd name="connsiteY3" fmla="*/ 45720 h 140970"/>
                  <a:gd name="connsiteX4" fmla="*/ 3810 w 1840230"/>
                  <a:gd name="connsiteY4" fmla="*/ 34290 h 140970"/>
                  <a:gd name="connsiteX5" fmla="*/ 15240 w 1840230"/>
                  <a:gd name="connsiteY5" fmla="*/ 0 h 140970"/>
                  <a:gd name="connsiteX6" fmla="*/ 60960 w 1840230"/>
                  <a:gd name="connsiteY6" fmla="*/ 11430 h 140970"/>
                  <a:gd name="connsiteX7" fmla="*/ 68580 w 1840230"/>
                  <a:gd name="connsiteY7" fmla="*/ 30480 h 140970"/>
                  <a:gd name="connsiteX8" fmla="*/ 76200 w 1840230"/>
                  <a:gd name="connsiteY8" fmla="*/ 125730 h 140970"/>
                  <a:gd name="connsiteX9" fmla="*/ 91440 w 1840230"/>
                  <a:gd name="connsiteY9" fmla="*/ 133350 h 140970"/>
                  <a:gd name="connsiteX10" fmla="*/ 125730 w 1840230"/>
                  <a:gd name="connsiteY10" fmla="*/ 129540 h 140970"/>
                  <a:gd name="connsiteX11" fmla="*/ 129540 w 1840230"/>
                  <a:gd name="connsiteY11" fmla="*/ 118110 h 140970"/>
                  <a:gd name="connsiteX12" fmla="*/ 118110 w 1840230"/>
                  <a:gd name="connsiteY12" fmla="*/ 95250 h 140970"/>
                  <a:gd name="connsiteX13" fmla="*/ 110490 w 1840230"/>
                  <a:gd name="connsiteY13" fmla="*/ 49530 h 140970"/>
                  <a:gd name="connsiteX14" fmla="*/ 114300 w 1840230"/>
                  <a:gd name="connsiteY14" fmla="*/ 22860 h 140970"/>
                  <a:gd name="connsiteX15" fmla="*/ 129540 w 1840230"/>
                  <a:gd name="connsiteY15" fmla="*/ 19050 h 140970"/>
                  <a:gd name="connsiteX16" fmla="*/ 163830 w 1840230"/>
                  <a:gd name="connsiteY16" fmla="*/ 22860 h 140970"/>
                  <a:gd name="connsiteX17" fmla="*/ 175260 w 1840230"/>
                  <a:gd name="connsiteY17" fmla="*/ 30480 h 140970"/>
                  <a:gd name="connsiteX18" fmla="*/ 194310 w 1840230"/>
                  <a:gd name="connsiteY18" fmla="*/ 118110 h 140970"/>
                  <a:gd name="connsiteX19" fmla="*/ 209550 w 1840230"/>
                  <a:gd name="connsiteY19" fmla="*/ 121920 h 140970"/>
                  <a:gd name="connsiteX20" fmla="*/ 220980 w 1840230"/>
                  <a:gd name="connsiteY20" fmla="*/ 118110 h 140970"/>
                  <a:gd name="connsiteX21" fmla="*/ 201930 w 1840230"/>
                  <a:gd name="connsiteY21" fmla="*/ 80010 h 140970"/>
                  <a:gd name="connsiteX22" fmla="*/ 190500 w 1840230"/>
                  <a:gd name="connsiteY22" fmla="*/ 57150 h 140970"/>
                  <a:gd name="connsiteX23" fmla="*/ 198120 w 1840230"/>
                  <a:gd name="connsiteY23" fmla="*/ 45720 h 140970"/>
                  <a:gd name="connsiteX24" fmla="*/ 205740 w 1840230"/>
                  <a:gd name="connsiteY24" fmla="*/ 30480 h 140970"/>
                  <a:gd name="connsiteX25" fmla="*/ 217170 w 1840230"/>
                  <a:gd name="connsiteY25" fmla="*/ 26670 h 140970"/>
                  <a:gd name="connsiteX26" fmla="*/ 304800 w 1840230"/>
                  <a:gd name="connsiteY26" fmla="*/ 19050 h 140970"/>
                  <a:gd name="connsiteX27" fmla="*/ 316230 w 1840230"/>
                  <a:gd name="connsiteY27" fmla="*/ 11430 h 140970"/>
                  <a:gd name="connsiteX28" fmla="*/ 335280 w 1840230"/>
                  <a:gd name="connsiteY28" fmla="*/ 38100 h 140970"/>
                  <a:gd name="connsiteX29" fmla="*/ 342900 w 1840230"/>
                  <a:gd name="connsiteY29" fmla="*/ 49530 h 140970"/>
                  <a:gd name="connsiteX30" fmla="*/ 320040 w 1840230"/>
                  <a:gd name="connsiteY30" fmla="*/ 64770 h 140970"/>
                  <a:gd name="connsiteX31" fmla="*/ 308610 w 1840230"/>
                  <a:gd name="connsiteY31" fmla="*/ 72390 h 140970"/>
                  <a:gd name="connsiteX32" fmla="*/ 297180 w 1840230"/>
                  <a:gd name="connsiteY32" fmla="*/ 76200 h 140970"/>
                  <a:gd name="connsiteX33" fmla="*/ 285750 w 1840230"/>
                  <a:gd name="connsiteY33" fmla="*/ 99060 h 140970"/>
                  <a:gd name="connsiteX34" fmla="*/ 308610 w 1840230"/>
                  <a:gd name="connsiteY34" fmla="*/ 110490 h 140970"/>
                  <a:gd name="connsiteX35" fmla="*/ 369570 w 1840230"/>
                  <a:gd name="connsiteY35" fmla="*/ 106680 h 140970"/>
                  <a:gd name="connsiteX36" fmla="*/ 373380 w 1840230"/>
                  <a:gd name="connsiteY36" fmla="*/ 87630 h 140970"/>
                  <a:gd name="connsiteX37" fmla="*/ 377190 w 1840230"/>
                  <a:gd name="connsiteY37" fmla="*/ 76200 h 140970"/>
                  <a:gd name="connsiteX38" fmla="*/ 392430 w 1840230"/>
                  <a:gd name="connsiteY38" fmla="*/ 53340 h 140970"/>
                  <a:gd name="connsiteX39" fmla="*/ 400050 w 1840230"/>
                  <a:gd name="connsiteY39" fmla="*/ 41910 h 140970"/>
                  <a:gd name="connsiteX40" fmla="*/ 403860 w 1840230"/>
                  <a:gd name="connsiteY40" fmla="*/ 30480 h 140970"/>
                  <a:gd name="connsiteX41" fmla="*/ 415290 w 1840230"/>
                  <a:gd name="connsiteY41" fmla="*/ 22860 h 140970"/>
                  <a:gd name="connsiteX42" fmla="*/ 445770 w 1840230"/>
                  <a:gd name="connsiteY42" fmla="*/ 26670 h 140970"/>
                  <a:gd name="connsiteX43" fmla="*/ 464820 w 1840230"/>
                  <a:gd name="connsiteY43" fmla="*/ 45720 h 140970"/>
                  <a:gd name="connsiteX44" fmla="*/ 476250 w 1840230"/>
                  <a:gd name="connsiteY44" fmla="*/ 49530 h 140970"/>
                  <a:gd name="connsiteX45" fmla="*/ 510540 w 1840230"/>
                  <a:gd name="connsiteY45" fmla="*/ 68580 h 140970"/>
                  <a:gd name="connsiteX46" fmla="*/ 510540 w 1840230"/>
                  <a:gd name="connsiteY46" fmla="*/ 41910 h 140970"/>
                  <a:gd name="connsiteX47" fmla="*/ 525780 w 1840230"/>
                  <a:gd name="connsiteY47" fmla="*/ 45720 h 140970"/>
                  <a:gd name="connsiteX48" fmla="*/ 586740 w 1840230"/>
                  <a:gd name="connsiteY48" fmla="*/ 49530 h 140970"/>
                  <a:gd name="connsiteX49" fmla="*/ 598170 w 1840230"/>
                  <a:gd name="connsiteY49" fmla="*/ 60960 h 140970"/>
                  <a:gd name="connsiteX50" fmla="*/ 613410 w 1840230"/>
                  <a:gd name="connsiteY50" fmla="*/ 72390 h 140970"/>
                  <a:gd name="connsiteX51" fmla="*/ 628650 w 1840230"/>
                  <a:gd name="connsiteY51" fmla="*/ 91440 h 140970"/>
                  <a:gd name="connsiteX52" fmla="*/ 632460 w 1840230"/>
                  <a:gd name="connsiteY52" fmla="*/ 38100 h 140970"/>
                  <a:gd name="connsiteX53" fmla="*/ 621030 w 1840230"/>
                  <a:gd name="connsiteY53" fmla="*/ 34290 h 140970"/>
                  <a:gd name="connsiteX54" fmla="*/ 632460 w 1840230"/>
                  <a:gd name="connsiteY54" fmla="*/ 30480 h 140970"/>
                  <a:gd name="connsiteX55" fmla="*/ 670560 w 1840230"/>
                  <a:gd name="connsiteY55" fmla="*/ 22860 h 140970"/>
                  <a:gd name="connsiteX56" fmla="*/ 678180 w 1840230"/>
                  <a:gd name="connsiteY56" fmla="*/ 7620 h 140970"/>
                  <a:gd name="connsiteX57" fmla="*/ 701040 w 1840230"/>
                  <a:gd name="connsiteY57" fmla="*/ 11430 h 140970"/>
                  <a:gd name="connsiteX58" fmla="*/ 712470 w 1840230"/>
                  <a:gd name="connsiteY58" fmla="*/ 15240 h 140970"/>
                  <a:gd name="connsiteX59" fmla="*/ 723900 w 1840230"/>
                  <a:gd name="connsiteY59" fmla="*/ 41910 h 140970"/>
                  <a:gd name="connsiteX60" fmla="*/ 720090 w 1840230"/>
                  <a:gd name="connsiteY60" fmla="*/ 87630 h 140970"/>
                  <a:gd name="connsiteX61" fmla="*/ 716280 w 1840230"/>
                  <a:gd name="connsiteY61" fmla="*/ 99060 h 140970"/>
                  <a:gd name="connsiteX62" fmla="*/ 704850 w 1840230"/>
                  <a:gd name="connsiteY62" fmla="*/ 110490 h 140970"/>
                  <a:gd name="connsiteX63" fmla="*/ 773430 w 1840230"/>
                  <a:gd name="connsiteY63" fmla="*/ 106680 h 140970"/>
                  <a:gd name="connsiteX64" fmla="*/ 765810 w 1840230"/>
                  <a:gd name="connsiteY64" fmla="*/ 49530 h 140970"/>
                  <a:gd name="connsiteX65" fmla="*/ 758190 w 1840230"/>
                  <a:gd name="connsiteY65" fmla="*/ 38100 h 140970"/>
                  <a:gd name="connsiteX66" fmla="*/ 796290 w 1840230"/>
                  <a:gd name="connsiteY66" fmla="*/ 11430 h 140970"/>
                  <a:gd name="connsiteX67" fmla="*/ 815340 w 1840230"/>
                  <a:gd name="connsiteY67" fmla="*/ 34290 h 140970"/>
                  <a:gd name="connsiteX68" fmla="*/ 819150 w 1840230"/>
                  <a:gd name="connsiteY68" fmla="*/ 45720 h 140970"/>
                  <a:gd name="connsiteX69" fmla="*/ 834390 w 1840230"/>
                  <a:gd name="connsiteY69" fmla="*/ 49530 h 140970"/>
                  <a:gd name="connsiteX70" fmla="*/ 842010 w 1840230"/>
                  <a:gd name="connsiteY70" fmla="*/ 60960 h 140970"/>
                  <a:gd name="connsiteX71" fmla="*/ 872490 w 1840230"/>
                  <a:gd name="connsiteY71" fmla="*/ 53340 h 140970"/>
                  <a:gd name="connsiteX72" fmla="*/ 876300 w 1840230"/>
                  <a:gd name="connsiteY72" fmla="*/ 41910 h 140970"/>
                  <a:gd name="connsiteX73" fmla="*/ 880110 w 1840230"/>
                  <a:gd name="connsiteY73" fmla="*/ 19050 h 140970"/>
                  <a:gd name="connsiteX74" fmla="*/ 902970 w 1840230"/>
                  <a:gd name="connsiteY74" fmla="*/ 22860 h 140970"/>
                  <a:gd name="connsiteX75" fmla="*/ 910590 w 1840230"/>
                  <a:gd name="connsiteY75" fmla="*/ 34290 h 140970"/>
                  <a:gd name="connsiteX76" fmla="*/ 895350 w 1840230"/>
                  <a:gd name="connsiteY76" fmla="*/ 41910 h 140970"/>
                  <a:gd name="connsiteX77" fmla="*/ 891540 w 1840230"/>
                  <a:gd name="connsiteY77" fmla="*/ 68580 h 140970"/>
                  <a:gd name="connsiteX78" fmla="*/ 887730 w 1840230"/>
                  <a:gd name="connsiteY78" fmla="*/ 99060 h 140970"/>
                  <a:gd name="connsiteX79" fmla="*/ 876300 w 1840230"/>
                  <a:gd name="connsiteY79" fmla="*/ 106680 h 140970"/>
                  <a:gd name="connsiteX80" fmla="*/ 872490 w 1840230"/>
                  <a:gd name="connsiteY80" fmla="*/ 140970 h 140970"/>
                  <a:gd name="connsiteX81" fmla="*/ 902970 w 1840230"/>
                  <a:gd name="connsiteY81" fmla="*/ 137160 h 140970"/>
                  <a:gd name="connsiteX82" fmla="*/ 925830 w 1840230"/>
                  <a:gd name="connsiteY82" fmla="*/ 129540 h 140970"/>
                  <a:gd name="connsiteX83" fmla="*/ 929640 w 1840230"/>
                  <a:gd name="connsiteY83" fmla="*/ 87630 h 140970"/>
                  <a:gd name="connsiteX84" fmla="*/ 956310 w 1840230"/>
                  <a:gd name="connsiteY84" fmla="*/ 41910 h 140970"/>
                  <a:gd name="connsiteX85" fmla="*/ 971550 w 1840230"/>
                  <a:gd name="connsiteY85" fmla="*/ 26670 h 140970"/>
                  <a:gd name="connsiteX86" fmla="*/ 998220 w 1840230"/>
                  <a:gd name="connsiteY86" fmla="*/ 34290 h 140970"/>
                  <a:gd name="connsiteX87" fmla="*/ 1017270 w 1840230"/>
                  <a:gd name="connsiteY87" fmla="*/ 95250 h 140970"/>
                  <a:gd name="connsiteX88" fmla="*/ 1036320 w 1840230"/>
                  <a:gd name="connsiteY88" fmla="*/ 91440 h 140970"/>
                  <a:gd name="connsiteX89" fmla="*/ 1040130 w 1840230"/>
                  <a:gd name="connsiteY89" fmla="*/ 80010 h 140970"/>
                  <a:gd name="connsiteX90" fmla="*/ 1043940 w 1840230"/>
                  <a:gd name="connsiteY90" fmla="*/ 64770 h 140970"/>
                  <a:gd name="connsiteX91" fmla="*/ 1059180 w 1840230"/>
                  <a:gd name="connsiteY91" fmla="*/ 26670 h 140970"/>
                  <a:gd name="connsiteX92" fmla="*/ 1093470 w 1840230"/>
                  <a:gd name="connsiteY92" fmla="*/ 30480 h 140970"/>
                  <a:gd name="connsiteX93" fmla="*/ 1097280 w 1840230"/>
                  <a:gd name="connsiteY93" fmla="*/ 53340 h 140970"/>
                  <a:gd name="connsiteX94" fmla="*/ 1120140 w 1840230"/>
                  <a:gd name="connsiteY94" fmla="*/ 64770 h 140970"/>
                  <a:gd name="connsiteX95" fmla="*/ 1139190 w 1840230"/>
                  <a:gd name="connsiteY95" fmla="*/ 22860 h 140970"/>
                  <a:gd name="connsiteX96" fmla="*/ 1169670 w 1840230"/>
                  <a:gd name="connsiteY96" fmla="*/ 7620 h 140970"/>
                  <a:gd name="connsiteX97" fmla="*/ 1219200 w 1840230"/>
                  <a:gd name="connsiteY97" fmla="*/ 15240 h 140970"/>
                  <a:gd name="connsiteX98" fmla="*/ 1230630 w 1840230"/>
                  <a:gd name="connsiteY98" fmla="*/ 22860 h 140970"/>
                  <a:gd name="connsiteX99" fmla="*/ 1238250 w 1840230"/>
                  <a:gd name="connsiteY99" fmla="*/ 38100 h 140970"/>
                  <a:gd name="connsiteX100" fmla="*/ 1242060 w 1840230"/>
                  <a:gd name="connsiteY100" fmla="*/ 60960 h 140970"/>
                  <a:gd name="connsiteX101" fmla="*/ 1280160 w 1840230"/>
                  <a:gd name="connsiteY101" fmla="*/ 57150 h 140970"/>
                  <a:gd name="connsiteX102" fmla="*/ 1299210 w 1840230"/>
                  <a:gd name="connsiteY102" fmla="*/ 15240 h 140970"/>
                  <a:gd name="connsiteX103" fmla="*/ 1310640 w 1840230"/>
                  <a:gd name="connsiteY103" fmla="*/ 11430 h 140970"/>
                  <a:gd name="connsiteX104" fmla="*/ 1325880 w 1840230"/>
                  <a:gd name="connsiteY104" fmla="*/ 34290 h 140970"/>
                  <a:gd name="connsiteX105" fmla="*/ 1333500 w 1840230"/>
                  <a:gd name="connsiteY105" fmla="*/ 102870 h 140970"/>
                  <a:gd name="connsiteX106" fmla="*/ 1337310 w 1840230"/>
                  <a:gd name="connsiteY106" fmla="*/ 114300 h 140970"/>
                  <a:gd name="connsiteX107" fmla="*/ 1348740 w 1840230"/>
                  <a:gd name="connsiteY107" fmla="*/ 118110 h 140970"/>
                  <a:gd name="connsiteX108" fmla="*/ 1371600 w 1840230"/>
                  <a:gd name="connsiteY108" fmla="*/ 114300 h 140970"/>
                  <a:gd name="connsiteX109" fmla="*/ 1375410 w 1840230"/>
                  <a:gd name="connsiteY109" fmla="*/ 38100 h 140970"/>
                  <a:gd name="connsiteX110" fmla="*/ 1383030 w 1840230"/>
                  <a:gd name="connsiteY110" fmla="*/ 26670 h 140970"/>
                  <a:gd name="connsiteX111" fmla="*/ 1402080 w 1840230"/>
                  <a:gd name="connsiteY111" fmla="*/ 30480 h 140970"/>
                  <a:gd name="connsiteX112" fmla="*/ 1421130 w 1840230"/>
                  <a:gd name="connsiteY112" fmla="*/ 60960 h 140970"/>
                  <a:gd name="connsiteX113" fmla="*/ 1451610 w 1840230"/>
                  <a:gd name="connsiteY113" fmla="*/ 80010 h 140970"/>
                  <a:gd name="connsiteX114" fmla="*/ 1466850 w 1840230"/>
                  <a:gd name="connsiteY114" fmla="*/ 102870 h 140970"/>
                  <a:gd name="connsiteX115" fmla="*/ 1474470 w 1840230"/>
                  <a:gd name="connsiteY115" fmla="*/ 114300 h 140970"/>
                  <a:gd name="connsiteX116" fmla="*/ 1489710 w 1840230"/>
                  <a:gd name="connsiteY116" fmla="*/ 110490 h 140970"/>
                  <a:gd name="connsiteX117" fmla="*/ 1497330 w 1840230"/>
                  <a:gd name="connsiteY117" fmla="*/ 99060 h 140970"/>
                  <a:gd name="connsiteX118" fmla="*/ 1489710 w 1840230"/>
                  <a:gd name="connsiteY118" fmla="*/ 49530 h 140970"/>
                  <a:gd name="connsiteX119" fmla="*/ 1493520 w 1840230"/>
                  <a:gd name="connsiteY119" fmla="*/ 19050 h 140970"/>
                  <a:gd name="connsiteX120" fmla="*/ 1527810 w 1840230"/>
                  <a:gd name="connsiteY120" fmla="*/ 26670 h 140970"/>
                  <a:gd name="connsiteX121" fmla="*/ 1550670 w 1840230"/>
                  <a:gd name="connsiteY121" fmla="*/ 19050 h 140970"/>
                  <a:gd name="connsiteX122" fmla="*/ 1569720 w 1840230"/>
                  <a:gd name="connsiteY122" fmla="*/ 11430 h 140970"/>
                  <a:gd name="connsiteX123" fmla="*/ 1615440 w 1840230"/>
                  <a:gd name="connsiteY123" fmla="*/ 19050 h 140970"/>
                  <a:gd name="connsiteX124" fmla="*/ 1657350 w 1840230"/>
                  <a:gd name="connsiteY124" fmla="*/ 41910 h 140970"/>
                  <a:gd name="connsiteX125" fmla="*/ 1748790 w 1840230"/>
                  <a:gd name="connsiteY125" fmla="*/ 30480 h 140970"/>
                  <a:gd name="connsiteX126" fmla="*/ 1760220 w 1840230"/>
                  <a:gd name="connsiteY126" fmla="*/ 26670 h 140970"/>
                  <a:gd name="connsiteX127" fmla="*/ 1786890 w 1840230"/>
                  <a:gd name="connsiteY127" fmla="*/ 30480 h 140970"/>
                  <a:gd name="connsiteX128" fmla="*/ 1832610 w 1840230"/>
                  <a:gd name="connsiteY128" fmla="*/ 49530 h 140970"/>
                  <a:gd name="connsiteX129" fmla="*/ 1840230 w 1840230"/>
                  <a:gd name="connsiteY129" fmla="*/ 72390 h 14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1840230" h="140970">
                    <a:moveTo>
                      <a:pt x="0" y="91440"/>
                    </a:moveTo>
                    <a:cubicBezTo>
                      <a:pt x="6350" y="87630"/>
                      <a:pt x="13814" y="85246"/>
                      <a:pt x="19050" y="80010"/>
                    </a:cubicBezTo>
                    <a:cubicBezTo>
                      <a:pt x="25219" y="73841"/>
                      <a:pt x="22917" y="59140"/>
                      <a:pt x="19050" y="53340"/>
                    </a:cubicBezTo>
                    <a:cubicBezTo>
                      <a:pt x="16510" y="49530"/>
                      <a:pt x="11430" y="48260"/>
                      <a:pt x="7620" y="45720"/>
                    </a:cubicBezTo>
                    <a:cubicBezTo>
                      <a:pt x="6350" y="41910"/>
                      <a:pt x="3150" y="38251"/>
                      <a:pt x="3810" y="34290"/>
                    </a:cubicBezTo>
                    <a:cubicBezTo>
                      <a:pt x="5791" y="22406"/>
                      <a:pt x="15240" y="0"/>
                      <a:pt x="15240" y="0"/>
                    </a:cubicBezTo>
                    <a:cubicBezTo>
                      <a:pt x="23206" y="996"/>
                      <a:pt x="52177" y="1183"/>
                      <a:pt x="60960" y="11430"/>
                    </a:cubicBezTo>
                    <a:cubicBezTo>
                      <a:pt x="65411" y="16623"/>
                      <a:pt x="66040" y="24130"/>
                      <a:pt x="68580" y="30480"/>
                    </a:cubicBezTo>
                    <a:cubicBezTo>
                      <a:pt x="63751" y="69115"/>
                      <a:pt x="59351" y="79996"/>
                      <a:pt x="76200" y="125730"/>
                    </a:cubicBezTo>
                    <a:cubicBezTo>
                      <a:pt x="78163" y="131059"/>
                      <a:pt x="86360" y="130810"/>
                      <a:pt x="91440" y="133350"/>
                    </a:cubicBezTo>
                    <a:cubicBezTo>
                      <a:pt x="102870" y="132080"/>
                      <a:pt x="115052" y="133811"/>
                      <a:pt x="125730" y="129540"/>
                    </a:cubicBezTo>
                    <a:cubicBezTo>
                      <a:pt x="129459" y="128048"/>
                      <a:pt x="129540" y="122126"/>
                      <a:pt x="129540" y="118110"/>
                    </a:cubicBezTo>
                    <a:cubicBezTo>
                      <a:pt x="129540" y="110223"/>
                      <a:pt x="121963" y="101029"/>
                      <a:pt x="118110" y="95250"/>
                    </a:cubicBezTo>
                    <a:cubicBezTo>
                      <a:pt x="114097" y="79199"/>
                      <a:pt x="110490" y="67368"/>
                      <a:pt x="110490" y="49530"/>
                    </a:cubicBezTo>
                    <a:cubicBezTo>
                      <a:pt x="110490" y="40550"/>
                      <a:pt x="109540" y="30475"/>
                      <a:pt x="114300" y="22860"/>
                    </a:cubicBezTo>
                    <a:cubicBezTo>
                      <a:pt x="117075" y="18420"/>
                      <a:pt x="124460" y="20320"/>
                      <a:pt x="129540" y="19050"/>
                    </a:cubicBezTo>
                    <a:cubicBezTo>
                      <a:pt x="140970" y="20320"/>
                      <a:pt x="152673" y="20071"/>
                      <a:pt x="163830" y="22860"/>
                    </a:cubicBezTo>
                    <a:cubicBezTo>
                      <a:pt x="168272" y="23971"/>
                      <a:pt x="174475" y="25969"/>
                      <a:pt x="175260" y="30480"/>
                    </a:cubicBezTo>
                    <a:cubicBezTo>
                      <a:pt x="186639" y="95911"/>
                      <a:pt x="153636" y="102857"/>
                      <a:pt x="194310" y="118110"/>
                    </a:cubicBezTo>
                    <a:cubicBezTo>
                      <a:pt x="199213" y="119949"/>
                      <a:pt x="204470" y="120650"/>
                      <a:pt x="209550" y="121920"/>
                    </a:cubicBezTo>
                    <a:cubicBezTo>
                      <a:pt x="213360" y="120650"/>
                      <a:pt x="220580" y="122106"/>
                      <a:pt x="220980" y="118110"/>
                    </a:cubicBezTo>
                    <a:cubicBezTo>
                      <a:pt x="224404" y="83871"/>
                      <a:pt x="220381" y="86160"/>
                      <a:pt x="201930" y="80010"/>
                    </a:cubicBezTo>
                    <a:cubicBezTo>
                      <a:pt x="199276" y="76030"/>
                      <a:pt x="189448" y="63460"/>
                      <a:pt x="190500" y="57150"/>
                    </a:cubicBezTo>
                    <a:cubicBezTo>
                      <a:pt x="191253" y="52633"/>
                      <a:pt x="195848" y="49696"/>
                      <a:pt x="198120" y="45720"/>
                    </a:cubicBezTo>
                    <a:cubicBezTo>
                      <a:pt x="200938" y="40789"/>
                      <a:pt x="201724" y="34496"/>
                      <a:pt x="205740" y="30480"/>
                    </a:cubicBezTo>
                    <a:cubicBezTo>
                      <a:pt x="208580" y="27640"/>
                      <a:pt x="213180" y="27130"/>
                      <a:pt x="217170" y="26670"/>
                    </a:cubicBezTo>
                    <a:cubicBezTo>
                      <a:pt x="246297" y="23309"/>
                      <a:pt x="275590" y="21590"/>
                      <a:pt x="304800" y="19050"/>
                    </a:cubicBezTo>
                    <a:cubicBezTo>
                      <a:pt x="308610" y="16510"/>
                      <a:pt x="311651" y="11430"/>
                      <a:pt x="316230" y="11430"/>
                    </a:cubicBezTo>
                    <a:cubicBezTo>
                      <a:pt x="337097" y="11430"/>
                      <a:pt x="330544" y="25471"/>
                      <a:pt x="335280" y="38100"/>
                    </a:cubicBezTo>
                    <a:cubicBezTo>
                      <a:pt x="336888" y="42387"/>
                      <a:pt x="340360" y="45720"/>
                      <a:pt x="342900" y="49530"/>
                    </a:cubicBezTo>
                    <a:lnTo>
                      <a:pt x="320040" y="64770"/>
                    </a:lnTo>
                    <a:cubicBezTo>
                      <a:pt x="316230" y="67310"/>
                      <a:pt x="312954" y="70942"/>
                      <a:pt x="308610" y="72390"/>
                    </a:cubicBezTo>
                    <a:lnTo>
                      <a:pt x="297180" y="76200"/>
                    </a:lnTo>
                    <a:cubicBezTo>
                      <a:pt x="295575" y="78607"/>
                      <a:pt x="283778" y="94131"/>
                      <a:pt x="285750" y="99060"/>
                    </a:cubicBezTo>
                    <a:cubicBezTo>
                      <a:pt x="288023" y="104741"/>
                      <a:pt x="303798" y="108886"/>
                      <a:pt x="308610" y="110490"/>
                    </a:cubicBezTo>
                    <a:lnTo>
                      <a:pt x="369570" y="106680"/>
                    </a:lnTo>
                    <a:cubicBezTo>
                      <a:pt x="375677" y="104525"/>
                      <a:pt x="371809" y="93912"/>
                      <a:pt x="373380" y="87630"/>
                    </a:cubicBezTo>
                    <a:cubicBezTo>
                      <a:pt x="374354" y="83734"/>
                      <a:pt x="375240" y="79711"/>
                      <a:pt x="377190" y="76200"/>
                    </a:cubicBezTo>
                    <a:cubicBezTo>
                      <a:pt x="381638" y="68194"/>
                      <a:pt x="387350" y="60960"/>
                      <a:pt x="392430" y="53340"/>
                    </a:cubicBezTo>
                    <a:cubicBezTo>
                      <a:pt x="394970" y="49530"/>
                      <a:pt x="398602" y="46254"/>
                      <a:pt x="400050" y="41910"/>
                    </a:cubicBezTo>
                    <a:cubicBezTo>
                      <a:pt x="401320" y="38100"/>
                      <a:pt x="401351" y="33616"/>
                      <a:pt x="403860" y="30480"/>
                    </a:cubicBezTo>
                    <a:cubicBezTo>
                      <a:pt x="406721" y="26904"/>
                      <a:pt x="411480" y="25400"/>
                      <a:pt x="415290" y="22860"/>
                    </a:cubicBezTo>
                    <a:cubicBezTo>
                      <a:pt x="425450" y="24130"/>
                      <a:pt x="435892" y="23976"/>
                      <a:pt x="445770" y="26670"/>
                    </a:cubicBezTo>
                    <a:cubicBezTo>
                      <a:pt x="463112" y="31400"/>
                      <a:pt x="452558" y="35910"/>
                      <a:pt x="464820" y="45720"/>
                    </a:cubicBezTo>
                    <a:cubicBezTo>
                      <a:pt x="467956" y="48229"/>
                      <a:pt x="472440" y="48260"/>
                      <a:pt x="476250" y="49530"/>
                    </a:cubicBezTo>
                    <a:cubicBezTo>
                      <a:pt x="486710" y="80909"/>
                      <a:pt x="475919" y="73526"/>
                      <a:pt x="510540" y="68580"/>
                    </a:cubicBezTo>
                    <a:cubicBezTo>
                      <a:pt x="509967" y="66289"/>
                      <a:pt x="501844" y="45388"/>
                      <a:pt x="510540" y="41910"/>
                    </a:cubicBezTo>
                    <a:cubicBezTo>
                      <a:pt x="515402" y="39965"/>
                      <a:pt x="520570" y="45199"/>
                      <a:pt x="525780" y="45720"/>
                    </a:cubicBezTo>
                    <a:cubicBezTo>
                      <a:pt x="546039" y="47746"/>
                      <a:pt x="566420" y="48260"/>
                      <a:pt x="586740" y="49530"/>
                    </a:cubicBezTo>
                    <a:cubicBezTo>
                      <a:pt x="590550" y="53340"/>
                      <a:pt x="594079" y="57453"/>
                      <a:pt x="598170" y="60960"/>
                    </a:cubicBezTo>
                    <a:cubicBezTo>
                      <a:pt x="602991" y="65093"/>
                      <a:pt x="609345" y="67512"/>
                      <a:pt x="613410" y="72390"/>
                    </a:cubicBezTo>
                    <a:cubicBezTo>
                      <a:pt x="636414" y="99995"/>
                      <a:pt x="593645" y="68103"/>
                      <a:pt x="628650" y="91440"/>
                    </a:cubicBezTo>
                    <a:cubicBezTo>
                      <a:pt x="641600" y="72016"/>
                      <a:pt x="644195" y="73305"/>
                      <a:pt x="632460" y="38100"/>
                    </a:cubicBezTo>
                    <a:cubicBezTo>
                      <a:pt x="631190" y="34290"/>
                      <a:pt x="624840" y="35560"/>
                      <a:pt x="621030" y="34290"/>
                    </a:cubicBezTo>
                    <a:cubicBezTo>
                      <a:pt x="624840" y="33020"/>
                      <a:pt x="628547" y="31383"/>
                      <a:pt x="632460" y="30480"/>
                    </a:cubicBezTo>
                    <a:cubicBezTo>
                      <a:pt x="645080" y="27568"/>
                      <a:pt x="658976" y="28652"/>
                      <a:pt x="670560" y="22860"/>
                    </a:cubicBezTo>
                    <a:cubicBezTo>
                      <a:pt x="675640" y="20320"/>
                      <a:pt x="675640" y="12700"/>
                      <a:pt x="678180" y="7620"/>
                    </a:cubicBezTo>
                    <a:cubicBezTo>
                      <a:pt x="685800" y="8890"/>
                      <a:pt x="693499" y="9754"/>
                      <a:pt x="701040" y="11430"/>
                    </a:cubicBezTo>
                    <a:cubicBezTo>
                      <a:pt x="704960" y="12301"/>
                      <a:pt x="709630" y="12400"/>
                      <a:pt x="712470" y="15240"/>
                    </a:cubicBezTo>
                    <a:cubicBezTo>
                      <a:pt x="717178" y="19948"/>
                      <a:pt x="721623" y="35079"/>
                      <a:pt x="723900" y="41910"/>
                    </a:cubicBezTo>
                    <a:cubicBezTo>
                      <a:pt x="722630" y="57150"/>
                      <a:pt x="722111" y="72471"/>
                      <a:pt x="720090" y="87630"/>
                    </a:cubicBezTo>
                    <a:cubicBezTo>
                      <a:pt x="719559" y="91611"/>
                      <a:pt x="718508" y="95718"/>
                      <a:pt x="716280" y="99060"/>
                    </a:cubicBezTo>
                    <a:cubicBezTo>
                      <a:pt x="713291" y="103543"/>
                      <a:pt x="699509" y="109778"/>
                      <a:pt x="704850" y="110490"/>
                    </a:cubicBezTo>
                    <a:cubicBezTo>
                      <a:pt x="727544" y="113516"/>
                      <a:pt x="750570" y="107950"/>
                      <a:pt x="773430" y="106680"/>
                    </a:cubicBezTo>
                    <a:cubicBezTo>
                      <a:pt x="772579" y="96465"/>
                      <a:pt x="773591" y="65093"/>
                      <a:pt x="765810" y="49530"/>
                    </a:cubicBezTo>
                    <a:cubicBezTo>
                      <a:pt x="763762" y="45434"/>
                      <a:pt x="760730" y="41910"/>
                      <a:pt x="758190" y="38100"/>
                    </a:cubicBezTo>
                    <a:cubicBezTo>
                      <a:pt x="786334" y="19338"/>
                      <a:pt x="773724" y="28355"/>
                      <a:pt x="796290" y="11430"/>
                    </a:cubicBezTo>
                    <a:cubicBezTo>
                      <a:pt x="804716" y="19856"/>
                      <a:pt x="810036" y="23681"/>
                      <a:pt x="815340" y="34290"/>
                    </a:cubicBezTo>
                    <a:cubicBezTo>
                      <a:pt x="817136" y="37882"/>
                      <a:pt x="816014" y="43211"/>
                      <a:pt x="819150" y="45720"/>
                    </a:cubicBezTo>
                    <a:cubicBezTo>
                      <a:pt x="823239" y="48991"/>
                      <a:pt x="829310" y="48260"/>
                      <a:pt x="834390" y="49530"/>
                    </a:cubicBezTo>
                    <a:cubicBezTo>
                      <a:pt x="836930" y="53340"/>
                      <a:pt x="837454" y="60504"/>
                      <a:pt x="842010" y="60960"/>
                    </a:cubicBezTo>
                    <a:cubicBezTo>
                      <a:pt x="852431" y="62002"/>
                      <a:pt x="863335" y="58426"/>
                      <a:pt x="872490" y="53340"/>
                    </a:cubicBezTo>
                    <a:cubicBezTo>
                      <a:pt x="876001" y="51390"/>
                      <a:pt x="875429" y="45830"/>
                      <a:pt x="876300" y="41910"/>
                    </a:cubicBezTo>
                    <a:cubicBezTo>
                      <a:pt x="877976" y="34369"/>
                      <a:pt x="878840" y="26670"/>
                      <a:pt x="880110" y="19050"/>
                    </a:cubicBezTo>
                    <a:cubicBezTo>
                      <a:pt x="887730" y="20320"/>
                      <a:pt x="896060" y="19405"/>
                      <a:pt x="902970" y="22860"/>
                    </a:cubicBezTo>
                    <a:cubicBezTo>
                      <a:pt x="907066" y="24908"/>
                      <a:pt x="912291" y="30038"/>
                      <a:pt x="910590" y="34290"/>
                    </a:cubicBezTo>
                    <a:cubicBezTo>
                      <a:pt x="908481" y="39563"/>
                      <a:pt x="900430" y="39370"/>
                      <a:pt x="895350" y="41910"/>
                    </a:cubicBezTo>
                    <a:cubicBezTo>
                      <a:pt x="894080" y="50800"/>
                      <a:pt x="892727" y="59679"/>
                      <a:pt x="891540" y="68580"/>
                    </a:cubicBezTo>
                    <a:cubicBezTo>
                      <a:pt x="890187" y="78729"/>
                      <a:pt x="891533" y="89553"/>
                      <a:pt x="887730" y="99060"/>
                    </a:cubicBezTo>
                    <a:cubicBezTo>
                      <a:pt x="886029" y="103312"/>
                      <a:pt x="880110" y="104140"/>
                      <a:pt x="876300" y="106680"/>
                    </a:cubicBezTo>
                    <a:cubicBezTo>
                      <a:pt x="858071" y="134023"/>
                      <a:pt x="854584" y="123064"/>
                      <a:pt x="872490" y="140970"/>
                    </a:cubicBezTo>
                    <a:cubicBezTo>
                      <a:pt x="882650" y="139700"/>
                      <a:pt x="892958" y="139305"/>
                      <a:pt x="902970" y="137160"/>
                    </a:cubicBezTo>
                    <a:cubicBezTo>
                      <a:pt x="910824" y="135477"/>
                      <a:pt x="925830" y="129540"/>
                      <a:pt x="925830" y="129540"/>
                    </a:cubicBezTo>
                    <a:cubicBezTo>
                      <a:pt x="927100" y="115570"/>
                      <a:pt x="926427" y="101285"/>
                      <a:pt x="929640" y="87630"/>
                    </a:cubicBezTo>
                    <a:cubicBezTo>
                      <a:pt x="939507" y="45693"/>
                      <a:pt x="942427" y="83560"/>
                      <a:pt x="956310" y="41910"/>
                    </a:cubicBezTo>
                    <a:cubicBezTo>
                      <a:pt x="961390" y="26670"/>
                      <a:pt x="956310" y="31750"/>
                      <a:pt x="971550" y="26670"/>
                    </a:cubicBezTo>
                    <a:cubicBezTo>
                      <a:pt x="980440" y="29210"/>
                      <a:pt x="993869" y="26132"/>
                      <a:pt x="998220" y="34290"/>
                    </a:cubicBezTo>
                    <a:cubicBezTo>
                      <a:pt x="1045010" y="122021"/>
                      <a:pt x="972488" y="61663"/>
                      <a:pt x="1017270" y="95250"/>
                    </a:cubicBezTo>
                    <a:cubicBezTo>
                      <a:pt x="1023620" y="93980"/>
                      <a:pt x="1030932" y="95032"/>
                      <a:pt x="1036320" y="91440"/>
                    </a:cubicBezTo>
                    <a:cubicBezTo>
                      <a:pt x="1039662" y="89212"/>
                      <a:pt x="1039027" y="83872"/>
                      <a:pt x="1040130" y="80010"/>
                    </a:cubicBezTo>
                    <a:cubicBezTo>
                      <a:pt x="1041569" y="74975"/>
                      <a:pt x="1043079" y="69935"/>
                      <a:pt x="1043940" y="64770"/>
                    </a:cubicBezTo>
                    <a:cubicBezTo>
                      <a:pt x="1049960" y="28652"/>
                      <a:pt x="1038496" y="40459"/>
                      <a:pt x="1059180" y="26670"/>
                    </a:cubicBezTo>
                    <a:lnTo>
                      <a:pt x="1093470" y="30480"/>
                    </a:lnTo>
                    <a:cubicBezTo>
                      <a:pt x="1099799" y="34910"/>
                      <a:pt x="1092537" y="47242"/>
                      <a:pt x="1097280" y="53340"/>
                    </a:cubicBezTo>
                    <a:cubicBezTo>
                      <a:pt x="1102510" y="60065"/>
                      <a:pt x="1112520" y="60960"/>
                      <a:pt x="1120140" y="64770"/>
                    </a:cubicBezTo>
                    <a:cubicBezTo>
                      <a:pt x="1158332" y="39309"/>
                      <a:pt x="1087057" y="90633"/>
                      <a:pt x="1139190" y="22860"/>
                    </a:cubicBezTo>
                    <a:cubicBezTo>
                      <a:pt x="1146116" y="13856"/>
                      <a:pt x="1169670" y="7620"/>
                      <a:pt x="1169670" y="7620"/>
                    </a:cubicBezTo>
                    <a:cubicBezTo>
                      <a:pt x="1180597" y="8713"/>
                      <a:pt x="1205469" y="8375"/>
                      <a:pt x="1219200" y="15240"/>
                    </a:cubicBezTo>
                    <a:cubicBezTo>
                      <a:pt x="1223296" y="17288"/>
                      <a:pt x="1226820" y="20320"/>
                      <a:pt x="1230630" y="22860"/>
                    </a:cubicBezTo>
                    <a:cubicBezTo>
                      <a:pt x="1233170" y="27940"/>
                      <a:pt x="1236618" y="32660"/>
                      <a:pt x="1238250" y="38100"/>
                    </a:cubicBezTo>
                    <a:cubicBezTo>
                      <a:pt x="1240470" y="45499"/>
                      <a:pt x="1235027" y="57763"/>
                      <a:pt x="1242060" y="60960"/>
                    </a:cubicBezTo>
                    <a:cubicBezTo>
                      <a:pt x="1253679" y="66242"/>
                      <a:pt x="1267460" y="58420"/>
                      <a:pt x="1280160" y="57150"/>
                    </a:cubicBezTo>
                    <a:cubicBezTo>
                      <a:pt x="1284739" y="11364"/>
                      <a:pt x="1271486" y="23161"/>
                      <a:pt x="1299210" y="15240"/>
                    </a:cubicBezTo>
                    <a:cubicBezTo>
                      <a:pt x="1303072" y="14137"/>
                      <a:pt x="1306830" y="12700"/>
                      <a:pt x="1310640" y="11430"/>
                    </a:cubicBezTo>
                    <a:cubicBezTo>
                      <a:pt x="1315720" y="19050"/>
                      <a:pt x="1324869" y="25188"/>
                      <a:pt x="1325880" y="34290"/>
                    </a:cubicBezTo>
                    <a:cubicBezTo>
                      <a:pt x="1328420" y="57150"/>
                      <a:pt x="1330247" y="80100"/>
                      <a:pt x="1333500" y="102870"/>
                    </a:cubicBezTo>
                    <a:cubicBezTo>
                      <a:pt x="1334068" y="106846"/>
                      <a:pt x="1334470" y="111460"/>
                      <a:pt x="1337310" y="114300"/>
                    </a:cubicBezTo>
                    <a:cubicBezTo>
                      <a:pt x="1340150" y="117140"/>
                      <a:pt x="1344930" y="116840"/>
                      <a:pt x="1348740" y="118110"/>
                    </a:cubicBezTo>
                    <a:lnTo>
                      <a:pt x="1371600" y="114300"/>
                    </a:lnTo>
                    <a:cubicBezTo>
                      <a:pt x="1379642" y="90173"/>
                      <a:pt x="1372121" y="63318"/>
                      <a:pt x="1375410" y="38100"/>
                    </a:cubicBezTo>
                    <a:cubicBezTo>
                      <a:pt x="1376002" y="33559"/>
                      <a:pt x="1380490" y="30480"/>
                      <a:pt x="1383030" y="26670"/>
                    </a:cubicBezTo>
                    <a:cubicBezTo>
                      <a:pt x="1389380" y="27940"/>
                      <a:pt x="1396589" y="27048"/>
                      <a:pt x="1402080" y="30480"/>
                    </a:cubicBezTo>
                    <a:cubicBezTo>
                      <a:pt x="1415506" y="38871"/>
                      <a:pt x="1411933" y="50230"/>
                      <a:pt x="1421130" y="60960"/>
                    </a:cubicBezTo>
                    <a:cubicBezTo>
                      <a:pt x="1428549" y="69615"/>
                      <a:pt x="1441750" y="75080"/>
                      <a:pt x="1451610" y="80010"/>
                    </a:cubicBezTo>
                    <a:lnTo>
                      <a:pt x="1466850" y="102870"/>
                    </a:lnTo>
                    <a:lnTo>
                      <a:pt x="1474470" y="114300"/>
                    </a:lnTo>
                    <a:cubicBezTo>
                      <a:pt x="1479550" y="113030"/>
                      <a:pt x="1485353" y="113395"/>
                      <a:pt x="1489710" y="110490"/>
                    </a:cubicBezTo>
                    <a:cubicBezTo>
                      <a:pt x="1493520" y="107950"/>
                      <a:pt x="1496979" y="103626"/>
                      <a:pt x="1497330" y="99060"/>
                    </a:cubicBezTo>
                    <a:cubicBezTo>
                      <a:pt x="1499172" y="75118"/>
                      <a:pt x="1495652" y="67356"/>
                      <a:pt x="1489710" y="49530"/>
                    </a:cubicBezTo>
                    <a:cubicBezTo>
                      <a:pt x="1490980" y="39370"/>
                      <a:pt x="1486280" y="26290"/>
                      <a:pt x="1493520" y="19050"/>
                    </a:cubicBezTo>
                    <a:cubicBezTo>
                      <a:pt x="1496873" y="15697"/>
                      <a:pt x="1521252" y="24484"/>
                      <a:pt x="1527810" y="26670"/>
                    </a:cubicBezTo>
                    <a:cubicBezTo>
                      <a:pt x="1535430" y="24130"/>
                      <a:pt x="1543121" y="21795"/>
                      <a:pt x="1550670" y="19050"/>
                    </a:cubicBezTo>
                    <a:cubicBezTo>
                      <a:pt x="1557097" y="16713"/>
                      <a:pt x="1562881" y="11430"/>
                      <a:pt x="1569720" y="11430"/>
                    </a:cubicBezTo>
                    <a:cubicBezTo>
                      <a:pt x="1585170" y="11430"/>
                      <a:pt x="1600200" y="16510"/>
                      <a:pt x="1615440" y="19050"/>
                    </a:cubicBezTo>
                    <a:cubicBezTo>
                      <a:pt x="1650016" y="36338"/>
                      <a:pt x="1636469" y="27989"/>
                      <a:pt x="1657350" y="41910"/>
                    </a:cubicBezTo>
                    <a:cubicBezTo>
                      <a:pt x="1687830" y="38100"/>
                      <a:pt x="1718404" y="34982"/>
                      <a:pt x="1748790" y="30480"/>
                    </a:cubicBezTo>
                    <a:cubicBezTo>
                      <a:pt x="1752763" y="29891"/>
                      <a:pt x="1756204" y="26670"/>
                      <a:pt x="1760220" y="26670"/>
                    </a:cubicBezTo>
                    <a:cubicBezTo>
                      <a:pt x="1769200" y="26670"/>
                      <a:pt x="1778000" y="29210"/>
                      <a:pt x="1786890" y="30480"/>
                    </a:cubicBezTo>
                    <a:cubicBezTo>
                      <a:pt x="1822054" y="48062"/>
                      <a:pt x="1806350" y="42965"/>
                      <a:pt x="1832610" y="49530"/>
                    </a:cubicBezTo>
                    <a:cubicBezTo>
                      <a:pt x="1836629" y="73643"/>
                      <a:pt x="1828695" y="72390"/>
                      <a:pt x="1840230" y="72390"/>
                    </a:cubicBez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33" name="Ellipse 132"/>
              <p:cNvSpPr/>
              <p:nvPr/>
            </p:nvSpPr>
            <p:spPr>
              <a:xfrm>
                <a:off x="6010813" y="2858053"/>
                <a:ext cx="42860" cy="42865"/>
              </a:xfrm>
              <a:prstGeom prst="ellipse">
                <a:avLst/>
              </a:prstGeom>
              <a:solidFill>
                <a:srgbClr val="FFCC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34" name="Ellipse 133"/>
              <p:cNvSpPr/>
              <p:nvPr/>
            </p:nvSpPr>
            <p:spPr>
              <a:xfrm>
                <a:off x="6013988" y="2942195"/>
                <a:ext cx="42860" cy="42864"/>
              </a:xfrm>
              <a:prstGeom prst="ellipse">
                <a:avLst/>
              </a:prstGeom>
              <a:solidFill>
                <a:srgbClr val="FFCC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35" name="Ellipse 134"/>
              <p:cNvSpPr/>
              <p:nvPr/>
            </p:nvSpPr>
            <p:spPr>
              <a:xfrm>
                <a:off x="5925095" y="2861228"/>
                <a:ext cx="42860" cy="42865"/>
              </a:xfrm>
              <a:prstGeom prst="ellipse">
                <a:avLst/>
              </a:prstGeom>
              <a:solidFill>
                <a:srgbClr val="FFCC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36" name="Ellipse 135"/>
              <p:cNvSpPr/>
              <p:nvPr/>
            </p:nvSpPr>
            <p:spPr>
              <a:xfrm>
                <a:off x="6050498" y="2734222"/>
                <a:ext cx="44447" cy="42865"/>
              </a:xfrm>
              <a:prstGeom prst="ellipse">
                <a:avLst/>
              </a:prstGeom>
              <a:solidFill>
                <a:srgbClr val="FFCC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37" name="Ellipse 136"/>
              <p:cNvSpPr/>
              <p:nvPr/>
            </p:nvSpPr>
            <p:spPr>
              <a:xfrm>
                <a:off x="6123517" y="2964421"/>
                <a:ext cx="42859" cy="42864"/>
              </a:xfrm>
              <a:prstGeom prst="ellipse">
                <a:avLst/>
              </a:prstGeom>
              <a:solidFill>
                <a:srgbClr val="FFCC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38" name="Ellipse 137"/>
              <p:cNvSpPr/>
              <p:nvPr/>
            </p:nvSpPr>
            <p:spPr>
              <a:xfrm>
                <a:off x="6094945" y="2815189"/>
                <a:ext cx="42859" cy="42864"/>
              </a:xfrm>
              <a:prstGeom prst="ellipse">
                <a:avLst/>
              </a:prstGeom>
              <a:solidFill>
                <a:srgbClr val="FFCC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39" name="Ellipse 138"/>
              <p:cNvSpPr/>
              <p:nvPr/>
            </p:nvSpPr>
            <p:spPr>
              <a:xfrm>
                <a:off x="6123517" y="2745336"/>
                <a:ext cx="42859" cy="42864"/>
              </a:xfrm>
              <a:prstGeom prst="ellipse">
                <a:avLst/>
              </a:prstGeom>
              <a:solidFill>
                <a:srgbClr val="FFCC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42" name="Ellipse 141"/>
              <p:cNvSpPr/>
              <p:nvPr/>
            </p:nvSpPr>
            <p:spPr>
              <a:xfrm>
                <a:off x="8199807" y="2854878"/>
                <a:ext cx="42859" cy="42865"/>
              </a:xfrm>
              <a:prstGeom prst="ellipse">
                <a:avLst/>
              </a:prstGeom>
              <a:solidFill>
                <a:srgbClr val="FFCC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43" name="Ellipse 142"/>
              <p:cNvSpPr/>
              <p:nvPr/>
            </p:nvSpPr>
            <p:spPr>
              <a:xfrm>
                <a:off x="8161710" y="2939020"/>
                <a:ext cx="42859" cy="42864"/>
              </a:xfrm>
              <a:prstGeom prst="ellipse">
                <a:avLst/>
              </a:prstGeom>
              <a:solidFill>
                <a:srgbClr val="FFCC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44" name="Ellipse 143"/>
              <p:cNvSpPr/>
              <p:nvPr/>
            </p:nvSpPr>
            <p:spPr>
              <a:xfrm>
                <a:off x="8072817" y="2856466"/>
                <a:ext cx="44447" cy="42864"/>
              </a:xfrm>
              <a:prstGeom prst="ellipse">
                <a:avLst/>
              </a:prstGeom>
              <a:solidFill>
                <a:srgbClr val="FFCC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45" name="Ellipse 144"/>
              <p:cNvSpPr/>
              <p:nvPr/>
            </p:nvSpPr>
            <p:spPr>
              <a:xfrm>
                <a:off x="8199807" y="2731047"/>
                <a:ext cx="42859" cy="42865"/>
              </a:xfrm>
              <a:prstGeom prst="ellipse">
                <a:avLst/>
              </a:prstGeom>
              <a:solidFill>
                <a:srgbClr val="FFCC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46" name="Ellipse 145"/>
              <p:cNvSpPr/>
              <p:nvPr/>
            </p:nvSpPr>
            <p:spPr>
              <a:xfrm>
                <a:off x="8271238" y="2959658"/>
                <a:ext cx="42860" cy="44452"/>
              </a:xfrm>
              <a:prstGeom prst="ellipse">
                <a:avLst/>
              </a:prstGeom>
              <a:solidFill>
                <a:srgbClr val="FFCC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47" name="Ellipse 146"/>
              <p:cNvSpPr/>
              <p:nvPr/>
            </p:nvSpPr>
            <p:spPr>
              <a:xfrm>
                <a:off x="8141074" y="2812014"/>
                <a:ext cx="42860" cy="42864"/>
              </a:xfrm>
              <a:prstGeom prst="ellipse">
                <a:avLst/>
              </a:prstGeom>
              <a:solidFill>
                <a:srgbClr val="FFCC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48" name="Ellipse 147"/>
              <p:cNvSpPr/>
              <p:nvPr/>
            </p:nvSpPr>
            <p:spPr>
              <a:xfrm>
                <a:off x="8247428" y="2788200"/>
                <a:ext cx="44447" cy="42865"/>
              </a:xfrm>
              <a:prstGeom prst="ellipse">
                <a:avLst/>
              </a:prstGeom>
              <a:solidFill>
                <a:srgbClr val="FFCC00"/>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cxnSp>
            <p:nvCxnSpPr>
              <p:cNvPr id="180" name="Connecteur droit avec flèche 179"/>
              <p:cNvCxnSpPr/>
              <p:nvPr/>
            </p:nvCxnSpPr>
            <p:spPr>
              <a:xfrm flipH="1">
                <a:off x="5721910" y="2656432"/>
                <a:ext cx="560345"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Connecteur droit avec flèche 180"/>
              <p:cNvCxnSpPr/>
              <p:nvPr/>
            </p:nvCxnSpPr>
            <p:spPr>
              <a:xfrm flipH="1">
                <a:off x="5721910" y="3102539"/>
                <a:ext cx="560345"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2" name="Connecteur droit avec flèche 181"/>
              <p:cNvCxnSpPr/>
              <p:nvPr/>
            </p:nvCxnSpPr>
            <p:spPr>
              <a:xfrm>
                <a:off x="8114089" y="2656432"/>
                <a:ext cx="560344"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Connecteur droit avec flèche 182"/>
              <p:cNvCxnSpPr/>
              <p:nvPr/>
            </p:nvCxnSpPr>
            <p:spPr>
              <a:xfrm>
                <a:off x="8114089" y="3102539"/>
                <a:ext cx="560344"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4614" name="Text Box 73"/>
              <p:cNvSpPr txBox="1">
                <a:spLocks noChangeArrowheads="1"/>
              </p:cNvSpPr>
              <p:nvPr/>
            </p:nvSpPr>
            <p:spPr bwMode="auto">
              <a:xfrm>
                <a:off x="6744019" y="3691160"/>
                <a:ext cx="237436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000">
                    <a:solidFill>
                      <a:schemeClr val="bg1"/>
                    </a:solidFill>
                  </a:rPr>
                  <a:t>J. Sharma, E. Dujardin, 2016, </a:t>
                </a:r>
                <a:r>
                  <a:rPr lang="en-US" altLang="fr-FR" sz="1000" i="1">
                    <a:solidFill>
                      <a:schemeClr val="bg1"/>
                    </a:solidFill>
                  </a:rPr>
                  <a:t>in prep.</a:t>
                </a:r>
                <a:endParaRPr lang="en-US" altLang="fr-FR" sz="1000" b="1" i="1">
                  <a:solidFill>
                    <a:schemeClr val="bg1"/>
                  </a:solidFill>
                </a:endParaRPr>
              </a:p>
            </p:txBody>
          </p:sp>
          <p:sp>
            <p:nvSpPr>
              <p:cNvPr id="24615" name="ZoneTexte 185"/>
              <p:cNvSpPr txBox="1">
                <a:spLocks noChangeArrowheads="1"/>
              </p:cNvSpPr>
              <p:nvPr/>
            </p:nvSpPr>
            <p:spPr bwMode="auto">
              <a:xfrm>
                <a:off x="6394523" y="3199295"/>
                <a:ext cx="1409330" cy="470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91425" rIns="91425" bIns="91425">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lnSpc>
                    <a:spcPct val="200000"/>
                  </a:lnSpc>
                  <a:spcBef>
                    <a:spcPts val="600"/>
                  </a:spcBef>
                  <a:buSzPct val="200000"/>
                </a:pPr>
                <a:r>
                  <a:rPr lang="en-US" altLang="fr-FR" sz="1100">
                    <a:solidFill>
                      <a:schemeClr val="bg1"/>
                    </a:solidFill>
                  </a:rPr>
                  <a:t>Zipping mechanism</a:t>
                </a:r>
                <a:endParaRPr lang="fr-FR" altLang="fr-FR" sz="1100">
                  <a:solidFill>
                    <a:schemeClr val="bg1"/>
                  </a:solidFill>
                  <a:latin typeface="Sniglet"/>
                  <a:ea typeface="Sniglet"/>
                  <a:cs typeface="Sniglet"/>
                  <a:sym typeface="Sniglet"/>
                </a:endParaRPr>
              </a:p>
            </p:txBody>
          </p:sp>
          <p:pic>
            <p:nvPicPr>
              <p:cNvPr id="2461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4191000"/>
                <a:ext cx="2101703" cy="1805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617" name="ZoneTexte 23551"/>
              <p:cNvSpPr txBox="1">
                <a:spLocks noChangeArrowheads="1"/>
              </p:cNvSpPr>
              <p:nvPr/>
            </p:nvSpPr>
            <p:spPr bwMode="auto">
              <a:xfrm>
                <a:off x="7119508" y="5853661"/>
                <a:ext cx="20120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US" altLang="fr-FR" sz="1000">
                    <a:solidFill>
                      <a:schemeClr val="bg1"/>
                    </a:solidFill>
                  </a:rPr>
                  <a:t>S. Bolisetty et al., </a:t>
                </a:r>
              </a:p>
              <a:p>
                <a:pPr algn="r" eaLnBrk="1" hangingPunct="1"/>
                <a:r>
                  <a:rPr lang="en-US" altLang="fr-FR" sz="1000">
                    <a:solidFill>
                      <a:schemeClr val="bg1"/>
                    </a:solidFill>
                  </a:rPr>
                  <a:t>J. Coll. Interf. Sci. 361 (2011) 90</a:t>
                </a:r>
                <a:endParaRPr lang="fr-FR" altLang="fr-FR" sz="1000">
                  <a:solidFill>
                    <a:schemeClr val="bg1"/>
                  </a:solidFill>
                </a:endParaRPr>
              </a:p>
            </p:txBody>
          </p:sp>
        </p:grpSp>
        <p:cxnSp>
          <p:nvCxnSpPr>
            <p:cNvPr id="23557" name="Connecteur droit avec flèche 23556"/>
            <p:cNvCxnSpPr/>
            <p:nvPr/>
          </p:nvCxnSpPr>
          <p:spPr>
            <a:xfrm flipH="1">
              <a:off x="5315542" y="5144157"/>
              <a:ext cx="1800086" cy="0"/>
            </a:xfrm>
            <a:prstGeom prst="straightConnector1">
              <a:avLst/>
            </a:prstGeom>
            <a:ln>
              <a:headEnd type="arrow" w="med" len="med"/>
              <a:tailEnd type="arrow" w="med" len="med"/>
            </a:ln>
          </p:spPr>
          <p:style>
            <a:lnRef idx="2">
              <a:schemeClr val="dk1"/>
            </a:lnRef>
            <a:fillRef idx="0">
              <a:schemeClr val="dk1"/>
            </a:fillRef>
            <a:effectRef idx="1">
              <a:schemeClr val="dk1"/>
            </a:effectRef>
            <a:fontRef idx="minor">
              <a:schemeClr val="tx1"/>
            </a:fontRef>
          </p:style>
        </p:cxnSp>
        <p:sp>
          <p:nvSpPr>
            <p:cNvPr id="24589" name="ZoneTexte 23559"/>
            <p:cNvSpPr txBox="1">
              <a:spLocks noChangeArrowheads="1"/>
            </p:cNvSpPr>
            <p:nvPr/>
          </p:nvSpPr>
          <p:spPr bwMode="auto">
            <a:xfrm>
              <a:off x="5904256" y="4879360"/>
              <a:ext cx="6222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fr-FR" sz="1200" b="1">
                  <a:solidFill>
                    <a:schemeClr val="bg1"/>
                  </a:solidFill>
                </a:rPr>
                <a:t>20 </a:t>
              </a:r>
              <a:r>
                <a:rPr lang="en-US" altLang="fr-FR" sz="1200" b="1">
                  <a:solidFill>
                    <a:schemeClr val="bg1"/>
                  </a:solidFill>
                  <a:latin typeface="Symbol" pitchFamily="18" charset="2"/>
                </a:rPr>
                <a:t>m</a:t>
              </a:r>
              <a:r>
                <a:rPr lang="en-US" altLang="fr-FR" sz="1200" b="1">
                  <a:solidFill>
                    <a:schemeClr val="bg1"/>
                  </a:solidFill>
                </a:rPr>
                <a:t>m</a:t>
              </a:r>
              <a:endParaRPr lang="fr-FR" altLang="fr-FR" sz="1200" b="1">
                <a:solidFill>
                  <a:schemeClr val="bg1"/>
                </a:solidFill>
              </a:endParaRPr>
            </a:p>
          </p:txBody>
        </p:sp>
      </p:grpSp>
      <p:grpSp>
        <p:nvGrpSpPr>
          <p:cNvPr id="24584" name="Groupe 196"/>
          <p:cNvGrpSpPr>
            <a:grpSpLocks/>
          </p:cNvGrpSpPr>
          <p:nvPr/>
        </p:nvGrpSpPr>
        <p:grpSpPr bwMode="auto">
          <a:xfrm>
            <a:off x="7939088" y="-28575"/>
            <a:ext cx="1233487" cy="700088"/>
            <a:chOff x="7561263" y="-28575"/>
            <a:chExt cx="1611312" cy="914400"/>
          </a:xfrm>
        </p:grpSpPr>
        <p:pic>
          <p:nvPicPr>
            <p:cNvPr id="24585" name="Picture 21" descr="logo_lpcno_300_dpi_fondtransparen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67700" y="-28575"/>
              <a:ext cx="9048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37" descr="Afficher l'image d'origin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61263" y="93663"/>
              <a:ext cx="7858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561"/>
                                        </p:tgtEl>
                                        <p:attrNameLst>
                                          <p:attrName>style.visibility</p:attrName>
                                        </p:attrNameLst>
                                      </p:cBhvr>
                                      <p:to>
                                        <p:strVal val="visible"/>
                                      </p:to>
                                    </p:set>
                                    <p:animEffect transition="in" filter="fade">
                                      <p:cBhvr>
                                        <p:cTn id="7" dur="500"/>
                                        <p:tgtEl>
                                          <p:spTgt spid="235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0"/>
            <a:ext cx="847726"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3" name="Espace réservé du numéro de diapositive 2"/>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fld id="{BBAB625E-67BC-47D8-A3E8-0635A9504434}" type="slidenum">
              <a:rPr lang="en-US" altLang="fr-FR" sz="1400" smtClean="0"/>
              <a:pPr eaLnBrk="1" hangingPunct="1">
                <a:spcBef>
                  <a:spcPct val="0"/>
                </a:spcBef>
                <a:buFontTx/>
                <a:buNone/>
              </a:pPr>
              <a:t>26</a:t>
            </a:fld>
            <a:endParaRPr lang="en-US" altLang="fr-FR" sz="1400" smtClean="0"/>
          </a:p>
        </p:txBody>
      </p:sp>
      <p:pic>
        <p:nvPicPr>
          <p:cNvPr id="256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846138"/>
            <a:ext cx="2601913" cy="2587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2"/>
          <p:cNvSpPr txBox="1">
            <a:spLocks noChangeArrowheads="1"/>
          </p:cNvSpPr>
          <p:nvPr/>
        </p:nvSpPr>
        <p:spPr bwMode="auto">
          <a:xfrm>
            <a:off x="19050" y="19050"/>
            <a:ext cx="9124950" cy="381000"/>
          </a:xfrm>
          <a:prstGeom prst="rect">
            <a:avLst/>
          </a:prstGeom>
          <a:noFill/>
          <a:ln w="9525">
            <a:noFill/>
            <a:miter lim="800000"/>
            <a:headEnd/>
            <a:tailEnd/>
          </a:ln>
          <a:effectLst/>
        </p:spPr>
        <p:txBody>
          <a:bodyPr lIns="91422" tIns="45711" rIns="91422" bIns="45711" anchor="ctr"/>
          <a:lstStyle>
            <a:lvl1pPr defTabSz="801688">
              <a:defRPr>
                <a:solidFill>
                  <a:schemeClr val="tx1"/>
                </a:solidFill>
                <a:latin typeface="Arial" charset="0"/>
                <a:cs typeface="Arial" charset="0"/>
              </a:defRPr>
            </a:lvl1pPr>
            <a:lvl2pPr marL="742950" indent="-285750" defTabSz="801688">
              <a:defRPr>
                <a:solidFill>
                  <a:schemeClr val="tx1"/>
                </a:solidFill>
                <a:latin typeface="Arial" charset="0"/>
                <a:cs typeface="Arial" charset="0"/>
              </a:defRPr>
            </a:lvl2pPr>
            <a:lvl3pPr marL="1143000" indent="-228600" defTabSz="801688">
              <a:defRPr>
                <a:solidFill>
                  <a:schemeClr val="tx1"/>
                </a:solidFill>
                <a:latin typeface="Arial" charset="0"/>
                <a:cs typeface="Arial" charset="0"/>
              </a:defRPr>
            </a:lvl3pPr>
            <a:lvl4pPr marL="1600200" indent="-228600" defTabSz="801688">
              <a:defRPr>
                <a:solidFill>
                  <a:schemeClr val="tx1"/>
                </a:solidFill>
                <a:latin typeface="Arial" charset="0"/>
                <a:cs typeface="Arial" charset="0"/>
              </a:defRPr>
            </a:lvl4pPr>
            <a:lvl5pPr marL="2057400" indent="-228600" defTabSz="801688">
              <a:defRPr>
                <a:solidFill>
                  <a:schemeClr val="tx1"/>
                </a:solidFill>
                <a:latin typeface="Arial" charset="0"/>
                <a:cs typeface="Arial" charset="0"/>
              </a:defRPr>
            </a:lvl5pPr>
            <a:lvl6pPr marL="2514600" indent="-228600" defTabSz="801688" fontAlgn="base">
              <a:spcBef>
                <a:spcPct val="0"/>
              </a:spcBef>
              <a:spcAft>
                <a:spcPct val="0"/>
              </a:spcAft>
              <a:defRPr>
                <a:solidFill>
                  <a:schemeClr val="tx1"/>
                </a:solidFill>
                <a:latin typeface="Arial" charset="0"/>
                <a:cs typeface="Arial" charset="0"/>
              </a:defRPr>
            </a:lvl6pPr>
            <a:lvl7pPr marL="2971800" indent="-228600" defTabSz="801688" fontAlgn="base">
              <a:spcBef>
                <a:spcPct val="0"/>
              </a:spcBef>
              <a:spcAft>
                <a:spcPct val="0"/>
              </a:spcAft>
              <a:defRPr>
                <a:solidFill>
                  <a:schemeClr val="tx1"/>
                </a:solidFill>
                <a:latin typeface="Arial" charset="0"/>
                <a:cs typeface="Arial" charset="0"/>
              </a:defRPr>
            </a:lvl7pPr>
            <a:lvl8pPr marL="3429000" indent="-228600" defTabSz="801688" fontAlgn="base">
              <a:spcBef>
                <a:spcPct val="0"/>
              </a:spcBef>
              <a:spcAft>
                <a:spcPct val="0"/>
              </a:spcAft>
              <a:defRPr>
                <a:solidFill>
                  <a:schemeClr val="tx1"/>
                </a:solidFill>
                <a:latin typeface="Arial" charset="0"/>
                <a:cs typeface="Arial" charset="0"/>
              </a:defRPr>
            </a:lvl8pPr>
            <a:lvl9pPr marL="3886200" indent="-228600" defTabSz="801688" fontAlgn="base">
              <a:spcBef>
                <a:spcPct val="0"/>
              </a:spcBef>
              <a:spcAft>
                <a:spcPct val="0"/>
              </a:spcAft>
              <a:defRPr>
                <a:solidFill>
                  <a:schemeClr val="tx1"/>
                </a:solidFill>
                <a:latin typeface="Arial" charset="0"/>
                <a:cs typeface="Arial" charset="0"/>
              </a:defRPr>
            </a:lvl9pPr>
          </a:lstStyle>
          <a:p>
            <a:pPr>
              <a:defRPr/>
            </a:pPr>
            <a:r>
              <a:rPr kumimoji="1" lang="en-US" altLang="fr-FR" sz="2400" b="1" dirty="0" smtClean="0">
                <a:solidFill>
                  <a:srgbClr val="1C1C1C"/>
                </a:solidFill>
                <a:effectLst>
                  <a:outerShdw blurRad="38100" dist="38100" dir="2700000" algn="tl">
                    <a:srgbClr val="C0C0C0"/>
                  </a:outerShdw>
                </a:effectLst>
              </a:rPr>
              <a:t>An infinite playground</a:t>
            </a:r>
            <a:endParaRPr kumimoji="1" lang="fr-FR" altLang="fr-FR" sz="2400" b="1" dirty="0" smtClean="0">
              <a:solidFill>
                <a:srgbClr val="1C1C1C"/>
              </a:solidFill>
              <a:effectLst>
                <a:outerShdw blurRad="38100" dist="38100" dir="2700000" algn="tl">
                  <a:srgbClr val="C0C0C0"/>
                </a:outerShdw>
              </a:effectLst>
            </a:endParaRPr>
          </a:p>
        </p:txBody>
      </p:sp>
      <p:sp>
        <p:nvSpPr>
          <p:cNvPr id="25606" name="Rectangle 1"/>
          <p:cNvSpPr>
            <a:spLocks noChangeArrowheads="1"/>
          </p:cNvSpPr>
          <p:nvPr/>
        </p:nvSpPr>
        <p:spPr bwMode="auto">
          <a:xfrm>
            <a:off x="3973513" y="3005138"/>
            <a:ext cx="2066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FR" altLang="fr-FR" sz="1000"/>
              <a:t>Marek Grzelcza et al., </a:t>
            </a:r>
          </a:p>
          <a:p>
            <a:pPr eaLnBrk="1" hangingPunct="1"/>
            <a:r>
              <a:rPr lang="fr-FR" altLang="fr-FR" sz="1000" b="1" i="1"/>
              <a:t>Chem. Soc. Rev.</a:t>
            </a:r>
            <a:r>
              <a:rPr lang="fr-FR" altLang="fr-FR" sz="1000"/>
              <a:t>, 2008,</a:t>
            </a:r>
            <a:r>
              <a:rPr lang="fr-FR" altLang="fr-FR" sz="1000" b="1"/>
              <a:t>37</a:t>
            </a:r>
            <a:r>
              <a:rPr lang="fr-FR" altLang="fr-FR" sz="1000"/>
              <a:t>, 1783</a:t>
            </a:r>
          </a:p>
        </p:txBody>
      </p:sp>
      <p:pic>
        <p:nvPicPr>
          <p:cNvPr id="83972" name="Picture 4" descr="http://www.wiley-vch.de/books/tis/cover_big/352733077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2675" y="846138"/>
            <a:ext cx="1831975"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e 3"/>
          <p:cNvGrpSpPr>
            <a:grpSpLocks/>
          </p:cNvGrpSpPr>
          <p:nvPr/>
        </p:nvGrpSpPr>
        <p:grpSpPr bwMode="auto">
          <a:xfrm>
            <a:off x="1354138" y="3657600"/>
            <a:ext cx="6640512" cy="3019425"/>
            <a:chOff x="1354360" y="3657600"/>
            <a:chExt cx="6640290" cy="3019133"/>
          </a:xfrm>
        </p:grpSpPr>
        <p:pic>
          <p:nvPicPr>
            <p:cNvPr id="25612" name="Picture 1"/>
            <p:cNvPicPr>
              <a:picLocks noChangeAspect="1" noChangeArrowheads="1"/>
            </p:cNvPicPr>
            <p:nvPr/>
          </p:nvPicPr>
          <p:blipFill>
            <a:blip r:embed="rId5">
              <a:extLst>
                <a:ext uri="{28A0092B-C50C-407E-A947-70E740481C1C}">
                  <a14:useLocalDpi xmlns:a14="http://schemas.microsoft.com/office/drawing/2010/main" val="0"/>
                </a:ext>
              </a:extLst>
            </a:blip>
            <a:srcRect l="1540"/>
            <a:stretch>
              <a:fillRect/>
            </a:stretch>
          </p:blipFill>
          <p:spPr bwMode="auto">
            <a:xfrm>
              <a:off x="1371600" y="3657600"/>
              <a:ext cx="6623050" cy="2772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613" name="ZoneTexte 2"/>
            <p:cNvSpPr txBox="1">
              <a:spLocks noChangeArrowheads="1"/>
            </p:cNvSpPr>
            <p:nvPr/>
          </p:nvSpPr>
          <p:spPr bwMode="auto">
            <a:xfrm>
              <a:off x="1354360" y="6430512"/>
              <a:ext cx="322716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fr-FR" sz="1000"/>
                <a:t>M. Rycenga et al., </a:t>
              </a:r>
              <a:r>
                <a:rPr lang="de-DE" altLang="fr-FR" sz="1000"/>
                <a:t>Chem. Rev. 2011, 111, 3669–3712</a:t>
              </a:r>
              <a:endParaRPr lang="fr-FR" altLang="fr-FR" sz="1000"/>
            </a:p>
          </p:txBody>
        </p:sp>
      </p:grpSp>
      <p:grpSp>
        <p:nvGrpSpPr>
          <p:cNvPr id="25609" name="Groupe 11"/>
          <p:cNvGrpSpPr>
            <a:grpSpLocks/>
          </p:cNvGrpSpPr>
          <p:nvPr/>
        </p:nvGrpSpPr>
        <p:grpSpPr bwMode="auto">
          <a:xfrm>
            <a:off x="7939088" y="-28575"/>
            <a:ext cx="1233487" cy="700088"/>
            <a:chOff x="7561263" y="-28575"/>
            <a:chExt cx="1611312" cy="914400"/>
          </a:xfrm>
        </p:grpSpPr>
        <p:pic>
          <p:nvPicPr>
            <p:cNvPr id="25610" name="Picture 21" descr="logo_lpcno_300_dpi_fondtransparen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67700" y="-28575"/>
              <a:ext cx="9048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37" descr="Afficher l'image d'origi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61263" y="93663"/>
              <a:ext cx="7858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3972"/>
                                        </p:tgtEl>
                                        <p:attrNameLst>
                                          <p:attrName>style.visibility</p:attrName>
                                        </p:attrNameLst>
                                      </p:cBhvr>
                                      <p:to>
                                        <p:strVal val="visible"/>
                                      </p:to>
                                    </p:set>
                                    <p:animEffect transition="in" filter="fade">
                                      <p:cBhvr>
                                        <p:cTn id="12" dur="500"/>
                                        <p:tgtEl>
                                          <p:spTgt spid="839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0"/>
            <a:ext cx="847726"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7" name="Espace réservé du numéro de diapositive 2"/>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fld id="{166F6802-620F-476A-A34A-5DB2D81185EA}" type="slidenum">
              <a:rPr lang="en-US" altLang="fr-FR" sz="1400" smtClean="0"/>
              <a:pPr eaLnBrk="1" hangingPunct="1">
                <a:spcBef>
                  <a:spcPct val="0"/>
                </a:spcBef>
                <a:buFontTx/>
                <a:buNone/>
              </a:pPr>
              <a:t>27</a:t>
            </a:fld>
            <a:endParaRPr lang="en-US" altLang="fr-FR" sz="1400" smtClean="0"/>
          </a:p>
        </p:txBody>
      </p:sp>
      <p:pic>
        <p:nvPicPr>
          <p:cNvPr id="2662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846138"/>
            <a:ext cx="2601913" cy="2587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2"/>
          <p:cNvSpPr txBox="1">
            <a:spLocks noChangeArrowheads="1"/>
          </p:cNvSpPr>
          <p:nvPr/>
        </p:nvSpPr>
        <p:spPr bwMode="auto">
          <a:xfrm>
            <a:off x="19050" y="19050"/>
            <a:ext cx="9124950" cy="381000"/>
          </a:xfrm>
          <a:prstGeom prst="rect">
            <a:avLst/>
          </a:prstGeom>
          <a:noFill/>
          <a:ln w="9525">
            <a:noFill/>
            <a:miter lim="800000"/>
            <a:headEnd/>
            <a:tailEnd/>
          </a:ln>
          <a:effectLst/>
        </p:spPr>
        <p:txBody>
          <a:bodyPr lIns="91422" tIns="45711" rIns="91422" bIns="45711" anchor="ctr"/>
          <a:lstStyle>
            <a:lvl1pPr defTabSz="801688">
              <a:defRPr>
                <a:solidFill>
                  <a:schemeClr val="tx1"/>
                </a:solidFill>
                <a:latin typeface="Arial" charset="0"/>
                <a:cs typeface="Arial" charset="0"/>
              </a:defRPr>
            </a:lvl1pPr>
            <a:lvl2pPr marL="742950" indent="-285750" defTabSz="801688">
              <a:defRPr>
                <a:solidFill>
                  <a:schemeClr val="tx1"/>
                </a:solidFill>
                <a:latin typeface="Arial" charset="0"/>
                <a:cs typeface="Arial" charset="0"/>
              </a:defRPr>
            </a:lvl2pPr>
            <a:lvl3pPr marL="1143000" indent="-228600" defTabSz="801688">
              <a:defRPr>
                <a:solidFill>
                  <a:schemeClr val="tx1"/>
                </a:solidFill>
                <a:latin typeface="Arial" charset="0"/>
                <a:cs typeface="Arial" charset="0"/>
              </a:defRPr>
            </a:lvl3pPr>
            <a:lvl4pPr marL="1600200" indent="-228600" defTabSz="801688">
              <a:defRPr>
                <a:solidFill>
                  <a:schemeClr val="tx1"/>
                </a:solidFill>
                <a:latin typeface="Arial" charset="0"/>
                <a:cs typeface="Arial" charset="0"/>
              </a:defRPr>
            </a:lvl4pPr>
            <a:lvl5pPr marL="2057400" indent="-228600" defTabSz="801688">
              <a:defRPr>
                <a:solidFill>
                  <a:schemeClr val="tx1"/>
                </a:solidFill>
                <a:latin typeface="Arial" charset="0"/>
                <a:cs typeface="Arial" charset="0"/>
              </a:defRPr>
            </a:lvl5pPr>
            <a:lvl6pPr marL="2514600" indent="-228600" defTabSz="801688" fontAlgn="base">
              <a:spcBef>
                <a:spcPct val="0"/>
              </a:spcBef>
              <a:spcAft>
                <a:spcPct val="0"/>
              </a:spcAft>
              <a:defRPr>
                <a:solidFill>
                  <a:schemeClr val="tx1"/>
                </a:solidFill>
                <a:latin typeface="Arial" charset="0"/>
                <a:cs typeface="Arial" charset="0"/>
              </a:defRPr>
            </a:lvl6pPr>
            <a:lvl7pPr marL="2971800" indent="-228600" defTabSz="801688" fontAlgn="base">
              <a:spcBef>
                <a:spcPct val="0"/>
              </a:spcBef>
              <a:spcAft>
                <a:spcPct val="0"/>
              </a:spcAft>
              <a:defRPr>
                <a:solidFill>
                  <a:schemeClr val="tx1"/>
                </a:solidFill>
                <a:latin typeface="Arial" charset="0"/>
                <a:cs typeface="Arial" charset="0"/>
              </a:defRPr>
            </a:lvl7pPr>
            <a:lvl8pPr marL="3429000" indent="-228600" defTabSz="801688" fontAlgn="base">
              <a:spcBef>
                <a:spcPct val="0"/>
              </a:spcBef>
              <a:spcAft>
                <a:spcPct val="0"/>
              </a:spcAft>
              <a:defRPr>
                <a:solidFill>
                  <a:schemeClr val="tx1"/>
                </a:solidFill>
                <a:latin typeface="Arial" charset="0"/>
                <a:cs typeface="Arial" charset="0"/>
              </a:defRPr>
            </a:lvl8pPr>
            <a:lvl9pPr marL="3886200" indent="-228600" defTabSz="801688" fontAlgn="base">
              <a:spcBef>
                <a:spcPct val="0"/>
              </a:spcBef>
              <a:spcAft>
                <a:spcPct val="0"/>
              </a:spcAft>
              <a:defRPr>
                <a:solidFill>
                  <a:schemeClr val="tx1"/>
                </a:solidFill>
                <a:latin typeface="Arial" charset="0"/>
                <a:cs typeface="Arial" charset="0"/>
              </a:defRPr>
            </a:lvl9pPr>
          </a:lstStyle>
          <a:p>
            <a:pPr>
              <a:defRPr/>
            </a:pPr>
            <a:r>
              <a:rPr kumimoji="1" lang="en-US" altLang="fr-FR" sz="2400" b="1" dirty="0" smtClean="0">
                <a:solidFill>
                  <a:srgbClr val="1C1C1C"/>
                </a:solidFill>
                <a:effectLst>
                  <a:outerShdw blurRad="38100" dist="38100" dir="2700000" algn="tl">
                    <a:srgbClr val="C0C0C0"/>
                  </a:outerShdw>
                </a:effectLst>
              </a:rPr>
              <a:t>An infinite playground</a:t>
            </a:r>
            <a:endParaRPr kumimoji="1" lang="fr-FR" altLang="fr-FR" sz="2400" b="1" dirty="0" smtClean="0">
              <a:solidFill>
                <a:srgbClr val="1C1C1C"/>
              </a:solidFill>
              <a:effectLst>
                <a:outerShdw blurRad="38100" dist="38100" dir="2700000" algn="tl">
                  <a:srgbClr val="C0C0C0"/>
                </a:outerShdw>
              </a:effectLst>
            </a:endParaRPr>
          </a:p>
        </p:txBody>
      </p:sp>
      <p:sp>
        <p:nvSpPr>
          <p:cNvPr id="26630" name="Rectangle 1"/>
          <p:cNvSpPr>
            <a:spLocks noChangeArrowheads="1"/>
          </p:cNvSpPr>
          <p:nvPr/>
        </p:nvSpPr>
        <p:spPr bwMode="auto">
          <a:xfrm>
            <a:off x="3973513" y="3005138"/>
            <a:ext cx="2066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FR" altLang="fr-FR" sz="1000"/>
              <a:t>Marek Grzelcza et al., </a:t>
            </a:r>
          </a:p>
          <a:p>
            <a:pPr eaLnBrk="1" hangingPunct="1"/>
            <a:r>
              <a:rPr lang="fr-FR" altLang="fr-FR" sz="1000" b="1" i="1"/>
              <a:t>Chem. Soc. Rev.</a:t>
            </a:r>
            <a:r>
              <a:rPr lang="fr-FR" altLang="fr-FR" sz="1000"/>
              <a:t>, 2008,</a:t>
            </a:r>
            <a:r>
              <a:rPr lang="fr-FR" altLang="fr-FR" sz="1000" b="1"/>
              <a:t>37</a:t>
            </a:r>
            <a:r>
              <a:rPr lang="fr-FR" altLang="fr-FR" sz="1000"/>
              <a:t>, 1783</a:t>
            </a:r>
          </a:p>
        </p:txBody>
      </p:sp>
      <p:pic>
        <p:nvPicPr>
          <p:cNvPr id="26631" name="Picture 4" descr="http://www.wiley-vch.de/books/tis/cover_big/352733077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2675" y="846138"/>
            <a:ext cx="1831975"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32" name="Groupe 3"/>
          <p:cNvGrpSpPr>
            <a:grpSpLocks/>
          </p:cNvGrpSpPr>
          <p:nvPr/>
        </p:nvGrpSpPr>
        <p:grpSpPr bwMode="auto">
          <a:xfrm>
            <a:off x="1371600" y="3657600"/>
            <a:ext cx="7392988" cy="3189288"/>
            <a:chOff x="1371600" y="3657600"/>
            <a:chExt cx="7392766" cy="3189550"/>
          </a:xfrm>
        </p:grpSpPr>
        <p:pic>
          <p:nvPicPr>
            <p:cNvPr id="2663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3657600"/>
              <a:ext cx="4566212" cy="318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637" name="Rectangle 2"/>
            <p:cNvSpPr>
              <a:spLocks noChangeArrowheads="1"/>
            </p:cNvSpPr>
            <p:nvPr/>
          </p:nvSpPr>
          <p:spPr bwMode="auto">
            <a:xfrm>
              <a:off x="5937812" y="5582817"/>
              <a:ext cx="28265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FR" altLang="fr-FR" sz="1000"/>
                <a:t>G. C. Schatz, </a:t>
              </a:r>
            </a:p>
            <a:p>
              <a:pPr eaLnBrk="1" hangingPunct="1"/>
              <a:r>
                <a:rPr lang="fr-FR" altLang="fr-FR" sz="1000"/>
                <a:t>Proc. Natl. Acad. Sci. U. S. A. 2007, 104, 688</a:t>
              </a:r>
            </a:p>
          </p:txBody>
        </p:sp>
      </p:grpSp>
      <p:grpSp>
        <p:nvGrpSpPr>
          <p:cNvPr id="26633" name="Groupe 11"/>
          <p:cNvGrpSpPr>
            <a:grpSpLocks/>
          </p:cNvGrpSpPr>
          <p:nvPr/>
        </p:nvGrpSpPr>
        <p:grpSpPr bwMode="auto">
          <a:xfrm>
            <a:off x="7939088" y="-28575"/>
            <a:ext cx="1233487" cy="700088"/>
            <a:chOff x="7561263" y="-28575"/>
            <a:chExt cx="1611312" cy="914400"/>
          </a:xfrm>
        </p:grpSpPr>
        <p:pic>
          <p:nvPicPr>
            <p:cNvPr id="26634" name="Picture 21" descr="logo_lpcno_300_dpi_fondtransparen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67700" y="-28575"/>
              <a:ext cx="9048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5" name="Picture 37" descr="Afficher l'image d'origi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61263" y="93663"/>
              <a:ext cx="7858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0"/>
            <a:ext cx="847726"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1" name="Espace réservé du numéro de diapositive 2"/>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fld id="{3A85DDFD-95D5-472B-A26A-393F5CF54D0C}" type="slidenum">
              <a:rPr lang="en-US" altLang="fr-FR" sz="1400" smtClean="0"/>
              <a:pPr eaLnBrk="1" hangingPunct="1">
                <a:spcBef>
                  <a:spcPct val="0"/>
                </a:spcBef>
                <a:buFontTx/>
                <a:buNone/>
              </a:pPr>
              <a:t>28</a:t>
            </a:fld>
            <a:endParaRPr lang="en-US" altLang="fr-FR" sz="1400" smtClean="0"/>
          </a:p>
        </p:txBody>
      </p:sp>
      <p:grpSp>
        <p:nvGrpSpPr>
          <p:cNvPr id="27652" name="Groupe 3"/>
          <p:cNvGrpSpPr>
            <a:grpSpLocks/>
          </p:cNvGrpSpPr>
          <p:nvPr/>
        </p:nvGrpSpPr>
        <p:grpSpPr bwMode="auto">
          <a:xfrm>
            <a:off x="7939088" y="-28575"/>
            <a:ext cx="1233487" cy="700088"/>
            <a:chOff x="7561263" y="-28575"/>
            <a:chExt cx="1611312" cy="914400"/>
          </a:xfrm>
        </p:grpSpPr>
        <p:pic>
          <p:nvPicPr>
            <p:cNvPr id="27685" name="Picture 21" descr="logo_lpcno_300_dpi_fondtranspar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67700" y="-28575"/>
              <a:ext cx="9048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86" name="Picture 37" descr="Afficher l'image d'orig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1263" y="93663"/>
              <a:ext cx="7858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e 6"/>
          <p:cNvGrpSpPr>
            <a:grpSpLocks/>
          </p:cNvGrpSpPr>
          <p:nvPr/>
        </p:nvGrpSpPr>
        <p:grpSpPr bwMode="auto">
          <a:xfrm>
            <a:off x="992188" y="3355975"/>
            <a:ext cx="1120775" cy="3141663"/>
            <a:chOff x="725920" y="3374434"/>
            <a:chExt cx="1120820" cy="3141008"/>
          </a:xfrm>
        </p:grpSpPr>
        <p:sp>
          <p:nvSpPr>
            <p:cNvPr id="27683" name="ZoneTexte 7"/>
            <p:cNvSpPr txBox="1">
              <a:spLocks noChangeArrowheads="1"/>
            </p:cNvSpPr>
            <p:nvPr/>
          </p:nvSpPr>
          <p:spPr bwMode="auto">
            <a:xfrm>
              <a:off x="725920" y="6299998"/>
              <a:ext cx="112082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fr-FR" sz="800" b="1"/>
                <a:t>Scale bars: 200 nm</a:t>
              </a:r>
              <a:endParaRPr lang="fr-FR" altLang="fr-FR" sz="800" b="1"/>
            </a:p>
          </p:txBody>
        </p:sp>
        <p:pic>
          <p:nvPicPr>
            <p:cNvPr id="27684" name="Picture 3" descr="D:\99-Transit\2013a_APL Shape Transition in AuNPr TPL\Figures\Fig2\Fig1v7_17cm.jpg"/>
            <p:cNvPicPr>
              <a:picLocks noChangeAspect="1" noChangeArrowheads="1"/>
            </p:cNvPicPr>
            <p:nvPr/>
          </p:nvPicPr>
          <p:blipFill>
            <a:blip r:embed="rId5">
              <a:extLst>
                <a:ext uri="{28A0092B-C50C-407E-A947-70E740481C1C}">
                  <a14:useLocalDpi xmlns:a14="http://schemas.microsoft.com/office/drawing/2010/main" val="0"/>
                </a:ext>
              </a:extLst>
            </a:blip>
            <a:srcRect r="79991"/>
            <a:stretch>
              <a:fillRect/>
            </a:stretch>
          </p:blipFill>
          <p:spPr bwMode="auto">
            <a:xfrm>
              <a:off x="766261" y="3374434"/>
              <a:ext cx="983445" cy="2959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e 9"/>
          <p:cNvGrpSpPr>
            <a:grpSpLocks/>
          </p:cNvGrpSpPr>
          <p:nvPr/>
        </p:nvGrpSpPr>
        <p:grpSpPr bwMode="auto">
          <a:xfrm>
            <a:off x="2016125" y="3355975"/>
            <a:ext cx="1963738" cy="3201988"/>
            <a:chOff x="1749706" y="3374434"/>
            <a:chExt cx="1963441" cy="3201355"/>
          </a:xfrm>
        </p:grpSpPr>
        <p:pic>
          <p:nvPicPr>
            <p:cNvPr id="27681" name="Picture 3" descr="D:\99-Transit\2013a_APL Shape Transition in AuNPr TPL\Figures\Fig2\Fig1v7_17cm.jpg"/>
            <p:cNvPicPr>
              <a:picLocks noChangeAspect="1" noChangeArrowheads="1"/>
            </p:cNvPicPr>
            <p:nvPr/>
          </p:nvPicPr>
          <p:blipFill>
            <a:blip r:embed="rId5">
              <a:extLst>
                <a:ext uri="{28A0092B-C50C-407E-A947-70E740481C1C}">
                  <a14:useLocalDpi xmlns:a14="http://schemas.microsoft.com/office/drawing/2010/main" val="0"/>
                </a:ext>
              </a:extLst>
            </a:blip>
            <a:srcRect l="20103" r="39948"/>
            <a:stretch>
              <a:fillRect/>
            </a:stretch>
          </p:blipFill>
          <p:spPr bwMode="auto">
            <a:xfrm>
              <a:off x="1749706" y="3374434"/>
              <a:ext cx="1963441" cy="2959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82" name="ZoneTexte 11"/>
            <p:cNvSpPr txBox="1">
              <a:spLocks noChangeArrowheads="1"/>
            </p:cNvSpPr>
            <p:nvPr/>
          </p:nvSpPr>
          <p:spPr bwMode="auto">
            <a:xfrm>
              <a:off x="1998088" y="6268012"/>
              <a:ext cx="14128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fr-FR" sz="1400" b="1"/>
                <a:t>TPL experiments</a:t>
              </a:r>
              <a:endParaRPr lang="fr-FR" altLang="fr-FR" sz="1400" b="1"/>
            </a:p>
          </p:txBody>
        </p:sp>
      </p:grpSp>
      <p:sp>
        <p:nvSpPr>
          <p:cNvPr id="27655" name="Text Box 96"/>
          <p:cNvSpPr txBox="1">
            <a:spLocks noChangeArrowheads="1"/>
          </p:cNvSpPr>
          <p:nvPr/>
        </p:nvSpPr>
        <p:spPr bwMode="auto">
          <a:xfrm>
            <a:off x="6921500" y="2465388"/>
            <a:ext cx="2224088"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r" eaLnBrk="1" hangingPunct="1">
              <a:spcBef>
                <a:spcPct val="0"/>
              </a:spcBef>
              <a:buFontTx/>
              <a:buNone/>
            </a:pPr>
            <a:r>
              <a:rPr lang="fr-FR" altLang="fr-FR" sz="1000"/>
              <a:t>S. Viarbitskaya, et al., </a:t>
            </a:r>
          </a:p>
          <a:p>
            <a:pPr algn="r" eaLnBrk="1" hangingPunct="1">
              <a:spcBef>
                <a:spcPct val="0"/>
              </a:spcBef>
              <a:buFontTx/>
              <a:buNone/>
            </a:pPr>
            <a:r>
              <a:rPr lang="fr-FR" altLang="fr-FR" sz="1000" i="1"/>
              <a:t>Nature Materials</a:t>
            </a:r>
            <a:r>
              <a:rPr lang="fr-FR" altLang="fr-FR" sz="1000"/>
              <a:t>, </a:t>
            </a:r>
            <a:r>
              <a:rPr lang="fr-FR" altLang="fr-FR" sz="1000" b="1"/>
              <a:t>2013</a:t>
            </a:r>
            <a:r>
              <a:rPr lang="fr-FR" altLang="fr-FR" sz="1000"/>
              <a:t>, 12, 426-432</a:t>
            </a:r>
          </a:p>
          <a:p>
            <a:pPr algn="r" eaLnBrk="1" hangingPunct="1">
              <a:spcBef>
                <a:spcPct val="0"/>
              </a:spcBef>
              <a:buFontTx/>
              <a:buNone/>
            </a:pPr>
            <a:r>
              <a:rPr lang="fr-FR" altLang="fr-FR" sz="1000" i="1"/>
              <a:t>Appl. Phys. Lett</a:t>
            </a:r>
            <a:r>
              <a:rPr lang="fr-FR" altLang="fr-FR" sz="1000"/>
              <a:t>. </a:t>
            </a:r>
            <a:r>
              <a:rPr lang="fr-FR" altLang="fr-FR" sz="1000" b="1"/>
              <a:t>2013</a:t>
            </a:r>
            <a:r>
              <a:rPr lang="fr-FR" altLang="fr-FR" sz="1000"/>
              <a:t>, </a:t>
            </a:r>
            <a:r>
              <a:rPr lang="fr-FR" altLang="fr-FR" sz="1000" u="sng"/>
              <a:t>103</a:t>
            </a:r>
            <a:r>
              <a:rPr lang="fr-FR" altLang="fr-FR" sz="1000"/>
              <a:t>, 131112</a:t>
            </a:r>
          </a:p>
          <a:p>
            <a:pPr algn="r" eaLnBrk="1" hangingPunct="1">
              <a:spcBef>
                <a:spcPct val="0"/>
              </a:spcBef>
              <a:buFontTx/>
              <a:buNone/>
            </a:pPr>
            <a:endParaRPr lang="en-US" altLang="fr-FR" sz="1000" b="1"/>
          </a:p>
        </p:txBody>
      </p:sp>
      <p:grpSp>
        <p:nvGrpSpPr>
          <p:cNvPr id="27656" name="Groupe 13"/>
          <p:cNvGrpSpPr>
            <a:grpSpLocks/>
          </p:cNvGrpSpPr>
          <p:nvPr/>
        </p:nvGrpSpPr>
        <p:grpSpPr bwMode="auto">
          <a:xfrm>
            <a:off x="833438" y="922338"/>
            <a:ext cx="3146425" cy="2433637"/>
            <a:chOff x="834176" y="922270"/>
            <a:chExt cx="3145311" cy="2434408"/>
          </a:xfrm>
        </p:grpSpPr>
        <p:pic>
          <p:nvPicPr>
            <p:cNvPr id="27678" name="Picture 2" descr="D:\99-Transit\2013a_APL Shape Transition in AuNPr TPL\Figures\Fig1\Figure1_v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4176" y="922270"/>
              <a:ext cx="3145311" cy="2434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2113248" y="985790"/>
              <a:ext cx="639535" cy="13577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2768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0290" y="922270"/>
              <a:ext cx="1167553" cy="1652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8"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84688" y="3238500"/>
            <a:ext cx="4549775" cy="307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Groupe 18"/>
          <p:cNvGrpSpPr>
            <a:grpSpLocks/>
          </p:cNvGrpSpPr>
          <p:nvPr/>
        </p:nvGrpSpPr>
        <p:grpSpPr bwMode="auto">
          <a:xfrm>
            <a:off x="4484688" y="5311775"/>
            <a:ext cx="3449637" cy="1003300"/>
            <a:chOff x="2901950" y="4414150"/>
            <a:chExt cx="4732567" cy="1378691"/>
          </a:xfrm>
        </p:grpSpPr>
        <p:sp>
          <p:nvSpPr>
            <p:cNvPr id="20" name="Rectangle 19"/>
            <p:cNvSpPr/>
            <p:nvPr/>
          </p:nvSpPr>
          <p:spPr>
            <a:xfrm>
              <a:off x="2901950" y="4449054"/>
              <a:ext cx="1363363" cy="133506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sp>
          <p:nvSpPr>
            <p:cNvPr id="21" name="Rectangle 20"/>
            <p:cNvSpPr/>
            <p:nvPr/>
          </p:nvSpPr>
          <p:spPr>
            <a:xfrm>
              <a:off x="6127413" y="4414150"/>
              <a:ext cx="1507104" cy="137869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grpSp>
      <p:grpSp>
        <p:nvGrpSpPr>
          <p:cNvPr id="22" name="Groupe 21"/>
          <p:cNvGrpSpPr>
            <a:grpSpLocks/>
          </p:cNvGrpSpPr>
          <p:nvPr/>
        </p:nvGrpSpPr>
        <p:grpSpPr bwMode="auto">
          <a:xfrm>
            <a:off x="4484688" y="3333750"/>
            <a:ext cx="3459162" cy="1020763"/>
            <a:chOff x="2901950" y="1701358"/>
            <a:chExt cx="4745199" cy="1399997"/>
          </a:xfrm>
        </p:grpSpPr>
        <p:sp>
          <p:nvSpPr>
            <p:cNvPr id="23" name="Rectangle 22"/>
            <p:cNvSpPr/>
            <p:nvPr/>
          </p:nvSpPr>
          <p:spPr>
            <a:xfrm>
              <a:off x="2901950" y="1766677"/>
              <a:ext cx="1363238" cy="133467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sp>
          <p:nvSpPr>
            <p:cNvPr id="24" name="Rectangle 23"/>
            <p:cNvSpPr/>
            <p:nvPr/>
          </p:nvSpPr>
          <p:spPr>
            <a:xfrm>
              <a:off x="6140183" y="1701358"/>
              <a:ext cx="1506966" cy="137822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grpSp>
      <p:grpSp>
        <p:nvGrpSpPr>
          <p:cNvPr id="25" name="Groupe 24"/>
          <p:cNvGrpSpPr>
            <a:grpSpLocks/>
          </p:cNvGrpSpPr>
          <p:nvPr/>
        </p:nvGrpSpPr>
        <p:grpSpPr bwMode="auto">
          <a:xfrm>
            <a:off x="5478463" y="3381375"/>
            <a:ext cx="3538537" cy="973138"/>
            <a:chOff x="4264269" y="1767253"/>
            <a:chExt cx="4855783" cy="1334101"/>
          </a:xfrm>
        </p:grpSpPr>
        <p:sp>
          <p:nvSpPr>
            <p:cNvPr id="26" name="Rectangle 25"/>
            <p:cNvSpPr/>
            <p:nvPr/>
          </p:nvSpPr>
          <p:spPr>
            <a:xfrm>
              <a:off x="4264269" y="1767253"/>
              <a:ext cx="1361536" cy="133410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sp>
          <p:nvSpPr>
            <p:cNvPr id="27" name="Rectangle 26"/>
            <p:cNvSpPr/>
            <p:nvPr/>
          </p:nvSpPr>
          <p:spPr>
            <a:xfrm>
              <a:off x="7614738" y="1767253"/>
              <a:ext cx="1505314" cy="133410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grpSp>
      <p:grpSp>
        <p:nvGrpSpPr>
          <p:cNvPr id="28" name="Groupe 27"/>
          <p:cNvGrpSpPr>
            <a:grpSpLocks/>
          </p:cNvGrpSpPr>
          <p:nvPr/>
        </p:nvGrpSpPr>
        <p:grpSpPr bwMode="auto">
          <a:xfrm>
            <a:off x="5478463" y="4338638"/>
            <a:ext cx="3562350" cy="973137"/>
            <a:chOff x="4264268" y="3080049"/>
            <a:chExt cx="4889160" cy="1334101"/>
          </a:xfrm>
        </p:grpSpPr>
        <p:sp>
          <p:nvSpPr>
            <p:cNvPr id="29" name="Rectangle 28"/>
            <p:cNvSpPr/>
            <p:nvPr/>
          </p:nvSpPr>
          <p:spPr>
            <a:xfrm>
              <a:off x="4264268" y="3080049"/>
              <a:ext cx="1361731" cy="133410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sp>
          <p:nvSpPr>
            <p:cNvPr id="30" name="Rectangle 29"/>
            <p:cNvSpPr/>
            <p:nvPr/>
          </p:nvSpPr>
          <p:spPr>
            <a:xfrm>
              <a:off x="7647897" y="3080049"/>
              <a:ext cx="1505531" cy="133410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grpSp>
      <p:grpSp>
        <p:nvGrpSpPr>
          <p:cNvPr id="31" name="Groupe 30"/>
          <p:cNvGrpSpPr>
            <a:grpSpLocks/>
          </p:cNvGrpSpPr>
          <p:nvPr/>
        </p:nvGrpSpPr>
        <p:grpSpPr bwMode="auto">
          <a:xfrm>
            <a:off x="5478463" y="5311775"/>
            <a:ext cx="3565525" cy="996950"/>
            <a:chOff x="4264269" y="4414150"/>
            <a:chExt cx="4892965" cy="1369899"/>
          </a:xfrm>
        </p:grpSpPr>
        <p:sp>
          <p:nvSpPr>
            <p:cNvPr id="32" name="Rectangle 31"/>
            <p:cNvSpPr/>
            <p:nvPr/>
          </p:nvSpPr>
          <p:spPr>
            <a:xfrm>
              <a:off x="4264269" y="4414150"/>
              <a:ext cx="1361577" cy="136989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sp>
          <p:nvSpPr>
            <p:cNvPr id="33" name="Rectangle 32"/>
            <p:cNvSpPr/>
            <p:nvPr/>
          </p:nvSpPr>
          <p:spPr>
            <a:xfrm>
              <a:off x="7651873" y="4422875"/>
              <a:ext cx="1505361" cy="136117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grpSp>
      <p:pic>
        <p:nvPicPr>
          <p:cNvPr id="34" name="Picture 2"/>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84688" y="790575"/>
            <a:ext cx="2259012" cy="2187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5" name="Groupe 34"/>
          <p:cNvGrpSpPr>
            <a:grpSpLocks/>
          </p:cNvGrpSpPr>
          <p:nvPr/>
        </p:nvGrpSpPr>
        <p:grpSpPr bwMode="auto">
          <a:xfrm>
            <a:off x="4449763" y="1397000"/>
            <a:ext cx="4594225" cy="703263"/>
            <a:chOff x="726860" y="5805134"/>
            <a:chExt cx="4594955" cy="702697"/>
          </a:xfrm>
        </p:grpSpPr>
        <p:pic>
          <p:nvPicPr>
            <p:cNvPr id="27666" name="Picture 9"/>
            <p:cNvPicPr>
              <a:picLocks noChangeAspect="1" noChangeArrowheads="1"/>
            </p:cNvPicPr>
            <p:nvPr/>
          </p:nvPicPr>
          <p:blipFill>
            <a:blip r:embed="rId10">
              <a:extLst>
                <a:ext uri="{28A0092B-C50C-407E-A947-70E740481C1C}">
                  <a14:useLocalDpi xmlns:a14="http://schemas.microsoft.com/office/drawing/2010/main" val="0"/>
                </a:ext>
              </a:extLst>
            </a:blip>
            <a:srcRect b="9908"/>
            <a:stretch>
              <a:fillRect/>
            </a:stretch>
          </p:blipFill>
          <p:spPr bwMode="auto">
            <a:xfrm>
              <a:off x="726860" y="5805135"/>
              <a:ext cx="4521165" cy="702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36"/>
            <p:cNvSpPr/>
            <p:nvPr/>
          </p:nvSpPr>
          <p:spPr>
            <a:xfrm>
              <a:off x="726860" y="5805134"/>
              <a:ext cx="4594955" cy="702697"/>
            </a:xfrm>
            <a:prstGeom prst="rect">
              <a:avLst/>
            </a:prstGeom>
            <a:solidFill>
              <a:schemeClr val="accent2">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sp>
        <p:nvSpPr>
          <p:cNvPr id="38" name="Rectangle 2"/>
          <p:cNvSpPr txBox="1">
            <a:spLocks noChangeArrowheads="1"/>
          </p:cNvSpPr>
          <p:nvPr/>
        </p:nvSpPr>
        <p:spPr bwMode="auto">
          <a:xfrm>
            <a:off x="19050" y="19050"/>
            <a:ext cx="9124950" cy="381000"/>
          </a:xfrm>
          <a:prstGeom prst="rect">
            <a:avLst/>
          </a:prstGeom>
          <a:noFill/>
          <a:ln w="9525">
            <a:noFill/>
            <a:miter lim="800000"/>
            <a:headEnd/>
            <a:tailEnd/>
          </a:ln>
          <a:effectLst/>
        </p:spPr>
        <p:txBody>
          <a:bodyPr lIns="91422" tIns="45711" rIns="91422" bIns="45711" anchor="ctr"/>
          <a:lstStyle>
            <a:lvl1pPr defTabSz="801688">
              <a:defRPr>
                <a:solidFill>
                  <a:schemeClr val="tx1"/>
                </a:solidFill>
                <a:latin typeface="Arial" charset="0"/>
                <a:cs typeface="Arial" charset="0"/>
              </a:defRPr>
            </a:lvl1pPr>
            <a:lvl2pPr marL="742950" indent="-285750" defTabSz="801688">
              <a:defRPr>
                <a:solidFill>
                  <a:schemeClr val="tx1"/>
                </a:solidFill>
                <a:latin typeface="Arial" charset="0"/>
                <a:cs typeface="Arial" charset="0"/>
              </a:defRPr>
            </a:lvl2pPr>
            <a:lvl3pPr marL="1143000" indent="-228600" defTabSz="801688">
              <a:defRPr>
                <a:solidFill>
                  <a:schemeClr val="tx1"/>
                </a:solidFill>
                <a:latin typeface="Arial" charset="0"/>
                <a:cs typeface="Arial" charset="0"/>
              </a:defRPr>
            </a:lvl3pPr>
            <a:lvl4pPr marL="1600200" indent="-228600" defTabSz="801688">
              <a:defRPr>
                <a:solidFill>
                  <a:schemeClr val="tx1"/>
                </a:solidFill>
                <a:latin typeface="Arial" charset="0"/>
                <a:cs typeface="Arial" charset="0"/>
              </a:defRPr>
            </a:lvl4pPr>
            <a:lvl5pPr marL="2057400" indent="-228600" defTabSz="801688">
              <a:defRPr>
                <a:solidFill>
                  <a:schemeClr val="tx1"/>
                </a:solidFill>
                <a:latin typeface="Arial" charset="0"/>
                <a:cs typeface="Arial" charset="0"/>
              </a:defRPr>
            </a:lvl5pPr>
            <a:lvl6pPr marL="2514600" indent="-228600" defTabSz="801688" fontAlgn="base">
              <a:spcBef>
                <a:spcPct val="0"/>
              </a:spcBef>
              <a:spcAft>
                <a:spcPct val="0"/>
              </a:spcAft>
              <a:defRPr>
                <a:solidFill>
                  <a:schemeClr val="tx1"/>
                </a:solidFill>
                <a:latin typeface="Arial" charset="0"/>
                <a:cs typeface="Arial" charset="0"/>
              </a:defRPr>
            </a:lvl6pPr>
            <a:lvl7pPr marL="2971800" indent="-228600" defTabSz="801688" fontAlgn="base">
              <a:spcBef>
                <a:spcPct val="0"/>
              </a:spcBef>
              <a:spcAft>
                <a:spcPct val="0"/>
              </a:spcAft>
              <a:defRPr>
                <a:solidFill>
                  <a:schemeClr val="tx1"/>
                </a:solidFill>
                <a:latin typeface="Arial" charset="0"/>
                <a:cs typeface="Arial" charset="0"/>
              </a:defRPr>
            </a:lvl7pPr>
            <a:lvl8pPr marL="3429000" indent="-228600" defTabSz="801688" fontAlgn="base">
              <a:spcBef>
                <a:spcPct val="0"/>
              </a:spcBef>
              <a:spcAft>
                <a:spcPct val="0"/>
              </a:spcAft>
              <a:defRPr>
                <a:solidFill>
                  <a:schemeClr val="tx1"/>
                </a:solidFill>
                <a:latin typeface="Arial" charset="0"/>
                <a:cs typeface="Arial" charset="0"/>
              </a:defRPr>
            </a:lvl8pPr>
            <a:lvl9pPr marL="3886200" indent="-228600" defTabSz="801688" fontAlgn="base">
              <a:spcBef>
                <a:spcPct val="0"/>
              </a:spcBef>
              <a:spcAft>
                <a:spcPct val="0"/>
              </a:spcAft>
              <a:defRPr>
                <a:solidFill>
                  <a:schemeClr val="tx1"/>
                </a:solidFill>
                <a:latin typeface="Arial" charset="0"/>
                <a:cs typeface="Arial" charset="0"/>
              </a:defRPr>
            </a:lvl9pPr>
          </a:lstStyle>
          <a:p>
            <a:pPr>
              <a:defRPr/>
            </a:pPr>
            <a:r>
              <a:rPr kumimoji="1" lang="en-US" altLang="fr-FR" sz="2400" b="1" dirty="0" smtClean="0">
                <a:solidFill>
                  <a:srgbClr val="1C1C1C"/>
                </a:solidFill>
                <a:effectLst>
                  <a:outerShdw blurRad="38100" dist="38100" dir="2700000" algn="tl">
                    <a:srgbClr val="C0C0C0"/>
                  </a:outerShdw>
                </a:effectLst>
              </a:rPr>
              <a:t>Spatial engineering of plasmonic LDOS</a:t>
            </a:r>
            <a:endParaRPr kumimoji="1" lang="fr-FR" altLang="fr-FR" sz="2400" b="1" dirty="0" smtClean="0">
              <a:solidFill>
                <a:srgbClr val="1C1C1C"/>
              </a:solidFill>
              <a:effectLst>
                <a:outerShdw blurRad="38100" dist="38100" dir="2700000" algn="tl">
                  <a:srgbClr val="C0C0C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nodeType="clickEffect">
                                  <p:stCondLst>
                                    <p:cond delay="0"/>
                                  </p:stCondLst>
                                  <p:childTnLst>
                                    <p:animEffect transition="out" filter="fade">
                                      <p:cBhvr>
                                        <p:cTn id="21" dur="500"/>
                                        <p:tgtEl>
                                          <p:spTgt spid="28"/>
                                        </p:tgtEl>
                                      </p:cBhvr>
                                    </p:animEffect>
                                    <p:set>
                                      <p:cBhvr>
                                        <p:cTn id="22" dur="1" fill="hold">
                                          <p:stCondLst>
                                            <p:cond delay="499"/>
                                          </p:stCondLst>
                                        </p:cTn>
                                        <p:tgtEl>
                                          <p:spTgt spid="28"/>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nodeType="clickEffect">
                                  <p:stCondLst>
                                    <p:cond delay="0"/>
                                  </p:stCondLst>
                                  <p:childTnLst>
                                    <p:animEffect transition="out" filter="fade">
                                      <p:cBhvr>
                                        <p:cTn id="26" dur="500"/>
                                        <p:tgtEl>
                                          <p:spTgt spid="19"/>
                                        </p:tgtEl>
                                      </p:cBhvr>
                                    </p:animEffect>
                                    <p:set>
                                      <p:cBhvr>
                                        <p:cTn id="27" dur="1" fill="hold">
                                          <p:stCondLst>
                                            <p:cond delay="499"/>
                                          </p:stCondLst>
                                        </p:cTn>
                                        <p:tgtEl>
                                          <p:spTgt spid="19"/>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nodeType="clickEffect">
                                  <p:stCondLst>
                                    <p:cond delay="0"/>
                                  </p:stCondLst>
                                  <p:childTnLst>
                                    <p:animEffect transition="out" filter="fade">
                                      <p:cBhvr>
                                        <p:cTn id="31" dur="500"/>
                                        <p:tgtEl>
                                          <p:spTgt spid="31"/>
                                        </p:tgtEl>
                                      </p:cBhvr>
                                    </p:animEffect>
                                    <p:set>
                                      <p:cBhvr>
                                        <p:cTn id="32" dur="1" fill="hold">
                                          <p:stCondLst>
                                            <p:cond delay="499"/>
                                          </p:stCondLst>
                                        </p:cTn>
                                        <p:tgtEl>
                                          <p:spTgt spid="31"/>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xit" presetSubtype="0" fill="hold" nodeType="clickEffect">
                                  <p:stCondLst>
                                    <p:cond delay="0"/>
                                  </p:stCondLst>
                                  <p:childTnLst>
                                    <p:animEffect transition="out" filter="fade">
                                      <p:cBhvr>
                                        <p:cTn id="36" dur="500"/>
                                        <p:tgtEl>
                                          <p:spTgt spid="25"/>
                                        </p:tgtEl>
                                      </p:cBhvr>
                                    </p:animEffect>
                                    <p:set>
                                      <p:cBhvr>
                                        <p:cTn id="37" dur="1" fill="hold">
                                          <p:stCondLst>
                                            <p:cond delay="499"/>
                                          </p:stCondLst>
                                        </p:cTn>
                                        <p:tgtEl>
                                          <p:spTgt spid="25"/>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xit" presetSubtype="0" fill="hold" nodeType="clickEffect">
                                  <p:stCondLst>
                                    <p:cond delay="0"/>
                                  </p:stCondLst>
                                  <p:childTnLst>
                                    <p:animEffect transition="out" filter="fade">
                                      <p:cBhvr>
                                        <p:cTn id="41" dur="500"/>
                                        <p:tgtEl>
                                          <p:spTgt spid="22"/>
                                        </p:tgtEl>
                                      </p:cBhvr>
                                    </p:animEffect>
                                    <p:set>
                                      <p:cBhvr>
                                        <p:cTn id="42" dur="1" fill="hold">
                                          <p:stCondLst>
                                            <p:cond delay="499"/>
                                          </p:stCondLst>
                                        </p:cTn>
                                        <p:tgtEl>
                                          <p:spTgt spid="22"/>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xit" presetSubtype="0" fill="hold" nodeType="clickEffect">
                                  <p:stCondLst>
                                    <p:cond delay="0"/>
                                  </p:stCondLst>
                                  <p:childTnLst>
                                    <p:animEffect transition="out" filter="fade">
                                      <p:cBhvr>
                                        <p:cTn id="51" dur="500"/>
                                        <p:tgtEl>
                                          <p:spTgt spid="34"/>
                                        </p:tgtEl>
                                      </p:cBhvr>
                                    </p:animEffect>
                                    <p:set>
                                      <p:cBhvr>
                                        <p:cTn id="52" dur="1" fill="hold">
                                          <p:stCondLst>
                                            <p:cond delay="499"/>
                                          </p:stCondLst>
                                        </p:cTn>
                                        <p:tgtEl>
                                          <p:spTgt spid="34"/>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0"/>
            <a:ext cx="847726"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5" name="Text Box 3"/>
          <p:cNvSpPr txBox="1">
            <a:spLocks noChangeArrowheads="1"/>
          </p:cNvSpPr>
          <p:nvPr/>
        </p:nvSpPr>
        <p:spPr bwMode="auto">
          <a:xfrm>
            <a:off x="1066800" y="1447800"/>
            <a:ext cx="876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tabLst>
                <a:tab pos="533400" algn="l"/>
              </a:tabLst>
              <a:defRPr sz="3200">
                <a:solidFill>
                  <a:schemeClr val="tx1"/>
                </a:solidFill>
                <a:latin typeface="Arial" pitchFamily="34" charset="0"/>
                <a:cs typeface="Arial" pitchFamily="34" charset="0"/>
              </a:defRPr>
            </a:lvl1pPr>
            <a:lvl2pPr marL="742950" indent="-285750" eaLnBrk="0" hangingPunct="0">
              <a:spcBef>
                <a:spcPct val="20000"/>
              </a:spcBef>
              <a:buChar char="–"/>
              <a:tabLst>
                <a:tab pos="533400" algn="l"/>
              </a:tabLst>
              <a:defRPr sz="2800">
                <a:solidFill>
                  <a:schemeClr val="tx1"/>
                </a:solidFill>
                <a:latin typeface="Arial" pitchFamily="34" charset="0"/>
                <a:cs typeface="Arial" pitchFamily="34" charset="0"/>
              </a:defRPr>
            </a:lvl2pPr>
            <a:lvl3pPr marL="1143000" indent="-228600" eaLnBrk="0" hangingPunct="0">
              <a:spcBef>
                <a:spcPct val="20000"/>
              </a:spcBef>
              <a:buChar char="•"/>
              <a:tabLst>
                <a:tab pos="533400" algn="l"/>
              </a:tabLst>
              <a:defRPr sz="2400">
                <a:solidFill>
                  <a:schemeClr val="tx1"/>
                </a:solidFill>
                <a:latin typeface="Arial" pitchFamily="34" charset="0"/>
                <a:cs typeface="Arial" pitchFamily="34" charset="0"/>
              </a:defRPr>
            </a:lvl3pPr>
            <a:lvl4pPr marL="1600200" indent="-228600" eaLnBrk="0" hangingPunct="0">
              <a:spcBef>
                <a:spcPct val="20000"/>
              </a:spcBef>
              <a:buChar char="–"/>
              <a:tabLst>
                <a:tab pos="533400" algn="l"/>
              </a:tabLst>
              <a:defRPr sz="2000">
                <a:solidFill>
                  <a:schemeClr val="tx1"/>
                </a:solidFill>
                <a:latin typeface="Arial" pitchFamily="34" charset="0"/>
                <a:cs typeface="Arial" pitchFamily="34" charset="0"/>
              </a:defRPr>
            </a:lvl4pPr>
            <a:lvl5pPr marL="2057400" indent="-228600" eaLnBrk="0" hangingPunct="0">
              <a:spcBef>
                <a:spcPct val="20000"/>
              </a:spcBef>
              <a:buChar char="»"/>
              <a:tabLst>
                <a:tab pos="533400" algn="l"/>
              </a:tabLst>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tabLst>
                <a:tab pos="533400" algn="l"/>
              </a:tabLst>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tabLst>
                <a:tab pos="533400" algn="l"/>
              </a:tabLst>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tabLst>
                <a:tab pos="533400" algn="l"/>
              </a:tabLst>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tabLst>
                <a:tab pos="533400" algn="l"/>
              </a:tabLst>
              <a:defRPr sz="2000">
                <a:solidFill>
                  <a:schemeClr val="tx1"/>
                </a:solidFill>
                <a:latin typeface="Arial" pitchFamily="34" charset="0"/>
                <a:cs typeface="Arial" pitchFamily="34" charset="0"/>
              </a:defRPr>
            </a:lvl9pPr>
          </a:lstStyle>
          <a:p>
            <a:pPr eaLnBrk="1" hangingPunct="1">
              <a:spcBef>
                <a:spcPct val="25000"/>
              </a:spcBef>
              <a:buFontTx/>
              <a:buNone/>
            </a:pPr>
            <a:r>
              <a:rPr lang="fr-FR" altLang="fr-FR" sz="1800" b="1" i="1">
                <a:solidFill>
                  <a:schemeClr val="bg2"/>
                </a:solidFill>
              </a:rPr>
              <a:t>Chemical synthesis: brief overview</a:t>
            </a:r>
          </a:p>
        </p:txBody>
      </p:sp>
      <p:pic>
        <p:nvPicPr>
          <p:cNvPr id="28676" name="Picture 9" descr="BD14868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450" y="2703513"/>
            <a:ext cx="1143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12" descr="BD14868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450" y="1552575"/>
            <a:ext cx="1143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txBox="1">
            <a:spLocks noChangeArrowheads="1"/>
          </p:cNvSpPr>
          <p:nvPr/>
        </p:nvSpPr>
        <p:spPr bwMode="auto">
          <a:xfrm>
            <a:off x="0" y="76200"/>
            <a:ext cx="6858000" cy="381000"/>
          </a:xfrm>
          <a:prstGeom prst="rect">
            <a:avLst/>
          </a:prstGeom>
          <a:noFill/>
          <a:ln w="9525">
            <a:noFill/>
            <a:miter lim="800000"/>
            <a:headEnd/>
            <a:tailEnd/>
          </a:ln>
          <a:effectLst/>
        </p:spPr>
        <p:txBody>
          <a:bodyPr lIns="91422" tIns="45711" rIns="91422" bIns="45711" anchor="ctr"/>
          <a:lstStyle>
            <a:lvl1pPr defTabSz="801688">
              <a:defRPr>
                <a:solidFill>
                  <a:schemeClr val="tx1"/>
                </a:solidFill>
                <a:latin typeface="Arial" charset="0"/>
                <a:cs typeface="Arial" charset="0"/>
              </a:defRPr>
            </a:lvl1pPr>
            <a:lvl2pPr marL="742950" indent="-285750" defTabSz="801688">
              <a:defRPr>
                <a:solidFill>
                  <a:schemeClr val="tx1"/>
                </a:solidFill>
                <a:latin typeface="Arial" charset="0"/>
                <a:cs typeface="Arial" charset="0"/>
              </a:defRPr>
            </a:lvl2pPr>
            <a:lvl3pPr marL="1143000" indent="-228600" defTabSz="801688">
              <a:defRPr>
                <a:solidFill>
                  <a:schemeClr val="tx1"/>
                </a:solidFill>
                <a:latin typeface="Arial" charset="0"/>
                <a:cs typeface="Arial" charset="0"/>
              </a:defRPr>
            </a:lvl3pPr>
            <a:lvl4pPr marL="1600200" indent="-228600" defTabSz="801688">
              <a:defRPr>
                <a:solidFill>
                  <a:schemeClr val="tx1"/>
                </a:solidFill>
                <a:latin typeface="Arial" charset="0"/>
                <a:cs typeface="Arial" charset="0"/>
              </a:defRPr>
            </a:lvl4pPr>
            <a:lvl5pPr marL="2057400" indent="-228600" defTabSz="801688">
              <a:defRPr>
                <a:solidFill>
                  <a:schemeClr val="tx1"/>
                </a:solidFill>
                <a:latin typeface="Arial" charset="0"/>
                <a:cs typeface="Arial" charset="0"/>
              </a:defRPr>
            </a:lvl5pPr>
            <a:lvl6pPr marL="2514600" indent="-228600" defTabSz="801688" fontAlgn="base">
              <a:spcBef>
                <a:spcPct val="0"/>
              </a:spcBef>
              <a:spcAft>
                <a:spcPct val="0"/>
              </a:spcAft>
              <a:defRPr>
                <a:solidFill>
                  <a:schemeClr val="tx1"/>
                </a:solidFill>
                <a:latin typeface="Arial" charset="0"/>
                <a:cs typeface="Arial" charset="0"/>
              </a:defRPr>
            </a:lvl6pPr>
            <a:lvl7pPr marL="2971800" indent="-228600" defTabSz="801688" fontAlgn="base">
              <a:spcBef>
                <a:spcPct val="0"/>
              </a:spcBef>
              <a:spcAft>
                <a:spcPct val="0"/>
              </a:spcAft>
              <a:defRPr>
                <a:solidFill>
                  <a:schemeClr val="tx1"/>
                </a:solidFill>
                <a:latin typeface="Arial" charset="0"/>
                <a:cs typeface="Arial" charset="0"/>
              </a:defRPr>
            </a:lvl7pPr>
            <a:lvl8pPr marL="3429000" indent="-228600" defTabSz="801688" fontAlgn="base">
              <a:spcBef>
                <a:spcPct val="0"/>
              </a:spcBef>
              <a:spcAft>
                <a:spcPct val="0"/>
              </a:spcAft>
              <a:defRPr>
                <a:solidFill>
                  <a:schemeClr val="tx1"/>
                </a:solidFill>
                <a:latin typeface="Arial" charset="0"/>
                <a:cs typeface="Arial" charset="0"/>
              </a:defRPr>
            </a:lvl8pPr>
            <a:lvl9pPr marL="3886200" indent="-228600" defTabSz="801688" fontAlgn="base">
              <a:spcBef>
                <a:spcPct val="0"/>
              </a:spcBef>
              <a:spcAft>
                <a:spcPct val="0"/>
              </a:spcAft>
              <a:defRPr>
                <a:solidFill>
                  <a:schemeClr val="tx1"/>
                </a:solidFill>
                <a:latin typeface="Arial" charset="0"/>
                <a:cs typeface="Arial" charset="0"/>
              </a:defRPr>
            </a:lvl9pPr>
          </a:lstStyle>
          <a:p>
            <a:pPr>
              <a:defRPr/>
            </a:pPr>
            <a:endParaRPr kumimoji="1" lang="fr-FR" altLang="fr-FR" sz="2400" b="1" smtClean="0">
              <a:solidFill>
                <a:schemeClr val="bg2"/>
              </a:solidFill>
              <a:effectLst>
                <a:outerShdw blurRad="38100" dist="38100" dir="2700000" algn="tl">
                  <a:srgbClr val="C0C0C0"/>
                </a:outerShdw>
              </a:effectLst>
            </a:endParaRPr>
          </a:p>
        </p:txBody>
      </p:sp>
      <p:sp>
        <p:nvSpPr>
          <p:cNvPr id="28679" name="Rectangle 6"/>
          <p:cNvSpPr>
            <a:spLocks noChangeArrowheads="1"/>
          </p:cNvSpPr>
          <p:nvPr/>
        </p:nvSpPr>
        <p:spPr bwMode="auto">
          <a:xfrm>
            <a:off x="1098550" y="5043488"/>
            <a:ext cx="8045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800" b="1" i="1">
                <a:solidFill>
                  <a:schemeClr val="bg2"/>
                </a:solidFill>
              </a:rPr>
              <a:t>Perspectives : hybrids nanoparticles</a:t>
            </a:r>
            <a:endParaRPr lang="fr-FR" altLang="fr-FR" sz="1800" b="1" i="1">
              <a:solidFill>
                <a:schemeClr val="bg2"/>
              </a:solidFill>
            </a:endParaRPr>
          </a:p>
        </p:txBody>
      </p:sp>
      <p:pic>
        <p:nvPicPr>
          <p:cNvPr id="28680" name="Picture 13" descr="BD14868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450" y="5170488"/>
            <a:ext cx="1143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1" name="Rectangle 5"/>
          <p:cNvSpPr>
            <a:spLocks noChangeArrowheads="1"/>
          </p:cNvSpPr>
          <p:nvPr/>
        </p:nvSpPr>
        <p:spPr bwMode="auto">
          <a:xfrm>
            <a:off x="1127125" y="2590800"/>
            <a:ext cx="2698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25000"/>
              </a:spcBef>
              <a:buFontTx/>
              <a:buNone/>
            </a:pPr>
            <a:r>
              <a:rPr lang="en-US" altLang="fr-FR" sz="1800" b="1" i="1">
                <a:solidFill>
                  <a:schemeClr val="bg2"/>
                </a:solidFill>
              </a:rPr>
              <a:t>Size and shape control</a:t>
            </a:r>
          </a:p>
        </p:txBody>
      </p:sp>
      <p:sp>
        <p:nvSpPr>
          <p:cNvPr id="3" name="Rectangle 2"/>
          <p:cNvSpPr txBox="1">
            <a:spLocks noChangeArrowheads="1"/>
          </p:cNvSpPr>
          <p:nvPr/>
        </p:nvSpPr>
        <p:spPr bwMode="auto">
          <a:xfrm>
            <a:off x="19050" y="19050"/>
            <a:ext cx="6858000" cy="381000"/>
          </a:xfrm>
          <a:prstGeom prst="rect">
            <a:avLst/>
          </a:prstGeom>
          <a:noFill/>
          <a:ln w="9525">
            <a:noFill/>
            <a:miter lim="800000"/>
            <a:headEnd/>
            <a:tailEnd/>
          </a:ln>
          <a:effectLst/>
        </p:spPr>
        <p:txBody>
          <a:bodyPr lIns="91422" tIns="45711" rIns="91422" bIns="45711" anchor="ctr"/>
          <a:lstStyle>
            <a:lvl1pPr defTabSz="801688">
              <a:defRPr>
                <a:solidFill>
                  <a:schemeClr val="tx1"/>
                </a:solidFill>
                <a:latin typeface="Arial" charset="0"/>
                <a:cs typeface="Arial" charset="0"/>
              </a:defRPr>
            </a:lvl1pPr>
            <a:lvl2pPr marL="742950" indent="-285750" defTabSz="801688">
              <a:defRPr>
                <a:solidFill>
                  <a:schemeClr val="tx1"/>
                </a:solidFill>
                <a:latin typeface="Arial" charset="0"/>
                <a:cs typeface="Arial" charset="0"/>
              </a:defRPr>
            </a:lvl2pPr>
            <a:lvl3pPr marL="1143000" indent="-228600" defTabSz="801688">
              <a:defRPr>
                <a:solidFill>
                  <a:schemeClr val="tx1"/>
                </a:solidFill>
                <a:latin typeface="Arial" charset="0"/>
                <a:cs typeface="Arial" charset="0"/>
              </a:defRPr>
            </a:lvl3pPr>
            <a:lvl4pPr marL="1600200" indent="-228600" defTabSz="801688">
              <a:defRPr>
                <a:solidFill>
                  <a:schemeClr val="tx1"/>
                </a:solidFill>
                <a:latin typeface="Arial" charset="0"/>
                <a:cs typeface="Arial" charset="0"/>
              </a:defRPr>
            </a:lvl4pPr>
            <a:lvl5pPr marL="2057400" indent="-228600" defTabSz="801688">
              <a:defRPr>
                <a:solidFill>
                  <a:schemeClr val="tx1"/>
                </a:solidFill>
                <a:latin typeface="Arial" charset="0"/>
                <a:cs typeface="Arial" charset="0"/>
              </a:defRPr>
            </a:lvl5pPr>
            <a:lvl6pPr marL="2514600" indent="-228600" defTabSz="801688" fontAlgn="base">
              <a:spcBef>
                <a:spcPct val="0"/>
              </a:spcBef>
              <a:spcAft>
                <a:spcPct val="0"/>
              </a:spcAft>
              <a:defRPr>
                <a:solidFill>
                  <a:schemeClr val="tx1"/>
                </a:solidFill>
                <a:latin typeface="Arial" charset="0"/>
                <a:cs typeface="Arial" charset="0"/>
              </a:defRPr>
            </a:lvl6pPr>
            <a:lvl7pPr marL="2971800" indent="-228600" defTabSz="801688" fontAlgn="base">
              <a:spcBef>
                <a:spcPct val="0"/>
              </a:spcBef>
              <a:spcAft>
                <a:spcPct val="0"/>
              </a:spcAft>
              <a:defRPr>
                <a:solidFill>
                  <a:schemeClr val="tx1"/>
                </a:solidFill>
                <a:latin typeface="Arial" charset="0"/>
                <a:cs typeface="Arial" charset="0"/>
              </a:defRPr>
            </a:lvl7pPr>
            <a:lvl8pPr marL="3429000" indent="-228600" defTabSz="801688" fontAlgn="base">
              <a:spcBef>
                <a:spcPct val="0"/>
              </a:spcBef>
              <a:spcAft>
                <a:spcPct val="0"/>
              </a:spcAft>
              <a:defRPr>
                <a:solidFill>
                  <a:schemeClr val="tx1"/>
                </a:solidFill>
                <a:latin typeface="Arial" charset="0"/>
                <a:cs typeface="Arial" charset="0"/>
              </a:defRPr>
            </a:lvl8pPr>
            <a:lvl9pPr marL="3886200" indent="-228600" defTabSz="801688" fontAlgn="base">
              <a:spcBef>
                <a:spcPct val="0"/>
              </a:spcBef>
              <a:spcAft>
                <a:spcPct val="0"/>
              </a:spcAft>
              <a:defRPr>
                <a:solidFill>
                  <a:schemeClr val="tx1"/>
                </a:solidFill>
                <a:latin typeface="Arial" charset="0"/>
                <a:cs typeface="Arial" charset="0"/>
              </a:defRPr>
            </a:lvl9pPr>
          </a:lstStyle>
          <a:p>
            <a:pPr>
              <a:defRPr/>
            </a:pPr>
            <a:r>
              <a:rPr kumimoji="1" lang="en-US" altLang="fr-FR" sz="2400" b="1" dirty="0" smtClean="0">
                <a:solidFill>
                  <a:srgbClr val="1C1C1C"/>
                </a:solidFill>
                <a:effectLst>
                  <a:outerShdw blurRad="38100" dist="38100" dir="2700000" algn="tl">
                    <a:srgbClr val="C0C0C0"/>
                  </a:outerShdw>
                </a:effectLst>
              </a:rPr>
              <a:t>Nanoparticles : synthesis - applications</a:t>
            </a:r>
            <a:endParaRPr kumimoji="1" lang="fr-FR" altLang="fr-FR" sz="2400" b="1" dirty="0" smtClean="0">
              <a:solidFill>
                <a:srgbClr val="1C1C1C"/>
              </a:solidFill>
              <a:effectLst>
                <a:outerShdw blurRad="38100" dist="38100" dir="2700000" algn="tl">
                  <a:srgbClr val="C0C0C0"/>
                </a:outerShdw>
              </a:effectLst>
            </a:endParaRPr>
          </a:p>
        </p:txBody>
      </p:sp>
      <p:pic>
        <p:nvPicPr>
          <p:cNvPr id="28683" name="Picture 20" descr="LM159B_2j_10 [200]"/>
          <p:cNvPicPr>
            <a:picLocks noChangeAspect="1" noChangeArrowheads="1"/>
          </p:cNvPicPr>
          <p:nvPr/>
        </p:nvPicPr>
        <p:blipFill>
          <a:blip r:embed="rId5" cstate="print">
            <a:extLst>
              <a:ext uri="{28A0092B-C50C-407E-A947-70E740481C1C}">
                <a14:useLocalDpi xmlns:a14="http://schemas.microsoft.com/office/drawing/2010/main" val="0"/>
              </a:ext>
            </a:extLst>
          </a:blip>
          <a:srcRect l="10872" t="54553" r="67352" b="17375"/>
          <a:stretch>
            <a:fillRect/>
          </a:stretch>
        </p:blipFill>
        <p:spPr bwMode="auto">
          <a:xfrm>
            <a:off x="7620000" y="2381250"/>
            <a:ext cx="1019175"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4" name="Picture 21" descr="Annex4-48hb"/>
          <p:cNvPicPr>
            <a:picLocks noChangeAspect="1" noChangeArrowheads="1"/>
          </p:cNvPicPr>
          <p:nvPr/>
        </p:nvPicPr>
        <p:blipFill>
          <a:blip r:embed="rId6">
            <a:extLst>
              <a:ext uri="{28A0092B-C50C-407E-A947-70E740481C1C}">
                <a14:useLocalDpi xmlns:a14="http://schemas.microsoft.com/office/drawing/2010/main" val="0"/>
              </a:ext>
            </a:extLst>
          </a:blip>
          <a:srcRect r="10333" b="11513"/>
          <a:stretch>
            <a:fillRect/>
          </a:stretch>
        </p:blipFill>
        <p:spPr bwMode="auto">
          <a:xfrm>
            <a:off x="7620000" y="3505200"/>
            <a:ext cx="10191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5" name="Line 22"/>
          <p:cNvSpPr>
            <a:spLocks noChangeShapeType="1"/>
          </p:cNvSpPr>
          <p:nvPr/>
        </p:nvSpPr>
        <p:spPr bwMode="auto">
          <a:xfrm>
            <a:off x="7726363" y="2533650"/>
            <a:ext cx="15398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8686" name="Text Box 23"/>
          <p:cNvSpPr txBox="1">
            <a:spLocks noChangeArrowheads="1"/>
          </p:cNvSpPr>
          <p:nvPr/>
        </p:nvSpPr>
        <p:spPr bwMode="auto">
          <a:xfrm>
            <a:off x="7594600" y="2362200"/>
            <a:ext cx="473075"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377" tIns="44188" rIns="88377" bIns="44188">
            <a:spAutoFit/>
          </a:bodyPr>
          <a:lstStyle>
            <a:lvl1pPr defTabSz="3135313" eaLnBrk="0" hangingPunct="0">
              <a:spcBef>
                <a:spcPct val="20000"/>
              </a:spcBef>
              <a:buChar char="•"/>
              <a:defRPr sz="3200">
                <a:solidFill>
                  <a:schemeClr val="tx1"/>
                </a:solidFill>
                <a:latin typeface="Arial" pitchFamily="34" charset="0"/>
                <a:cs typeface="Arial" pitchFamily="34" charset="0"/>
              </a:defRPr>
            </a:lvl1pPr>
            <a:lvl2pPr marL="742950" indent="-285750" defTabSz="3135313" eaLnBrk="0" hangingPunct="0">
              <a:spcBef>
                <a:spcPct val="20000"/>
              </a:spcBef>
              <a:buChar char="–"/>
              <a:defRPr sz="2800">
                <a:solidFill>
                  <a:schemeClr val="tx1"/>
                </a:solidFill>
                <a:latin typeface="Arial" pitchFamily="34" charset="0"/>
                <a:cs typeface="Arial" pitchFamily="34" charset="0"/>
              </a:defRPr>
            </a:lvl2pPr>
            <a:lvl3pPr marL="1143000" indent="-228600" defTabSz="3135313" eaLnBrk="0" hangingPunct="0">
              <a:spcBef>
                <a:spcPct val="20000"/>
              </a:spcBef>
              <a:buChar char="•"/>
              <a:defRPr sz="2400">
                <a:solidFill>
                  <a:schemeClr val="tx1"/>
                </a:solidFill>
                <a:latin typeface="Arial" pitchFamily="34" charset="0"/>
                <a:cs typeface="Arial" pitchFamily="34" charset="0"/>
              </a:defRPr>
            </a:lvl3pPr>
            <a:lvl4pPr marL="1600200" indent="-228600" defTabSz="3135313" eaLnBrk="0" hangingPunct="0">
              <a:spcBef>
                <a:spcPct val="20000"/>
              </a:spcBef>
              <a:buChar char="–"/>
              <a:defRPr sz="2000">
                <a:solidFill>
                  <a:schemeClr val="tx1"/>
                </a:solidFill>
                <a:latin typeface="Arial" pitchFamily="34" charset="0"/>
                <a:cs typeface="Arial" pitchFamily="34" charset="0"/>
              </a:defRPr>
            </a:lvl4pPr>
            <a:lvl5pPr marL="2057400" indent="-228600" defTabSz="3135313" eaLnBrk="0" hangingPunct="0">
              <a:spcBef>
                <a:spcPct val="20000"/>
              </a:spcBef>
              <a:buChar char="»"/>
              <a:defRPr sz="2000">
                <a:solidFill>
                  <a:schemeClr val="tx1"/>
                </a:solidFill>
                <a:latin typeface="Arial" pitchFamily="34" charset="0"/>
                <a:cs typeface="Arial" pitchFamily="34" charset="0"/>
              </a:defRPr>
            </a:lvl5pPr>
            <a:lvl6pPr marL="2514600" indent="-228600" defTabSz="3135313"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defTabSz="3135313"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defTabSz="3135313"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defTabSz="3135313"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800" b="1"/>
              <a:t>20 nm</a:t>
            </a:r>
          </a:p>
        </p:txBody>
      </p:sp>
      <p:sp>
        <p:nvSpPr>
          <p:cNvPr id="28687" name="Rectangle 6"/>
          <p:cNvSpPr>
            <a:spLocks noChangeArrowheads="1"/>
          </p:cNvSpPr>
          <p:nvPr/>
        </p:nvSpPr>
        <p:spPr bwMode="auto">
          <a:xfrm>
            <a:off x="1098550" y="3824288"/>
            <a:ext cx="8045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800" b="1" i="1"/>
              <a:t>Controlled self-assemblies</a:t>
            </a:r>
            <a:endParaRPr lang="fr-FR" altLang="fr-FR" sz="1800" b="1" i="1"/>
          </a:p>
        </p:txBody>
      </p:sp>
      <p:pic>
        <p:nvPicPr>
          <p:cNvPr id="28688" name="Picture 13" descr="BD14868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450" y="3951288"/>
            <a:ext cx="1143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9" name="Text Box 30"/>
          <p:cNvSpPr txBox="1">
            <a:spLocks noChangeArrowheads="1"/>
          </p:cNvSpPr>
          <p:nvPr/>
        </p:nvSpPr>
        <p:spPr bwMode="auto">
          <a:xfrm>
            <a:off x="3519488" y="6572250"/>
            <a:ext cx="218122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200" i="1">
                <a:solidFill>
                  <a:srgbClr val="1C1C1C"/>
                </a:solidFill>
              </a:rPr>
              <a:t>Ecole ETPMSE – 20/06/2016</a:t>
            </a:r>
          </a:p>
        </p:txBody>
      </p:sp>
      <p:sp>
        <p:nvSpPr>
          <p:cNvPr id="28690" name="Espace réservé du numéro de diapositive 1"/>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fld id="{807950BB-AB88-4964-88CE-13D918D8CCC1}" type="slidenum">
              <a:rPr lang="en-US" altLang="fr-FR" sz="1400" smtClean="0"/>
              <a:pPr eaLnBrk="1" hangingPunct="1">
                <a:spcBef>
                  <a:spcPct val="0"/>
                </a:spcBef>
                <a:buFontTx/>
                <a:buNone/>
              </a:pPr>
              <a:t>29</a:t>
            </a:fld>
            <a:endParaRPr lang="en-US" altLang="fr-FR" sz="1400" smtClean="0"/>
          </a:p>
        </p:txBody>
      </p:sp>
      <p:grpSp>
        <p:nvGrpSpPr>
          <p:cNvPr id="28691" name="Groupe 20"/>
          <p:cNvGrpSpPr>
            <a:grpSpLocks/>
          </p:cNvGrpSpPr>
          <p:nvPr/>
        </p:nvGrpSpPr>
        <p:grpSpPr bwMode="auto">
          <a:xfrm>
            <a:off x="7939088" y="-28575"/>
            <a:ext cx="1233487" cy="700088"/>
            <a:chOff x="7561263" y="-28575"/>
            <a:chExt cx="1611312" cy="914400"/>
          </a:xfrm>
        </p:grpSpPr>
        <p:pic>
          <p:nvPicPr>
            <p:cNvPr id="28692" name="Picture 21" descr="logo_lpcno_300_dpi_fondtransparen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67700" y="-28575"/>
              <a:ext cx="9048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3" name="Picture 37" descr="Afficher l'image d'origin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61263" y="93663"/>
              <a:ext cx="7858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13113" y="4343400"/>
            <a:ext cx="2524125" cy="2057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4099" name="Picture 33" descr="croissa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990600"/>
            <a:ext cx="9747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39" descr="globe_east_204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6800" y="83820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Rectangle 40"/>
          <p:cNvSpPr>
            <a:spLocks noChangeArrowheads="1"/>
          </p:cNvSpPr>
          <p:nvPr/>
        </p:nvSpPr>
        <p:spPr bwMode="auto">
          <a:xfrm rot="-5400000">
            <a:off x="1647031" y="1400969"/>
            <a:ext cx="18573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r>
              <a:rPr lang="en-US" altLang="fr-FR" sz="1200" i="1"/>
              <a:t>veimages.gsfc.nasa.gov </a:t>
            </a:r>
          </a:p>
        </p:txBody>
      </p:sp>
      <p:sp>
        <p:nvSpPr>
          <p:cNvPr id="4102" name="Line 51"/>
          <p:cNvSpPr>
            <a:spLocks noChangeShapeType="1"/>
          </p:cNvSpPr>
          <p:nvPr/>
        </p:nvSpPr>
        <p:spPr bwMode="auto">
          <a:xfrm>
            <a:off x="1676400" y="2133600"/>
            <a:ext cx="0" cy="838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103" name="Line 52"/>
          <p:cNvSpPr>
            <a:spLocks noChangeShapeType="1"/>
          </p:cNvSpPr>
          <p:nvPr/>
        </p:nvSpPr>
        <p:spPr bwMode="auto">
          <a:xfrm>
            <a:off x="4648200" y="2133600"/>
            <a:ext cx="0" cy="838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104" name="Line 53"/>
          <p:cNvSpPr>
            <a:spLocks noChangeShapeType="1"/>
          </p:cNvSpPr>
          <p:nvPr/>
        </p:nvSpPr>
        <p:spPr bwMode="auto">
          <a:xfrm>
            <a:off x="7696200" y="2133600"/>
            <a:ext cx="0" cy="838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4105" name="Rectangle 54"/>
          <p:cNvSpPr>
            <a:spLocks noChangeArrowheads="1"/>
          </p:cNvSpPr>
          <p:nvPr/>
        </p:nvSpPr>
        <p:spPr bwMode="auto">
          <a:xfrm>
            <a:off x="990600" y="2501900"/>
            <a:ext cx="7696200" cy="76200"/>
          </a:xfrm>
          <a:prstGeom prst="rect">
            <a:avLst/>
          </a:prstGeom>
          <a:solidFill>
            <a:srgbClr val="DDDDDD"/>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0"/>
              </a:spcBef>
              <a:buFontTx/>
              <a:buNone/>
            </a:pPr>
            <a:endParaRPr lang="fr-FR" altLang="fr-FR" sz="1800"/>
          </a:p>
        </p:txBody>
      </p:sp>
      <p:sp>
        <p:nvSpPr>
          <p:cNvPr id="4106" name="Text Box 61"/>
          <p:cNvSpPr txBox="1">
            <a:spLocks noChangeArrowheads="1"/>
          </p:cNvSpPr>
          <p:nvPr/>
        </p:nvSpPr>
        <p:spPr bwMode="auto">
          <a:xfrm>
            <a:off x="1905000" y="2528888"/>
            <a:ext cx="7762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800"/>
              <a:t>10</a:t>
            </a:r>
            <a:r>
              <a:rPr lang="fr-FR" altLang="fr-FR" sz="1800" baseline="30000"/>
              <a:t>6</a:t>
            </a:r>
            <a:r>
              <a:rPr lang="fr-FR" altLang="fr-FR" sz="1800"/>
              <a:t> m</a:t>
            </a:r>
          </a:p>
        </p:txBody>
      </p:sp>
      <p:sp>
        <p:nvSpPr>
          <p:cNvPr id="4107" name="Text Box 62"/>
          <p:cNvSpPr txBox="1">
            <a:spLocks noChangeArrowheads="1"/>
          </p:cNvSpPr>
          <p:nvPr/>
        </p:nvSpPr>
        <p:spPr bwMode="auto">
          <a:xfrm>
            <a:off x="2781300" y="2527300"/>
            <a:ext cx="7762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800"/>
              <a:t>10</a:t>
            </a:r>
            <a:r>
              <a:rPr lang="fr-FR" altLang="fr-FR" sz="1800" baseline="30000"/>
              <a:t>3</a:t>
            </a:r>
            <a:r>
              <a:rPr lang="fr-FR" altLang="fr-FR" sz="1800"/>
              <a:t> m</a:t>
            </a:r>
          </a:p>
        </p:txBody>
      </p:sp>
      <p:sp>
        <p:nvSpPr>
          <p:cNvPr id="4108" name="Text Box 63"/>
          <p:cNvSpPr txBox="1">
            <a:spLocks noChangeArrowheads="1"/>
          </p:cNvSpPr>
          <p:nvPr/>
        </p:nvSpPr>
        <p:spPr bwMode="auto">
          <a:xfrm>
            <a:off x="3695700" y="2527300"/>
            <a:ext cx="565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800"/>
              <a:t>1 m</a:t>
            </a:r>
          </a:p>
        </p:txBody>
      </p:sp>
      <p:sp>
        <p:nvSpPr>
          <p:cNvPr id="4109" name="Text Box 64"/>
          <p:cNvSpPr txBox="1">
            <a:spLocks noChangeArrowheads="1"/>
          </p:cNvSpPr>
          <p:nvPr/>
        </p:nvSpPr>
        <p:spPr bwMode="auto">
          <a:xfrm>
            <a:off x="4648200" y="2565400"/>
            <a:ext cx="8270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800"/>
              <a:t>10</a:t>
            </a:r>
            <a:r>
              <a:rPr lang="fr-FR" altLang="fr-FR" sz="1800" baseline="30000"/>
              <a:t>-2</a:t>
            </a:r>
            <a:r>
              <a:rPr lang="fr-FR" altLang="fr-FR" sz="1800"/>
              <a:t> m</a:t>
            </a:r>
          </a:p>
        </p:txBody>
      </p:sp>
      <p:sp>
        <p:nvSpPr>
          <p:cNvPr id="4110" name="Text Box 65"/>
          <p:cNvSpPr txBox="1">
            <a:spLocks noChangeArrowheads="1"/>
          </p:cNvSpPr>
          <p:nvPr/>
        </p:nvSpPr>
        <p:spPr bwMode="auto">
          <a:xfrm>
            <a:off x="7772400" y="2565400"/>
            <a:ext cx="8270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800"/>
              <a:t>10</a:t>
            </a:r>
            <a:r>
              <a:rPr lang="fr-FR" altLang="fr-FR" sz="1800" baseline="30000"/>
              <a:t>-9</a:t>
            </a:r>
            <a:r>
              <a:rPr lang="fr-FR" altLang="fr-FR" sz="1800"/>
              <a:t> m</a:t>
            </a:r>
          </a:p>
        </p:txBody>
      </p:sp>
      <p:sp>
        <p:nvSpPr>
          <p:cNvPr id="4111" name="Text Box 66"/>
          <p:cNvSpPr txBox="1">
            <a:spLocks noChangeArrowheads="1"/>
          </p:cNvSpPr>
          <p:nvPr/>
        </p:nvSpPr>
        <p:spPr bwMode="auto">
          <a:xfrm>
            <a:off x="6019800" y="2565400"/>
            <a:ext cx="8270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800"/>
              <a:t>10</a:t>
            </a:r>
            <a:r>
              <a:rPr lang="fr-FR" altLang="fr-FR" sz="1800" baseline="30000"/>
              <a:t>-6</a:t>
            </a:r>
            <a:r>
              <a:rPr lang="fr-FR" altLang="fr-FR" sz="1800"/>
              <a:t> m</a:t>
            </a:r>
          </a:p>
        </p:txBody>
      </p:sp>
      <p:pic>
        <p:nvPicPr>
          <p:cNvPr id="4112" name="Picture 67" descr="comte_produit_7-cigc_studiovision_v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86200" y="914400"/>
            <a:ext cx="1485900"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3" name="Rectangle 68"/>
          <p:cNvSpPr>
            <a:spLocks noChangeArrowheads="1"/>
          </p:cNvSpPr>
          <p:nvPr/>
        </p:nvSpPr>
        <p:spPr bwMode="auto">
          <a:xfrm rot="-5400000">
            <a:off x="4897437" y="1427163"/>
            <a:ext cx="13001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r>
              <a:rPr lang="en-US" altLang="fr-FR" sz="1200" i="1"/>
              <a:t>www.comté.com</a:t>
            </a:r>
          </a:p>
        </p:txBody>
      </p:sp>
      <p:grpSp>
        <p:nvGrpSpPr>
          <p:cNvPr id="4114" name="Group 17"/>
          <p:cNvGrpSpPr>
            <a:grpSpLocks/>
          </p:cNvGrpSpPr>
          <p:nvPr/>
        </p:nvGrpSpPr>
        <p:grpSpPr bwMode="auto">
          <a:xfrm>
            <a:off x="1758950" y="3352800"/>
            <a:ext cx="5532438" cy="801688"/>
            <a:chOff x="1056" y="3216"/>
            <a:chExt cx="3485" cy="505"/>
          </a:xfrm>
        </p:grpSpPr>
        <p:sp>
          <p:nvSpPr>
            <p:cNvPr id="4126" name="Text Box 106"/>
            <p:cNvSpPr txBox="1">
              <a:spLocks noChangeArrowheads="1"/>
            </p:cNvSpPr>
            <p:nvPr/>
          </p:nvSpPr>
          <p:spPr bwMode="auto">
            <a:xfrm>
              <a:off x="1056" y="3216"/>
              <a:ext cx="3485"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800"/>
                <a:t>Nanoparticle : assembly of few thousands of atoms :</a:t>
              </a:r>
            </a:p>
            <a:p>
              <a:pPr eaLnBrk="1" hangingPunct="1">
                <a:spcBef>
                  <a:spcPct val="0"/>
                </a:spcBef>
                <a:buFontTx/>
                <a:buNone/>
              </a:pPr>
              <a:endParaRPr lang="fr-FR" altLang="fr-FR" sz="1800"/>
            </a:p>
          </p:txBody>
        </p:sp>
        <p:grpSp>
          <p:nvGrpSpPr>
            <p:cNvPr id="4127" name="Group 110"/>
            <p:cNvGrpSpPr>
              <a:grpSpLocks/>
            </p:cNvGrpSpPr>
            <p:nvPr/>
          </p:nvGrpSpPr>
          <p:grpSpPr bwMode="auto">
            <a:xfrm>
              <a:off x="1632" y="3456"/>
              <a:ext cx="2650" cy="265"/>
              <a:chOff x="1632" y="3696"/>
              <a:chExt cx="2650" cy="265"/>
            </a:xfrm>
          </p:grpSpPr>
          <p:sp>
            <p:nvSpPr>
              <p:cNvPr id="4128" name="Text Box 107"/>
              <p:cNvSpPr txBox="1">
                <a:spLocks noChangeArrowheads="1"/>
              </p:cNvSpPr>
              <p:nvPr/>
            </p:nvSpPr>
            <p:spPr bwMode="auto">
              <a:xfrm>
                <a:off x="1920" y="3728"/>
                <a:ext cx="236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800"/>
                  <a:t>Unprecedented physical properties</a:t>
                </a:r>
              </a:p>
            </p:txBody>
          </p:sp>
          <p:sp>
            <p:nvSpPr>
              <p:cNvPr id="4129" name="AutoShape 66"/>
              <p:cNvSpPr>
                <a:spLocks noChangeArrowheads="1"/>
              </p:cNvSpPr>
              <p:nvPr/>
            </p:nvSpPr>
            <p:spPr bwMode="auto">
              <a:xfrm flipV="1">
                <a:off x="1632" y="3696"/>
                <a:ext cx="268" cy="224"/>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412 w 21600"/>
                  <a:gd name="T13" fmla="*/ 2893 h 21600"/>
                  <a:gd name="T14" fmla="*/ 18215 w 21600"/>
                  <a:gd name="T15" fmla="*/ 9257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gradFill rotWithShape="1">
                <a:gsLst>
                  <a:gs pos="0">
                    <a:schemeClr val="bg2"/>
                  </a:gs>
                  <a:gs pos="100000">
                    <a:schemeClr val="bg1"/>
                  </a:gs>
                </a:gsLst>
                <a:lin ang="5400000" scaled="1"/>
              </a:gradFill>
              <a:ln w="12700" cap="sq">
                <a:solidFill>
                  <a:schemeClr val="bg2"/>
                </a:solidFill>
                <a:miter lim="800000"/>
                <a:headEnd type="none" w="sm" len="sm"/>
                <a:tailEnd type="none" w="sm" len="sm"/>
              </a:ln>
            </p:spPr>
            <p:txBody>
              <a:bodyPr rot="10800000" wrap="none" anchor="ctr"/>
              <a:lstStyle/>
              <a:p>
                <a:endParaRPr lang="fr-FR"/>
              </a:p>
            </p:txBody>
          </p:sp>
        </p:grpSp>
      </p:grpSp>
      <p:pic>
        <p:nvPicPr>
          <p:cNvPr id="4115" name="Picture 3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288" y="-9525"/>
            <a:ext cx="847726"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16" name="Picture 38" descr="logo_lpcno_300_dpi_fondtransparen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67700" y="-28575"/>
            <a:ext cx="9048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txBox="1">
            <a:spLocks noChangeArrowheads="1"/>
          </p:cNvSpPr>
          <p:nvPr/>
        </p:nvSpPr>
        <p:spPr bwMode="auto">
          <a:xfrm>
            <a:off x="19050" y="19050"/>
            <a:ext cx="6858000" cy="381000"/>
          </a:xfrm>
          <a:prstGeom prst="rect">
            <a:avLst/>
          </a:prstGeom>
          <a:noFill/>
          <a:ln w="9525">
            <a:noFill/>
            <a:miter lim="800000"/>
            <a:headEnd/>
            <a:tailEnd/>
          </a:ln>
          <a:effectLst/>
        </p:spPr>
        <p:txBody>
          <a:bodyPr lIns="91422" tIns="45711" rIns="91422" bIns="45711" anchor="ctr"/>
          <a:lstStyle>
            <a:lvl1pPr defTabSz="801688">
              <a:defRPr>
                <a:solidFill>
                  <a:schemeClr val="tx1"/>
                </a:solidFill>
                <a:latin typeface="Arial" charset="0"/>
                <a:cs typeface="Arial" charset="0"/>
              </a:defRPr>
            </a:lvl1pPr>
            <a:lvl2pPr marL="742950" indent="-285750" defTabSz="801688">
              <a:defRPr>
                <a:solidFill>
                  <a:schemeClr val="tx1"/>
                </a:solidFill>
                <a:latin typeface="Arial" charset="0"/>
                <a:cs typeface="Arial" charset="0"/>
              </a:defRPr>
            </a:lvl2pPr>
            <a:lvl3pPr marL="1143000" indent="-228600" defTabSz="801688">
              <a:defRPr>
                <a:solidFill>
                  <a:schemeClr val="tx1"/>
                </a:solidFill>
                <a:latin typeface="Arial" charset="0"/>
                <a:cs typeface="Arial" charset="0"/>
              </a:defRPr>
            </a:lvl3pPr>
            <a:lvl4pPr marL="1600200" indent="-228600" defTabSz="801688">
              <a:defRPr>
                <a:solidFill>
                  <a:schemeClr val="tx1"/>
                </a:solidFill>
                <a:latin typeface="Arial" charset="0"/>
                <a:cs typeface="Arial" charset="0"/>
              </a:defRPr>
            </a:lvl4pPr>
            <a:lvl5pPr marL="2057400" indent="-228600" defTabSz="801688">
              <a:defRPr>
                <a:solidFill>
                  <a:schemeClr val="tx1"/>
                </a:solidFill>
                <a:latin typeface="Arial" charset="0"/>
                <a:cs typeface="Arial" charset="0"/>
              </a:defRPr>
            </a:lvl5pPr>
            <a:lvl6pPr marL="2514600" indent="-228600" defTabSz="801688" fontAlgn="base">
              <a:spcBef>
                <a:spcPct val="0"/>
              </a:spcBef>
              <a:spcAft>
                <a:spcPct val="0"/>
              </a:spcAft>
              <a:defRPr>
                <a:solidFill>
                  <a:schemeClr val="tx1"/>
                </a:solidFill>
                <a:latin typeface="Arial" charset="0"/>
                <a:cs typeface="Arial" charset="0"/>
              </a:defRPr>
            </a:lvl6pPr>
            <a:lvl7pPr marL="2971800" indent="-228600" defTabSz="801688" fontAlgn="base">
              <a:spcBef>
                <a:spcPct val="0"/>
              </a:spcBef>
              <a:spcAft>
                <a:spcPct val="0"/>
              </a:spcAft>
              <a:defRPr>
                <a:solidFill>
                  <a:schemeClr val="tx1"/>
                </a:solidFill>
                <a:latin typeface="Arial" charset="0"/>
                <a:cs typeface="Arial" charset="0"/>
              </a:defRPr>
            </a:lvl7pPr>
            <a:lvl8pPr marL="3429000" indent="-228600" defTabSz="801688" fontAlgn="base">
              <a:spcBef>
                <a:spcPct val="0"/>
              </a:spcBef>
              <a:spcAft>
                <a:spcPct val="0"/>
              </a:spcAft>
              <a:defRPr>
                <a:solidFill>
                  <a:schemeClr val="tx1"/>
                </a:solidFill>
                <a:latin typeface="Arial" charset="0"/>
                <a:cs typeface="Arial" charset="0"/>
              </a:defRPr>
            </a:lvl8pPr>
            <a:lvl9pPr marL="3886200" indent="-228600" defTabSz="801688" fontAlgn="base">
              <a:spcBef>
                <a:spcPct val="0"/>
              </a:spcBef>
              <a:spcAft>
                <a:spcPct val="0"/>
              </a:spcAft>
              <a:defRPr>
                <a:solidFill>
                  <a:schemeClr val="tx1"/>
                </a:solidFill>
                <a:latin typeface="Arial" charset="0"/>
                <a:cs typeface="Arial" charset="0"/>
              </a:defRPr>
            </a:lvl9pPr>
          </a:lstStyle>
          <a:p>
            <a:pPr>
              <a:defRPr/>
            </a:pPr>
            <a:r>
              <a:rPr kumimoji="1" lang="en-US" altLang="fr-FR" sz="2400" b="1" dirty="0" smtClean="0">
                <a:solidFill>
                  <a:srgbClr val="1C1C1C"/>
                </a:solidFill>
                <a:effectLst>
                  <a:outerShdw blurRad="38100" dist="38100" dir="2700000" algn="tl">
                    <a:srgbClr val="C0C0C0"/>
                  </a:outerShdw>
                </a:effectLst>
              </a:rPr>
              <a:t>Nanoparticles </a:t>
            </a:r>
            <a:r>
              <a:rPr kumimoji="1" lang="en-US" altLang="fr-FR" sz="2400" b="1" dirty="0" smtClean="0">
                <a:solidFill>
                  <a:srgbClr val="1C1C1C"/>
                </a:solidFill>
                <a:effectLst>
                  <a:outerShdw blurRad="38100" dist="38100" dir="2700000" algn="tl">
                    <a:srgbClr val="C0C0C0"/>
                  </a:outerShdw>
                </a:effectLst>
              </a:rPr>
              <a:t>- introduction</a:t>
            </a:r>
            <a:endParaRPr kumimoji="1" lang="fr-FR" altLang="fr-FR" sz="2400" b="1" dirty="0" smtClean="0">
              <a:solidFill>
                <a:srgbClr val="1C1C1C"/>
              </a:solidFill>
              <a:effectLst>
                <a:outerShdw blurRad="38100" dist="38100" dir="2700000" algn="tl">
                  <a:srgbClr val="C0C0C0"/>
                </a:outerShdw>
              </a:effectLst>
            </a:endParaRPr>
          </a:p>
        </p:txBody>
      </p:sp>
      <p:pic>
        <p:nvPicPr>
          <p:cNvPr id="4118" name="Picture 41" descr="ferrofluid"/>
          <p:cNvPicPr>
            <a:picLocks noChangeAspect="1" noChangeArrowheads="1"/>
          </p:cNvPicPr>
          <p:nvPr/>
        </p:nvPicPr>
        <p:blipFill>
          <a:blip r:embed="rId9">
            <a:extLst>
              <a:ext uri="{28A0092B-C50C-407E-A947-70E740481C1C}">
                <a14:useLocalDpi xmlns:a14="http://schemas.microsoft.com/office/drawing/2010/main" val="0"/>
              </a:ext>
            </a:extLst>
          </a:blip>
          <a:srcRect t="16580"/>
          <a:stretch>
            <a:fillRect/>
          </a:stretch>
        </p:blipFill>
        <p:spPr bwMode="auto">
          <a:xfrm>
            <a:off x="838200" y="4445000"/>
            <a:ext cx="2447925"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9" name="Text Box 42"/>
          <p:cNvSpPr txBox="1">
            <a:spLocks noChangeArrowheads="1"/>
          </p:cNvSpPr>
          <p:nvPr/>
        </p:nvSpPr>
        <p:spPr bwMode="auto">
          <a:xfrm>
            <a:off x="3995738" y="5957888"/>
            <a:ext cx="1338262"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800" b="1"/>
              <a:t>Plasmonic</a:t>
            </a:r>
          </a:p>
        </p:txBody>
      </p:sp>
      <p:pic>
        <p:nvPicPr>
          <p:cNvPr id="4120" name="Picture 43"/>
          <p:cNvPicPr>
            <a:picLocks noChangeAspect="1" noChangeArrowheads="1"/>
          </p:cNvPicPr>
          <p:nvPr/>
        </p:nvPicPr>
        <p:blipFill>
          <a:blip r:embed="rId10" cstate="print">
            <a:extLst>
              <a:ext uri="{28A0092B-C50C-407E-A947-70E740481C1C}">
                <a14:useLocalDpi xmlns:a14="http://schemas.microsoft.com/office/drawing/2010/main" val="0"/>
              </a:ext>
            </a:extLst>
          </a:blip>
          <a:srcRect b="36462"/>
          <a:stretch>
            <a:fillRect/>
          </a:stretch>
        </p:blipFill>
        <p:spPr bwMode="auto">
          <a:xfrm>
            <a:off x="3359150" y="4445000"/>
            <a:ext cx="2451100"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21" name="Text Box 44"/>
          <p:cNvSpPr txBox="1">
            <a:spLocks noChangeArrowheads="1"/>
          </p:cNvSpPr>
          <p:nvPr/>
        </p:nvSpPr>
        <p:spPr bwMode="auto">
          <a:xfrm>
            <a:off x="1428750" y="5957888"/>
            <a:ext cx="139065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800" b="1"/>
              <a:t>Magnetism</a:t>
            </a:r>
          </a:p>
        </p:txBody>
      </p:sp>
      <p:sp>
        <p:nvSpPr>
          <p:cNvPr id="4122" name="Text Box 45"/>
          <p:cNvSpPr txBox="1">
            <a:spLocks noChangeArrowheads="1"/>
          </p:cNvSpPr>
          <p:nvPr/>
        </p:nvSpPr>
        <p:spPr bwMode="auto">
          <a:xfrm>
            <a:off x="6464300" y="5957888"/>
            <a:ext cx="177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800" b="1"/>
              <a:t>Luminescence</a:t>
            </a:r>
          </a:p>
        </p:txBody>
      </p:sp>
      <p:pic>
        <p:nvPicPr>
          <p:cNvPr id="4123" name="Picture 46" descr="Nano-CdS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78513" y="4473575"/>
            <a:ext cx="2808287"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4" name="Text Box 30"/>
          <p:cNvSpPr txBox="1">
            <a:spLocks noChangeArrowheads="1"/>
          </p:cNvSpPr>
          <p:nvPr/>
        </p:nvSpPr>
        <p:spPr bwMode="auto">
          <a:xfrm>
            <a:off x="3519488" y="6572250"/>
            <a:ext cx="218122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200" i="1">
                <a:solidFill>
                  <a:srgbClr val="1C1C1C"/>
                </a:solidFill>
              </a:rPr>
              <a:t>Ecole ETPMSE – 20/06/2016</a:t>
            </a:r>
          </a:p>
        </p:txBody>
      </p:sp>
      <p:pic>
        <p:nvPicPr>
          <p:cNvPr id="4125" name="Picture 37" descr="Afficher l'image d'origin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61263" y="93663"/>
            <a:ext cx="7858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342602369"/>
      </p:ext>
    </p:extLst>
  </p:cSld>
  <p:clrMapOvr>
    <a:masterClrMapping/>
  </p:clrMapOvr>
  <p:transition advTm="3321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0"/>
            <a:ext cx="847726"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699" name="Espace réservé du numéro de diapositive 2"/>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fld id="{DE15B96E-5419-4321-83B4-DBA68B1B8F76}" type="slidenum">
              <a:rPr lang="en-US" altLang="fr-FR" sz="1400" smtClean="0"/>
              <a:pPr eaLnBrk="1" hangingPunct="1">
                <a:spcBef>
                  <a:spcPct val="0"/>
                </a:spcBef>
                <a:buFontTx/>
                <a:buNone/>
              </a:pPr>
              <a:t>30</a:t>
            </a:fld>
            <a:endParaRPr lang="en-US" altLang="fr-FR" sz="1400" smtClean="0"/>
          </a:p>
        </p:txBody>
      </p:sp>
      <p:grpSp>
        <p:nvGrpSpPr>
          <p:cNvPr id="29700" name="Groupe 3"/>
          <p:cNvGrpSpPr>
            <a:grpSpLocks/>
          </p:cNvGrpSpPr>
          <p:nvPr/>
        </p:nvGrpSpPr>
        <p:grpSpPr bwMode="auto">
          <a:xfrm>
            <a:off x="7939088" y="-28575"/>
            <a:ext cx="1233487" cy="700088"/>
            <a:chOff x="7561263" y="-28575"/>
            <a:chExt cx="1611312" cy="914400"/>
          </a:xfrm>
        </p:grpSpPr>
        <p:pic>
          <p:nvPicPr>
            <p:cNvPr id="29733" name="Picture 21" descr="logo_lpcno_300_dpi_fondtranspare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67700" y="-28575"/>
              <a:ext cx="9048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34" name="Picture 37" descr="Afficher l'image d'orig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61263" y="93663"/>
              <a:ext cx="7858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Rectangle 2"/>
          <p:cNvSpPr txBox="1">
            <a:spLocks noChangeArrowheads="1"/>
          </p:cNvSpPr>
          <p:nvPr/>
        </p:nvSpPr>
        <p:spPr bwMode="auto">
          <a:xfrm>
            <a:off x="19050" y="19050"/>
            <a:ext cx="6858000" cy="381000"/>
          </a:xfrm>
          <a:prstGeom prst="rect">
            <a:avLst/>
          </a:prstGeom>
          <a:noFill/>
          <a:ln w="9525">
            <a:noFill/>
            <a:miter lim="800000"/>
            <a:headEnd/>
            <a:tailEnd/>
          </a:ln>
          <a:effectLst/>
        </p:spPr>
        <p:txBody>
          <a:bodyPr lIns="91422" tIns="45711" rIns="91422" bIns="45711" anchor="ctr"/>
          <a:lstStyle>
            <a:lvl1pPr defTabSz="801688">
              <a:defRPr>
                <a:solidFill>
                  <a:schemeClr val="tx1"/>
                </a:solidFill>
                <a:latin typeface="Arial" charset="0"/>
                <a:cs typeface="Arial" charset="0"/>
              </a:defRPr>
            </a:lvl1pPr>
            <a:lvl2pPr marL="742950" indent="-285750" defTabSz="801688">
              <a:defRPr>
                <a:solidFill>
                  <a:schemeClr val="tx1"/>
                </a:solidFill>
                <a:latin typeface="Arial" charset="0"/>
                <a:cs typeface="Arial" charset="0"/>
              </a:defRPr>
            </a:lvl2pPr>
            <a:lvl3pPr marL="1143000" indent="-228600" defTabSz="801688">
              <a:defRPr>
                <a:solidFill>
                  <a:schemeClr val="tx1"/>
                </a:solidFill>
                <a:latin typeface="Arial" charset="0"/>
                <a:cs typeface="Arial" charset="0"/>
              </a:defRPr>
            </a:lvl3pPr>
            <a:lvl4pPr marL="1600200" indent="-228600" defTabSz="801688">
              <a:defRPr>
                <a:solidFill>
                  <a:schemeClr val="tx1"/>
                </a:solidFill>
                <a:latin typeface="Arial" charset="0"/>
                <a:cs typeface="Arial" charset="0"/>
              </a:defRPr>
            </a:lvl4pPr>
            <a:lvl5pPr marL="2057400" indent="-228600" defTabSz="801688">
              <a:defRPr>
                <a:solidFill>
                  <a:schemeClr val="tx1"/>
                </a:solidFill>
                <a:latin typeface="Arial" charset="0"/>
                <a:cs typeface="Arial" charset="0"/>
              </a:defRPr>
            </a:lvl5pPr>
            <a:lvl6pPr marL="2514600" indent="-228600" defTabSz="801688" fontAlgn="base">
              <a:spcBef>
                <a:spcPct val="0"/>
              </a:spcBef>
              <a:spcAft>
                <a:spcPct val="0"/>
              </a:spcAft>
              <a:defRPr>
                <a:solidFill>
                  <a:schemeClr val="tx1"/>
                </a:solidFill>
                <a:latin typeface="Arial" charset="0"/>
                <a:cs typeface="Arial" charset="0"/>
              </a:defRPr>
            </a:lvl6pPr>
            <a:lvl7pPr marL="2971800" indent="-228600" defTabSz="801688" fontAlgn="base">
              <a:spcBef>
                <a:spcPct val="0"/>
              </a:spcBef>
              <a:spcAft>
                <a:spcPct val="0"/>
              </a:spcAft>
              <a:defRPr>
                <a:solidFill>
                  <a:schemeClr val="tx1"/>
                </a:solidFill>
                <a:latin typeface="Arial" charset="0"/>
                <a:cs typeface="Arial" charset="0"/>
              </a:defRPr>
            </a:lvl7pPr>
            <a:lvl8pPr marL="3429000" indent="-228600" defTabSz="801688" fontAlgn="base">
              <a:spcBef>
                <a:spcPct val="0"/>
              </a:spcBef>
              <a:spcAft>
                <a:spcPct val="0"/>
              </a:spcAft>
              <a:defRPr>
                <a:solidFill>
                  <a:schemeClr val="tx1"/>
                </a:solidFill>
                <a:latin typeface="Arial" charset="0"/>
                <a:cs typeface="Arial" charset="0"/>
              </a:defRPr>
            </a:lvl8pPr>
            <a:lvl9pPr marL="3886200" indent="-228600" defTabSz="801688" fontAlgn="base">
              <a:spcBef>
                <a:spcPct val="0"/>
              </a:spcBef>
              <a:spcAft>
                <a:spcPct val="0"/>
              </a:spcAft>
              <a:defRPr>
                <a:solidFill>
                  <a:schemeClr val="tx1"/>
                </a:solidFill>
                <a:latin typeface="Arial" charset="0"/>
                <a:cs typeface="Arial" charset="0"/>
              </a:defRPr>
            </a:lvl9pPr>
          </a:lstStyle>
          <a:p>
            <a:pPr>
              <a:defRPr/>
            </a:pPr>
            <a:r>
              <a:rPr kumimoji="1" lang="en-US" altLang="fr-FR" sz="2400" b="1" dirty="0" smtClean="0">
                <a:solidFill>
                  <a:srgbClr val="1C1C1C"/>
                </a:solidFill>
                <a:effectLst>
                  <a:outerShdw blurRad="38100" dist="38100" dir="2700000" algn="tl">
                    <a:srgbClr val="C0C0C0"/>
                  </a:outerShdw>
                </a:effectLst>
              </a:rPr>
              <a:t>Coupled nanoparticles</a:t>
            </a:r>
            <a:endParaRPr kumimoji="1" lang="fr-FR" altLang="fr-FR" sz="2400" b="1" dirty="0" smtClean="0">
              <a:solidFill>
                <a:srgbClr val="1C1C1C"/>
              </a:solidFill>
              <a:effectLst>
                <a:outerShdw blurRad="38100" dist="38100" dir="2700000" algn="tl">
                  <a:srgbClr val="C0C0C0"/>
                </a:outerShdw>
              </a:effectLst>
            </a:endParaRPr>
          </a:p>
        </p:txBody>
      </p:sp>
      <p:sp>
        <p:nvSpPr>
          <p:cNvPr id="29702" name="Rectangle 45"/>
          <p:cNvSpPr>
            <a:spLocks noChangeArrowheads="1"/>
          </p:cNvSpPr>
          <p:nvPr/>
        </p:nvSpPr>
        <p:spPr bwMode="auto">
          <a:xfrm>
            <a:off x="6575425" y="5843588"/>
            <a:ext cx="1287463" cy="476250"/>
          </a:xfrm>
          <a:prstGeom prst="rect">
            <a:avLst/>
          </a:prstGeom>
          <a:gradFill rotWithShape="1">
            <a:gsLst>
              <a:gs pos="0">
                <a:srgbClr val="92BEFF"/>
              </a:gs>
              <a:gs pos="100000">
                <a:srgbClr val="0066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fr-FR" altLang="fr-FR"/>
          </a:p>
        </p:txBody>
      </p:sp>
      <p:pic>
        <p:nvPicPr>
          <p:cNvPr id="29703" name="Picture 4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7475" y="5049838"/>
            <a:ext cx="2917825" cy="782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4" name="Oval 11"/>
          <p:cNvSpPr>
            <a:spLocks noChangeArrowheads="1"/>
          </p:cNvSpPr>
          <p:nvPr/>
        </p:nvSpPr>
        <p:spPr bwMode="auto">
          <a:xfrm>
            <a:off x="1928813" y="3127375"/>
            <a:ext cx="996950" cy="996950"/>
          </a:xfrm>
          <a:prstGeom prst="ellipse">
            <a:avLst/>
          </a:prstGeom>
          <a:gradFill rotWithShape="1">
            <a:gsLst>
              <a:gs pos="0">
                <a:srgbClr val="FCF346"/>
              </a:gs>
              <a:gs pos="100000">
                <a:srgbClr val="8D8827"/>
              </a:gs>
            </a:gsLst>
            <a:path path="rect">
              <a:fillToRect r="100000" b="10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fr-FR" altLang="fr-FR"/>
          </a:p>
        </p:txBody>
      </p:sp>
      <p:sp>
        <p:nvSpPr>
          <p:cNvPr id="29705" name="Oval 24"/>
          <p:cNvSpPr>
            <a:spLocks noChangeArrowheads="1"/>
          </p:cNvSpPr>
          <p:nvPr/>
        </p:nvSpPr>
        <p:spPr bwMode="auto">
          <a:xfrm>
            <a:off x="3333750" y="3140075"/>
            <a:ext cx="996950" cy="996950"/>
          </a:xfrm>
          <a:prstGeom prst="ellipse">
            <a:avLst/>
          </a:prstGeom>
          <a:gradFill rotWithShape="1">
            <a:gsLst>
              <a:gs pos="0">
                <a:srgbClr val="FCF346"/>
              </a:gs>
              <a:gs pos="100000">
                <a:srgbClr val="8D8827"/>
              </a:gs>
            </a:gsLst>
            <a:path path="rect">
              <a:fillToRect r="100000" b="10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fr-FR" altLang="fr-FR"/>
          </a:p>
        </p:txBody>
      </p:sp>
      <p:grpSp>
        <p:nvGrpSpPr>
          <p:cNvPr id="29706" name="Group 2"/>
          <p:cNvGrpSpPr>
            <a:grpSpLocks/>
          </p:cNvGrpSpPr>
          <p:nvPr/>
        </p:nvGrpSpPr>
        <p:grpSpPr bwMode="auto">
          <a:xfrm>
            <a:off x="942975" y="1592263"/>
            <a:ext cx="3659188" cy="3135312"/>
            <a:chOff x="792" y="1299"/>
            <a:chExt cx="2305" cy="1975"/>
          </a:xfrm>
        </p:grpSpPr>
        <p:grpSp>
          <p:nvGrpSpPr>
            <p:cNvPr id="29726" name="Group 3"/>
            <p:cNvGrpSpPr>
              <a:grpSpLocks/>
            </p:cNvGrpSpPr>
            <p:nvPr/>
          </p:nvGrpSpPr>
          <p:grpSpPr bwMode="auto">
            <a:xfrm>
              <a:off x="799" y="1299"/>
              <a:ext cx="2298" cy="1821"/>
              <a:chOff x="799" y="1299"/>
              <a:chExt cx="2298" cy="1821"/>
            </a:xfrm>
          </p:grpSpPr>
          <p:sp>
            <p:nvSpPr>
              <p:cNvPr id="29730" name="Line 4"/>
              <p:cNvSpPr>
                <a:spLocks noChangeShapeType="1"/>
              </p:cNvSpPr>
              <p:nvPr/>
            </p:nvSpPr>
            <p:spPr bwMode="auto">
              <a:xfrm flipV="1">
                <a:off x="1723" y="1299"/>
                <a:ext cx="0" cy="1282"/>
              </a:xfrm>
              <a:prstGeom prst="line">
                <a:avLst/>
              </a:prstGeom>
              <a:noFill/>
              <a:ln w="2540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731" name="Line 5"/>
              <p:cNvSpPr>
                <a:spLocks noChangeShapeType="1"/>
              </p:cNvSpPr>
              <p:nvPr/>
            </p:nvSpPr>
            <p:spPr bwMode="auto">
              <a:xfrm flipH="1">
                <a:off x="799" y="2587"/>
                <a:ext cx="924" cy="533"/>
              </a:xfrm>
              <a:prstGeom prst="line">
                <a:avLst/>
              </a:prstGeom>
              <a:noFill/>
              <a:ln w="2540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732" name="Line 6"/>
              <p:cNvSpPr>
                <a:spLocks noChangeShapeType="1"/>
              </p:cNvSpPr>
              <p:nvPr/>
            </p:nvSpPr>
            <p:spPr bwMode="auto">
              <a:xfrm>
                <a:off x="1728" y="2587"/>
                <a:ext cx="1369" cy="0"/>
              </a:xfrm>
              <a:prstGeom prst="line">
                <a:avLst/>
              </a:prstGeom>
              <a:noFill/>
              <a:ln w="2540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sp>
          <p:nvSpPr>
            <p:cNvPr id="29727" name="Text Box 7"/>
            <p:cNvSpPr txBox="1">
              <a:spLocks noChangeArrowheads="1"/>
            </p:cNvSpPr>
            <p:nvPr/>
          </p:nvSpPr>
          <p:spPr bwMode="auto">
            <a:xfrm>
              <a:off x="792" y="3043"/>
              <a:ext cx="1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fr-FR" i="1"/>
                <a:t>y</a:t>
              </a:r>
            </a:p>
          </p:txBody>
        </p:sp>
        <p:sp>
          <p:nvSpPr>
            <p:cNvPr id="29728" name="Text Box 8"/>
            <p:cNvSpPr txBox="1">
              <a:spLocks noChangeArrowheads="1"/>
            </p:cNvSpPr>
            <p:nvPr/>
          </p:nvSpPr>
          <p:spPr bwMode="auto">
            <a:xfrm>
              <a:off x="2894" y="2569"/>
              <a:ext cx="1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fr-FR" i="1"/>
                <a:t>z</a:t>
              </a:r>
            </a:p>
          </p:txBody>
        </p:sp>
        <p:sp>
          <p:nvSpPr>
            <p:cNvPr id="29729" name="Text Box 9"/>
            <p:cNvSpPr txBox="1">
              <a:spLocks noChangeArrowheads="1"/>
            </p:cNvSpPr>
            <p:nvPr/>
          </p:nvSpPr>
          <p:spPr bwMode="auto">
            <a:xfrm>
              <a:off x="1536" y="1303"/>
              <a:ext cx="1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fr-FR" i="1"/>
                <a:t>x</a:t>
              </a:r>
            </a:p>
          </p:txBody>
        </p:sp>
      </p:grpSp>
      <p:grpSp>
        <p:nvGrpSpPr>
          <p:cNvPr id="29707" name="Group 26"/>
          <p:cNvGrpSpPr>
            <a:grpSpLocks/>
          </p:cNvGrpSpPr>
          <p:nvPr/>
        </p:nvGrpSpPr>
        <p:grpSpPr bwMode="auto">
          <a:xfrm>
            <a:off x="2532063" y="2359025"/>
            <a:ext cx="604837" cy="466725"/>
            <a:chOff x="892" y="1463"/>
            <a:chExt cx="381" cy="294"/>
          </a:xfrm>
        </p:grpSpPr>
        <p:sp>
          <p:nvSpPr>
            <p:cNvPr id="29723" name="Line 13"/>
            <p:cNvSpPr>
              <a:spLocks noChangeShapeType="1"/>
            </p:cNvSpPr>
            <p:nvPr/>
          </p:nvSpPr>
          <p:spPr bwMode="auto">
            <a:xfrm flipV="1">
              <a:off x="1152" y="1463"/>
              <a:ext cx="121" cy="294"/>
            </a:xfrm>
            <a:prstGeom prst="line">
              <a:avLst/>
            </a:prstGeom>
            <a:noFill/>
            <a:ln w="38100">
              <a:solidFill>
                <a:srgbClr val="0066FF"/>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9724" name="Text Box 14"/>
            <p:cNvSpPr txBox="1">
              <a:spLocks noChangeArrowheads="1"/>
            </p:cNvSpPr>
            <p:nvPr/>
          </p:nvSpPr>
          <p:spPr bwMode="auto">
            <a:xfrm>
              <a:off x="892" y="1524"/>
              <a:ext cx="26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fr-FR" b="1">
                  <a:solidFill>
                    <a:srgbClr val="0066FF"/>
                  </a:solidFill>
                </a:rPr>
                <a:t>E</a:t>
              </a:r>
              <a:r>
                <a:rPr lang="en-US" altLang="fr-FR" b="1" baseline="-25000">
                  <a:solidFill>
                    <a:srgbClr val="0066FF"/>
                  </a:solidFill>
                </a:rPr>
                <a:t>0</a:t>
              </a:r>
            </a:p>
          </p:txBody>
        </p:sp>
        <p:sp>
          <p:nvSpPr>
            <p:cNvPr id="29725" name="Line 15"/>
            <p:cNvSpPr>
              <a:spLocks noChangeShapeType="1"/>
            </p:cNvSpPr>
            <p:nvPr/>
          </p:nvSpPr>
          <p:spPr bwMode="auto">
            <a:xfrm>
              <a:off x="951" y="1544"/>
              <a:ext cx="161" cy="0"/>
            </a:xfrm>
            <a:prstGeom prst="line">
              <a:avLst/>
            </a:prstGeom>
            <a:noFill/>
            <a:ln w="12700">
              <a:solidFill>
                <a:srgbClr val="0066FF"/>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sp>
        <p:nvSpPr>
          <p:cNvPr id="29708" name="Text Box 18"/>
          <p:cNvSpPr txBox="1">
            <a:spLocks noChangeArrowheads="1"/>
          </p:cNvSpPr>
          <p:nvPr/>
        </p:nvSpPr>
        <p:spPr bwMode="auto">
          <a:xfrm>
            <a:off x="990600" y="1028700"/>
            <a:ext cx="34829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tabLst>
                <a:tab pos="482600" algn="l"/>
              </a:tabLst>
              <a:defRPr>
                <a:solidFill>
                  <a:schemeClr val="tx1"/>
                </a:solidFill>
                <a:latin typeface="Arial" pitchFamily="34" charset="0"/>
                <a:cs typeface="Arial" pitchFamily="34" charset="0"/>
              </a:defRPr>
            </a:lvl1pPr>
            <a:lvl2pPr marL="742950" indent="-285750" eaLnBrk="0" hangingPunct="0">
              <a:tabLst>
                <a:tab pos="482600" algn="l"/>
              </a:tabLst>
              <a:defRPr>
                <a:solidFill>
                  <a:schemeClr val="tx1"/>
                </a:solidFill>
                <a:latin typeface="Arial" pitchFamily="34" charset="0"/>
                <a:cs typeface="Arial" pitchFamily="34" charset="0"/>
              </a:defRPr>
            </a:lvl2pPr>
            <a:lvl3pPr marL="1143000" indent="-228600" eaLnBrk="0" hangingPunct="0">
              <a:tabLst>
                <a:tab pos="482600" algn="l"/>
              </a:tabLst>
              <a:defRPr>
                <a:solidFill>
                  <a:schemeClr val="tx1"/>
                </a:solidFill>
                <a:latin typeface="Arial" pitchFamily="34" charset="0"/>
                <a:cs typeface="Arial" pitchFamily="34" charset="0"/>
              </a:defRPr>
            </a:lvl3pPr>
            <a:lvl4pPr marL="1600200" indent="-228600" eaLnBrk="0" hangingPunct="0">
              <a:tabLst>
                <a:tab pos="482600" algn="l"/>
              </a:tabLst>
              <a:defRPr>
                <a:solidFill>
                  <a:schemeClr val="tx1"/>
                </a:solidFill>
                <a:latin typeface="Arial" pitchFamily="34" charset="0"/>
                <a:cs typeface="Arial" pitchFamily="34" charset="0"/>
              </a:defRPr>
            </a:lvl4pPr>
            <a:lvl5pPr marL="2057400" indent="-228600" eaLnBrk="0" hangingPunct="0">
              <a:tabLst>
                <a:tab pos="482600" algn="l"/>
              </a:tabLst>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tabLst>
                <a:tab pos="482600" algn="l"/>
              </a:tabLs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tabLst>
                <a:tab pos="482600" algn="l"/>
              </a:tabLs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tabLst>
                <a:tab pos="482600" algn="l"/>
              </a:tabLs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tabLst>
                <a:tab pos="482600" algn="l"/>
              </a:tabLst>
              <a:defRPr>
                <a:solidFill>
                  <a:schemeClr val="tx1"/>
                </a:solidFill>
                <a:latin typeface="Arial" pitchFamily="34" charset="0"/>
                <a:cs typeface="Arial" pitchFamily="34" charset="0"/>
              </a:defRPr>
            </a:lvl9pPr>
          </a:lstStyle>
          <a:p>
            <a:pPr>
              <a:buClr>
                <a:srgbClr val="FF6600"/>
              </a:buClr>
              <a:buFont typeface="Wingdings" pitchFamily="2" charset="2"/>
              <a:buChar char="ü"/>
            </a:pPr>
            <a:r>
              <a:rPr lang="en-US" altLang="fr-FR" sz="1600" b="1">
                <a:solidFill>
                  <a:srgbClr val="3366FF"/>
                </a:solidFill>
              </a:rPr>
              <a:t> Two coupled spherical particles</a:t>
            </a:r>
          </a:p>
        </p:txBody>
      </p:sp>
      <p:graphicFrame>
        <p:nvGraphicFramePr>
          <p:cNvPr id="29709" name="Object 21"/>
          <p:cNvGraphicFramePr>
            <a:graphicFrameLocks noChangeAspect="1"/>
          </p:cNvGraphicFramePr>
          <p:nvPr/>
        </p:nvGraphicFramePr>
        <p:xfrm>
          <a:off x="990600" y="4910138"/>
          <a:ext cx="1412875" cy="915987"/>
        </p:xfrm>
        <a:graphic>
          <a:graphicData uri="http://schemas.openxmlformats.org/presentationml/2006/ole">
            <mc:AlternateContent xmlns:mc="http://schemas.openxmlformats.org/markup-compatibility/2006">
              <mc:Choice xmlns:v="urn:schemas-microsoft-com:vml" Requires="v">
                <p:oleObj spid="_x0000_s29740" name="Equation" r:id="rId7" imgW="685502" imgH="444307" progId="Equation.DSMT4">
                  <p:embed/>
                </p:oleObj>
              </mc:Choice>
              <mc:Fallback>
                <p:oleObj name="Equation" r:id="rId7" imgW="685502" imgH="444307" progId="Equation.DSMT4">
                  <p:embed/>
                  <p:pic>
                    <p:nvPicPr>
                      <p:cNvPr id="0" name="Object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600" y="4910138"/>
                        <a:ext cx="1412875"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710" name="Line 25"/>
          <p:cNvSpPr>
            <a:spLocks noChangeShapeType="1"/>
          </p:cNvSpPr>
          <p:nvPr/>
        </p:nvSpPr>
        <p:spPr bwMode="auto">
          <a:xfrm flipV="1">
            <a:off x="2405063" y="3629025"/>
            <a:ext cx="1473200" cy="9525"/>
          </a:xfrm>
          <a:prstGeom prst="line">
            <a:avLst/>
          </a:prstGeom>
          <a:noFill/>
          <a:ln w="38100">
            <a:solidFill>
              <a:srgbClr val="0066FF"/>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nvGrpSpPr>
          <p:cNvPr id="29711" name="Group 32"/>
          <p:cNvGrpSpPr>
            <a:grpSpLocks/>
          </p:cNvGrpSpPr>
          <p:nvPr/>
        </p:nvGrpSpPr>
        <p:grpSpPr bwMode="auto">
          <a:xfrm>
            <a:off x="2911475" y="3822700"/>
            <a:ext cx="420688" cy="366713"/>
            <a:chOff x="1840" y="3399"/>
            <a:chExt cx="265" cy="231"/>
          </a:xfrm>
        </p:grpSpPr>
        <p:sp>
          <p:nvSpPr>
            <p:cNvPr id="29721" name="Text Box 30"/>
            <p:cNvSpPr txBox="1">
              <a:spLocks noChangeArrowheads="1"/>
            </p:cNvSpPr>
            <p:nvPr/>
          </p:nvSpPr>
          <p:spPr bwMode="auto">
            <a:xfrm>
              <a:off x="1840" y="3399"/>
              <a:ext cx="26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fr-FR" b="1">
                  <a:solidFill>
                    <a:srgbClr val="0066FF"/>
                  </a:solidFill>
                </a:rPr>
                <a:t>R</a:t>
              </a:r>
              <a:endParaRPr lang="en-US" altLang="fr-FR" b="1" baseline="-25000">
                <a:solidFill>
                  <a:srgbClr val="0066FF"/>
                </a:solidFill>
              </a:endParaRPr>
            </a:p>
          </p:txBody>
        </p:sp>
        <p:sp>
          <p:nvSpPr>
            <p:cNvPr id="29722" name="Line 31"/>
            <p:cNvSpPr>
              <a:spLocks noChangeShapeType="1"/>
            </p:cNvSpPr>
            <p:nvPr/>
          </p:nvSpPr>
          <p:spPr bwMode="auto">
            <a:xfrm>
              <a:off x="1899" y="3419"/>
              <a:ext cx="161" cy="0"/>
            </a:xfrm>
            <a:prstGeom prst="line">
              <a:avLst/>
            </a:prstGeom>
            <a:noFill/>
            <a:ln w="12700">
              <a:solidFill>
                <a:srgbClr val="0066FF"/>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pic>
        <p:nvPicPr>
          <p:cNvPr id="29712" name="Picture 3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45100" y="1358900"/>
            <a:ext cx="3768725" cy="71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13" name="Text Box 34"/>
          <p:cNvSpPr txBox="1">
            <a:spLocks noChangeArrowheads="1"/>
          </p:cNvSpPr>
          <p:nvPr/>
        </p:nvSpPr>
        <p:spPr bwMode="auto">
          <a:xfrm>
            <a:off x="1966913" y="3203575"/>
            <a:ext cx="46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fr-FR"/>
              <a:t>(a)</a:t>
            </a:r>
          </a:p>
        </p:txBody>
      </p:sp>
      <p:sp>
        <p:nvSpPr>
          <p:cNvPr id="29714" name="Text Box 35"/>
          <p:cNvSpPr txBox="1">
            <a:spLocks noChangeArrowheads="1"/>
          </p:cNvSpPr>
          <p:nvPr/>
        </p:nvSpPr>
        <p:spPr bwMode="auto">
          <a:xfrm>
            <a:off x="3386138" y="3203575"/>
            <a:ext cx="46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fr-FR"/>
              <a:t>(b)</a:t>
            </a:r>
          </a:p>
        </p:txBody>
      </p:sp>
      <p:pic>
        <p:nvPicPr>
          <p:cNvPr id="29715" name="Picture 3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21400" y="2055813"/>
            <a:ext cx="2041525" cy="960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16" name="Picture 3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59375" y="3714750"/>
            <a:ext cx="2387600" cy="43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17" name="Picture 4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97475" y="4230688"/>
            <a:ext cx="3768725" cy="68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18" name="Text Box 37"/>
          <p:cNvSpPr txBox="1">
            <a:spLocks noChangeArrowheads="1"/>
          </p:cNvSpPr>
          <p:nvPr/>
        </p:nvSpPr>
        <p:spPr bwMode="auto">
          <a:xfrm>
            <a:off x="5151438" y="3121025"/>
            <a:ext cx="3363912" cy="3132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fr-FR" sz="1400"/>
              <a:t>By combining E(r</a:t>
            </a:r>
            <a:r>
              <a:rPr lang="en-US" altLang="fr-FR" sz="1400" baseline="-25000"/>
              <a:t>a</a:t>
            </a:r>
            <a:r>
              <a:rPr lang="en-US" altLang="fr-FR" sz="1400"/>
              <a:t>,</a:t>
            </a:r>
            <a:r>
              <a:rPr lang="en-US" altLang="fr-FR" sz="1400">
                <a:latin typeface="Symbol" pitchFamily="18" charset="2"/>
              </a:rPr>
              <a:t>w</a:t>
            </a:r>
            <a:r>
              <a:rPr lang="en-US" altLang="fr-FR" sz="1400"/>
              <a:t>) and E(r</a:t>
            </a:r>
            <a:r>
              <a:rPr lang="en-US" altLang="fr-FR" sz="1400" baseline="-25000"/>
              <a:t>b</a:t>
            </a:r>
            <a:r>
              <a:rPr lang="en-US" altLang="fr-FR" sz="1400"/>
              <a:t>,</a:t>
            </a:r>
            <a:r>
              <a:rPr lang="en-US" altLang="fr-FR" sz="1400">
                <a:latin typeface="Symbol" pitchFamily="18" charset="2"/>
              </a:rPr>
              <a:t>w</a:t>
            </a:r>
            <a:r>
              <a:rPr lang="en-US" altLang="fr-FR" sz="1400"/>
              <a:t>) into</a:t>
            </a:r>
          </a:p>
          <a:p>
            <a:pPr eaLnBrk="1" hangingPunct="1"/>
            <a:r>
              <a:rPr lang="en-US" altLang="fr-FR" sz="1400"/>
              <a:t>one vector </a:t>
            </a:r>
            <a:r>
              <a:rPr lang="en-US" altLang="fr-FR">
                <a:latin typeface="Symbol" pitchFamily="18" charset="2"/>
              </a:rPr>
              <a:t>e</a:t>
            </a:r>
            <a:r>
              <a:rPr lang="en-US" altLang="fr-FR" sz="1400"/>
              <a:t>(</a:t>
            </a:r>
            <a:r>
              <a:rPr lang="en-US" altLang="fr-FR" sz="1400">
                <a:latin typeface="Symbol" pitchFamily="18" charset="2"/>
              </a:rPr>
              <a:t>w</a:t>
            </a:r>
            <a:r>
              <a:rPr lang="en-US" altLang="fr-FR" sz="1400"/>
              <a:t>) (same for E</a:t>
            </a:r>
            <a:r>
              <a:rPr lang="en-US" altLang="fr-FR" sz="1400" baseline="-25000"/>
              <a:t>0</a:t>
            </a:r>
            <a:r>
              <a:rPr lang="en-US" altLang="fr-FR" sz="1400"/>
              <a:t>), one gets :</a:t>
            </a:r>
          </a:p>
          <a:p>
            <a:pPr eaLnBrk="1" hangingPunct="1"/>
            <a:endParaRPr lang="en-US" altLang="fr-FR" sz="1400"/>
          </a:p>
          <a:p>
            <a:pPr eaLnBrk="1" hangingPunct="1"/>
            <a:endParaRPr lang="en-US" altLang="fr-FR" sz="1400"/>
          </a:p>
          <a:p>
            <a:pPr eaLnBrk="1" hangingPunct="1"/>
            <a:r>
              <a:rPr lang="en-US" altLang="fr-FR" sz="1400"/>
              <a:t>With</a:t>
            </a:r>
          </a:p>
          <a:p>
            <a:pPr eaLnBrk="1" hangingPunct="1"/>
            <a:endParaRPr lang="en-US" altLang="fr-FR" sz="1400"/>
          </a:p>
          <a:p>
            <a:pPr eaLnBrk="1" hangingPunct="1"/>
            <a:endParaRPr lang="en-US" altLang="fr-FR" sz="1400"/>
          </a:p>
          <a:p>
            <a:pPr eaLnBrk="1" hangingPunct="1"/>
            <a:endParaRPr lang="en-US" altLang="fr-FR" sz="1400"/>
          </a:p>
          <a:p>
            <a:pPr eaLnBrk="1" hangingPunct="1"/>
            <a:r>
              <a:rPr lang="en-US" altLang="fr-FR" sz="1400"/>
              <a:t>and</a:t>
            </a:r>
          </a:p>
          <a:p>
            <a:pPr eaLnBrk="1" hangingPunct="1"/>
            <a:endParaRPr lang="en-US" altLang="fr-FR" sz="1400"/>
          </a:p>
          <a:p>
            <a:pPr eaLnBrk="1" hangingPunct="1"/>
            <a:endParaRPr lang="en-US" altLang="fr-FR" sz="1400"/>
          </a:p>
          <a:p>
            <a:pPr eaLnBrk="1" hangingPunct="1"/>
            <a:endParaRPr lang="en-US" altLang="fr-FR" sz="1400"/>
          </a:p>
          <a:p>
            <a:pPr eaLnBrk="1" hangingPunct="1"/>
            <a:endParaRPr lang="en-US" altLang="fr-FR" sz="1400"/>
          </a:p>
          <a:p>
            <a:pPr eaLnBrk="1" hangingPunct="1"/>
            <a:r>
              <a:rPr lang="en-US" altLang="fr-FR" sz="1400"/>
              <a:t>All one needs is </a:t>
            </a:r>
          </a:p>
        </p:txBody>
      </p:sp>
      <p:pic>
        <p:nvPicPr>
          <p:cNvPr id="29719" name="Picture 51"/>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1212" t="3787"/>
          <a:stretch>
            <a:fillRect/>
          </a:stretch>
        </p:blipFill>
        <p:spPr bwMode="auto">
          <a:xfrm>
            <a:off x="6650038" y="5930900"/>
            <a:ext cx="1147762"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Text Box 71"/>
          <p:cNvSpPr txBox="1">
            <a:spLocks noChangeArrowheads="1"/>
          </p:cNvSpPr>
          <p:nvPr/>
        </p:nvSpPr>
        <p:spPr bwMode="auto">
          <a:xfrm>
            <a:off x="833438" y="6583363"/>
            <a:ext cx="2851150" cy="25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fr-FR" sz="1050" dirty="0">
                <a:latin typeface="Arial" charset="0"/>
                <a:cs typeface="Arial" charset="0"/>
              </a:rPr>
              <a:t>C. Girard, Rep. </a:t>
            </a:r>
            <a:r>
              <a:rPr lang="en-US" altLang="fr-FR" sz="1050" dirty="0" err="1">
                <a:latin typeface="Arial" charset="0"/>
                <a:cs typeface="Arial" charset="0"/>
              </a:rPr>
              <a:t>Prog</a:t>
            </a:r>
            <a:r>
              <a:rPr lang="en-US" altLang="fr-FR" sz="1050" dirty="0">
                <a:latin typeface="Arial" charset="0"/>
                <a:cs typeface="Arial" charset="0"/>
              </a:rPr>
              <a:t>. Phys., </a:t>
            </a:r>
            <a:r>
              <a:rPr lang="en-US" altLang="fr-FR" sz="1050" b="1" dirty="0">
                <a:latin typeface="Arial" charset="0"/>
                <a:cs typeface="Arial" charset="0"/>
              </a:rPr>
              <a:t>68</a:t>
            </a:r>
            <a:r>
              <a:rPr lang="en-US" altLang="fr-FR" sz="1050" dirty="0">
                <a:latin typeface="Arial" charset="0"/>
                <a:cs typeface="Arial" charset="0"/>
              </a:rPr>
              <a:t>, 1883 (2005)</a:t>
            </a:r>
            <a:endParaRPr lang="fr-FR" altLang="fr-FR" sz="1050" dirty="0">
              <a:latin typeface="Arial" charset="0"/>
              <a:cs typeface="Arial"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0"/>
            <a:ext cx="847726"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3" name="Espace réservé du numéro de diapositive 2"/>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fld id="{29F975EE-4664-46A7-8716-9C237D4C6B2B}" type="slidenum">
              <a:rPr lang="en-US" altLang="fr-FR" sz="1400" smtClean="0"/>
              <a:pPr eaLnBrk="1" hangingPunct="1">
                <a:spcBef>
                  <a:spcPct val="0"/>
                </a:spcBef>
                <a:buFontTx/>
                <a:buNone/>
              </a:pPr>
              <a:t>31</a:t>
            </a:fld>
            <a:endParaRPr lang="en-US" altLang="fr-FR" sz="1400" smtClean="0"/>
          </a:p>
        </p:txBody>
      </p:sp>
      <p:grpSp>
        <p:nvGrpSpPr>
          <p:cNvPr id="30724" name="Groupe 3"/>
          <p:cNvGrpSpPr>
            <a:grpSpLocks/>
          </p:cNvGrpSpPr>
          <p:nvPr/>
        </p:nvGrpSpPr>
        <p:grpSpPr bwMode="auto">
          <a:xfrm>
            <a:off x="7939088" y="-28575"/>
            <a:ext cx="1233487" cy="700088"/>
            <a:chOff x="7561263" y="-28575"/>
            <a:chExt cx="1611312" cy="914400"/>
          </a:xfrm>
        </p:grpSpPr>
        <p:pic>
          <p:nvPicPr>
            <p:cNvPr id="30770" name="Picture 21" descr="logo_lpcno_300_dpi_fondtranspare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67700" y="-28575"/>
              <a:ext cx="9048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1" name="Picture 37" descr="Afficher l'image d'orig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61263" y="93663"/>
              <a:ext cx="7858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Rectangle 2"/>
          <p:cNvSpPr txBox="1">
            <a:spLocks noChangeArrowheads="1"/>
          </p:cNvSpPr>
          <p:nvPr/>
        </p:nvSpPr>
        <p:spPr bwMode="auto">
          <a:xfrm>
            <a:off x="19050" y="19050"/>
            <a:ext cx="6858000" cy="381000"/>
          </a:xfrm>
          <a:prstGeom prst="rect">
            <a:avLst/>
          </a:prstGeom>
          <a:noFill/>
          <a:ln w="9525">
            <a:noFill/>
            <a:miter lim="800000"/>
            <a:headEnd/>
            <a:tailEnd/>
          </a:ln>
          <a:effectLst/>
        </p:spPr>
        <p:txBody>
          <a:bodyPr lIns="91422" tIns="45711" rIns="91422" bIns="45711" anchor="ctr"/>
          <a:lstStyle>
            <a:lvl1pPr defTabSz="801688">
              <a:defRPr>
                <a:solidFill>
                  <a:schemeClr val="tx1"/>
                </a:solidFill>
                <a:latin typeface="Arial" charset="0"/>
                <a:cs typeface="Arial" charset="0"/>
              </a:defRPr>
            </a:lvl1pPr>
            <a:lvl2pPr marL="742950" indent="-285750" defTabSz="801688">
              <a:defRPr>
                <a:solidFill>
                  <a:schemeClr val="tx1"/>
                </a:solidFill>
                <a:latin typeface="Arial" charset="0"/>
                <a:cs typeface="Arial" charset="0"/>
              </a:defRPr>
            </a:lvl2pPr>
            <a:lvl3pPr marL="1143000" indent="-228600" defTabSz="801688">
              <a:defRPr>
                <a:solidFill>
                  <a:schemeClr val="tx1"/>
                </a:solidFill>
                <a:latin typeface="Arial" charset="0"/>
                <a:cs typeface="Arial" charset="0"/>
              </a:defRPr>
            </a:lvl3pPr>
            <a:lvl4pPr marL="1600200" indent="-228600" defTabSz="801688">
              <a:defRPr>
                <a:solidFill>
                  <a:schemeClr val="tx1"/>
                </a:solidFill>
                <a:latin typeface="Arial" charset="0"/>
                <a:cs typeface="Arial" charset="0"/>
              </a:defRPr>
            </a:lvl4pPr>
            <a:lvl5pPr marL="2057400" indent="-228600" defTabSz="801688">
              <a:defRPr>
                <a:solidFill>
                  <a:schemeClr val="tx1"/>
                </a:solidFill>
                <a:latin typeface="Arial" charset="0"/>
                <a:cs typeface="Arial" charset="0"/>
              </a:defRPr>
            </a:lvl5pPr>
            <a:lvl6pPr marL="2514600" indent="-228600" defTabSz="801688" fontAlgn="base">
              <a:spcBef>
                <a:spcPct val="0"/>
              </a:spcBef>
              <a:spcAft>
                <a:spcPct val="0"/>
              </a:spcAft>
              <a:defRPr>
                <a:solidFill>
                  <a:schemeClr val="tx1"/>
                </a:solidFill>
                <a:latin typeface="Arial" charset="0"/>
                <a:cs typeface="Arial" charset="0"/>
              </a:defRPr>
            </a:lvl6pPr>
            <a:lvl7pPr marL="2971800" indent="-228600" defTabSz="801688" fontAlgn="base">
              <a:spcBef>
                <a:spcPct val="0"/>
              </a:spcBef>
              <a:spcAft>
                <a:spcPct val="0"/>
              </a:spcAft>
              <a:defRPr>
                <a:solidFill>
                  <a:schemeClr val="tx1"/>
                </a:solidFill>
                <a:latin typeface="Arial" charset="0"/>
                <a:cs typeface="Arial" charset="0"/>
              </a:defRPr>
            </a:lvl7pPr>
            <a:lvl8pPr marL="3429000" indent="-228600" defTabSz="801688" fontAlgn="base">
              <a:spcBef>
                <a:spcPct val="0"/>
              </a:spcBef>
              <a:spcAft>
                <a:spcPct val="0"/>
              </a:spcAft>
              <a:defRPr>
                <a:solidFill>
                  <a:schemeClr val="tx1"/>
                </a:solidFill>
                <a:latin typeface="Arial" charset="0"/>
                <a:cs typeface="Arial" charset="0"/>
              </a:defRPr>
            </a:lvl8pPr>
            <a:lvl9pPr marL="3886200" indent="-228600" defTabSz="801688" fontAlgn="base">
              <a:spcBef>
                <a:spcPct val="0"/>
              </a:spcBef>
              <a:spcAft>
                <a:spcPct val="0"/>
              </a:spcAft>
              <a:defRPr>
                <a:solidFill>
                  <a:schemeClr val="tx1"/>
                </a:solidFill>
                <a:latin typeface="Arial" charset="0"/>
                <a:cs typeface="Arial" charset="0"/>
              </a:defRPr>
            </a:lvl9pPr>
          </a:lstStyle>
          <a:p>
            <a:pPr>
              <a:defRPr/>
            </a:pPr>
            <a:r>
              <a:rPr kumimoji="1" lang="en-US" altLang="fr-FR" sz="2400" b="1" dirty="0" smtClean="0">
                <a:solidFill>
                  <a:srgbClr val="1C1C1C"/>
                </a:solidFill>
                <a:effectLst>
                  <a:outerShdw blurRad="38100" dist="38100" dir="2700000" algn="tl">
                    <a:srgbClr val="C0C0C0"/>
                  </a:outerShdw>
                </a:effectLst>
              </a:rPr>
              <a:t>Coupled nanoparticles</a:t>
            </a:r>
            <a:endParaRPr kumimoji="1" lang="fr-FR" altLang="fr-FR" sz="2400" b="1" dirty="0" smtClean="0">
              <a:solidFill>
                <a:srgbClr val="1C1C1C"/>
              </a:solidFill>
              <a:effectLst>
                <a:outerShdw blurRad="38100" dist="38100" dir="2700000" algn="tl">
                  <a:srgbClr val="C0C0C0"/>
                </a:outerShdw>
              </a:effectLst>
            </a:endParaRPr>
          </a:p>
        </p:txBody>
      </p:sp>
      <p:sp>
        <p:nvSpPr>
          <p:cNvPr id="30726" name="Line 11"/>
          <p:cNvSpPr>
            <a:spLocks noChangeShapeType="1"/>
          </p:cNvSpPr>
          <p:nvPr/>
        </p:nvSpPr>
        <p:spPr bwMode="auto">
          <a:xfrm>
            <a:off x="6135688" y="2139950"/>
            <a:ext cx="449262" cy="0"/>
          </a:xfrm>
          <a:prstGeom prst="line">
            <a:avLst/>
          </a:prstGeom>
          <a:noFill/>
          <a:ln w="5080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727" name="Text Box 16"/>
          <p:cNvSpPr txBox="1">
            <a:spLocks noChangeArrowheads="1"/>
          </p:cNvSpPr>
          <p:nvPr/>
        </p:nvSpPr>
        <p:spPr bwMode="auto">
          <a:xfrm>
            <a:off x="6107113" y="1714500"/>
            <a:ext cx="425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fr-FR" b="1">
                <a:latin typeface="Symbol" pitchFamily="18" charset="2"/>
              </a:rPr>
              <a:t>w</a:t>
            </a:r>
            <a:r>
              <a:rPr lang="en-US" altLang="fr-FR" b="1" baseline="-25000"/>
              <a:t>0</a:t>
            </a:r>
          </a:p>
        </p:txBody>
      </p:sp>
      <p:grpSp>
        <p:nvGrpSpPr>
          <p:cNvPr id="10" name="Group 63"/>
          <p:cNvGrpSpPr>
            <a:grpSpLocks/>
          </p:cNvGrpSpPr>
          <p:nvPr/>
        </p:nvGrpSpPr>
        <p:grpSpPr bwMode="auto">
          <a:xfrm>
            <a:off x="6583363" y="1519238"/>
            <a:ext cx="1725612" cy="611187"/>
            <a:chOff x="4147" y="957"/>
            <a:chExt cx="1087" cy="385"/>
          </a:xfrm>
        </p:grpSpPr>
        <p:sp>
          <p:nvSpPr>
            <p:cNvPr id="30767" name="Line 12"/>
            <p:cNvSpPr>
              <a:spLocks noChangeShapeType="1"/>
            </p:cNvSpPr>
            <p:nvPr/>
          </p:nvSpPr>
          <p:spPr bwMode="auto">
            <a:xfrm>
              <a:off x="4360" y="1177"/>
              <a:ext cx="284" cy="0"/>
            </a:xfrm>
            <a:prstGeom prst="line">
              <a:avLst/>
            </a:prstGeom>
            <a:noFill/>
            <a:ln w="5080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768" name="Line 14"/>
            <p:cNvSpPr>
              <a:spLocks noChangeShapeType="1"/>
            </p:cNvSpPr>
            <p:nvPr/>
          </p:nvSpPr>
          <p:spPr bwMode="auto">
            <a:xfrm flipV="1">
              <a:off x="4147" y="1175"/>
              <a:ext cx="224" cy="167"/>
            </a:xfrm>
            <a:prstGeom prst="line">
              <a:avLst/>
            </a:prstGeom>
            <a:noFill/>
            <a:ln w="19050">
              <a:solidFill>
                <a:srgbClr val="FF66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769" name="Text Box 17"/>
            <p:cNvSpPr txBox="1">
              <a:spLocks noChangeArrowheads="1"/>
            </p:cNvSpPr>
            <p:nvPr/>
          </p:nvSpPr>
          <p:spPr bwMode="auto">
            <a:xfrm>
              <a:off x="4374" y="957"/>
              <a:ext cx="86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fr-FR" sz="1400" b="1">
                  <a:latin typeface="Symbol" pitchFamily="18" charset="2"/>
                </a:rPr>
                <a:t>w</a:t>
              </a:r>
              <a:r>
                <a:rPr lang="en-US" altLang="fr-FR" sz="1400" b="1" baseline="-25000"/>
                <a:t>0</a:t>
              </a:r>
              <a:r>
                <a:rPr lang="en-US" altLang="fr-FR" sz="1400" b="1"/>
                <a:t>(1+</a:t>
              </a:r>
              <a:r>
                <a:rPr lang="en-US" altLang="fr-FR" sz="1400" b="1">
                  <a:latin typeface="Symbol" pitchFamily="18" charset="2"/>
                </a:rPr>
                <a:t>a</a:t>
              </a:r>
              <a:r>
                <a:rPr lang="en-US" altLang="fr-FR" sz="1400" b="1" baseline="-25000"/>
                <a:t>0</a:t>
              </a:r>
              <a:r>
                <a:rPr lang="en-US" altLang="fr-FR" sz="1400" b="1"/>
                <a:t>/2R</a:t>
              </a:r>
              <a:r>
                <a:rPr lang="en-US" altLang="fr-FR" sz="1400" b="1" baseline="30000"/>
                <a:t>3</a:t>
              </a:r>
              <a:r>
                <a:rPr lang="en-US" altLang="fr-FR" sz="1400" b="1"/>
                <a:t>)</a:t>
              </a:r>
              <a:endParaRPr lang="en-US" altLang="fr-FR" sz="1400" b="1" baseline="-25000"/>
            </a:p>
          </p:txBody>
        </p:sp>
      </p:grpSp>
      <p:grpSp>
        <p:nvGrpSpPr>
          <p:cNvPr id="14" name="Group 62"/>
          <p:cNvGrpSpPr>
            <a:grpSpLocks/>
          </p:cNvGrpSpPr>
          <p:nvPr/>
        </p:nvGrpSpPr>
        <p:grpSpPr bwMode="auto">
          <a:xfrm>
            <a:off x="6553200" y="2139950"/>
            <a:ext cx="1474788" cy="896938"/>
            <a:chOff x="4122" y="1324"/>
            <a:chExt cx="929" cy="565"/>
          </a:xfrm>
        </p:grpSpPr>
        <p:sp>
          <p:nvSpPr>
            <p:cNvPr id="30764" name="Line 13"/>
            <p:cNvSpPr>
              <a:spLocks noChangeShapeType="1"/>
            </p:cNvSpPr>
            <p:nvPr/>
          </p:nvSpPr>
          <p:spPr bwMode="auto">
            <a:xfrm>
              <a:off x="4345" y="1709"/>
              <a:ext cx="284" cy="0"/>
            </a:xfrm>
            <a:prstGeom prst="line">
              <a:avLst/>
            </a:prstGeom>
            <a:noFill/>
            <a:ln w="5080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765" name="Line 15"/>
            <p:cNvSpPr>
              <a:spLocks noChangeShapeType="1"/>
            </p:cNvSpPr>
            <p:nvPr/>
          </p:nvSpPr>
          <p:spPr bwMode="auto">
            <a:xfrm flipH="1" flipV="1">
              <a:off x="4122" y="1324"/>
              <a:ext cx="227" cy="382"/>
            </a:xfrm>
            <a:prstGeom prst="line">
              <a:avLst/>
            </a:prstGeom>
            <a:noFill/>
            <a:ln w="19050">
              <a:solidFill>
                <a:srgbClr val="FF66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766" name="Text Box 18"/>
            <p:cNvSpPr txBox="1">
              <a:spLocks noChangeArrowheads="1"/>
            </p:cNvSpPr>
            <p:nvPr/>
          </p:nvSpPr>
          <p:spPr bwMode="auto">
            <a:xfrm>
              <a:off x="4358" y="1697"/>
              <a:ext cx="69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fr-FR" sz="1400" b="1">
                  <a:latin typeface="Symbol" pitchFamily="18" charset="2"/>
                </a:rPr>
                <a:t>w</a:t>
              </a:r>
              <a:r>
                <a:rPr lang="en-US" altLang="fr-FR" sz="1400" b="1" baseline="-25000"/>
                <a:t>0</a:t>
              </a:r>
              <a:r>
                <a:rPr lang="en-US" altLang="fr-FR" sz="1400" b="1"/>
                <a:t>(1-</a:t>
              </a:r>
              <a:r>
                <a:rPr lang="en-US" altLang="fr-FR" sz="1400" b="1">
                  <a:latin typeface="Symbol" pitchFamily="18" charset="2"/>
                </a:rPr>
                <a:t>a</a:t>
              </a:r>
              <a:r>
                <a:rPr lang="en-US" altLang="fr-FR" sz="1400" b="1" baseline="-25000"/>
                <a:t>0</a:t>
              </a:r>
              <a:r>
                <a:rPr lang="en-US" altLang="fr-FR" sz="1400" b="1"/>
                <a:t>/R</a:t>
              </a:r>
              <a:r>
                <a:rPr lang="en-US" altLang="fr-FR" sz="1400" b="1" baseline="30000"/>
                <a:t>3</a:t>
              </a:r>
              <a:r>
                <a:rPr lang="en-US" altLang="fr-FR" sz="1400" b="1"/>
                <a:t>)</a:t>
              </a:r>
              <a:endParaRPr lang="en-US" altLang="fr-FR" sz="1400" b="1" baseline="-25000"/>
            </a:p>
          </p:txBody>
        </p:sp>
      </p:grpSp>
      <p:sp>
        <p:nvSpPr>
          <p:cNvPr id="30730" name="Text Box 21"/>
          <p:cNvSpPr txBox="1">
            <a:spLocks noChangeArrowheads="1"/>
          </p:cNvSpPr>
          <p:nvPr/>
        </p:nvSpPr>
        <p:spPr bwMode="auto">
          <a:xfrm>
            <a:off x="990600" y="1028700"/>
            <a:ext cx="38195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tabLst>
                <a:tab pos="482600" algn="l"/>
              </a:tabLst>
              <a:defRPr>
                <a:solidFill>
                  <a:schemeClr val="tx1"/>
                </a:solidFill>
                <a:latin typeface="Arial" pitchFamily="34" charset="0"/>
                <a:cs typeface="Arial" pitchFamily="34" charset="0"/>
              </a:defRPr>
            </a:lvl1pPr>
            <a:lvl2pPr marL="742950" indent="-285750" eaLnBrk="0" hangingPunct="0">
              <a:tabLst>
                <a:tab pos="482600" algn="l"/>
              </a:tabLst>
              <a:defRPr>
                <a:solidFill>
                  <a:schemeClr val="tx1"/>
                </a:solidFill>
                <a:latin typeface="Arial" pitchFamily="34" charset="0"/>
                <a:cs typeface="Arial" pitchFamily="34" charset="0"/>
              </a:defRPr>
            </a:lvl2pPr>
            <a:lvl3pPr marL="1143000" indent="-228600" eaLnBrk="0" hangingPunct="0">
              <a:tabLst>
                <a:tab pos="482600" algn="l"/>
              </a:tabLst>
              <a:defRPr>
                <a:solidFill>
                  <a:schemeClr val="tx1"/>
                </a:solidFill>
                <a:latin typeface="Arial" pitchFamily="34" charset="0"/>
                <a:cs typeface="Arial" pitchFamily="34" charset="0"/>
              </a:defRPr>
            </a:lvl3pPr>
            <a:lvl4pPr marL="1600200" indent="-228600" eaLnBrk="0" hangingPunct="0">
              <a:tabLst>
                <a:tab pos="482600" algn="l"/>
              </a:tabLst>
              <a:defRPr>
                <a:solidFill>
                  <a:schemeClr val="tx1"/>
                </a:solidFill>
                <a:latin typeface="Arial" pitchFamily="34" charset="0"/>
                <a:cs typeface="Arial" pitchFamily="34" charset="0"/>
              </a:defRPr>
            </a:lvl4pPr>
            <a:lvl5pPr marL="2057400" indent="-228600" eaLnBrk="0" hangingPunct="0">
              <a:tabLst>
                <a:tab pos="482600" algn="l"/>
              </a:tabLst>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tabLst>
                <a:tab pos="482600" algn="l"/>
              </a:tabLs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tabLst>
                <a:tab pos="482600" algn="l"/>
              </a:tabLs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tabLst>
                <a:tab pos="482600" algn="l"/>
              </a:tabLs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tabLst>
                <a:tab pos="482600" algn="l"/>
              </a:tabLst>
              <a:defRPr>
                <a:solidFill>
                  <a:schemeClr val="tx1"/>
                </a:solidFill>
                <a:latin typeface="Arial" pitchFamily="34" charset="0"/>
                <a:cs typeface="Arial" pitchFamily="34" charset="0"/>
              </a:defRPr>
            </a:lvl9pPr>
          </a:lstStyle>
          <a:p>
            <a:pPr>
              <a:buClr>
                <a:srgbClr val="FF6600"/>
              </a:buClr>
              <a:buFont typeface="Wingdings" pitchFamily="2" charset="2"/>
              <a:buChar char="ü"/>
            </a:pPr>
            <a:r>
              <a:rPr lang="en-US" altLang="fr-FR" sz="1600" b="1">
                <a:solidFill>
                  <a:srgbClr val="3366FF"/>
                </a:solidFill>
              </a:rPr>
              <a:t> Transverse and longitudinal modes</a:t>
            </a:r>
          </a:p>
        </p:txBody>
      </p:sp>
      <p:sp>
        <p:nvSpPr>
          <p:cNvPr id="30731" name="Text Box 25"/>
          <p:cNvSpPr txBox="1">
            <a:spLocks noChangeArrowheads="1"/>
          </p:cNvSpPr>
          <p:nvPr/>
        </p:nvSpPr>
        <p:spPr bwMode="auto">
          <a:xfrm>
            <a:off x="2514600" y="2400300"/>
            <a:ext cx="4206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fr-FR" b="1">
                <a:solidFill>
                  <a:srgbClr val="0066FF"/>
                </a:solidFill>
              </a:rPr>
              <a:t>E</a:t>
            </a:r>
            <a:r>
              <a:rPr lang="en-US" altLang="fr-FR" b="1" baseline="-25000">
                <a:solidFill>
                  <a:srgbClr val="0066FF"/>
                </a:solidFill>
              </a:rPr>
              <a:t>0</a:t>
            </a:r>
          </a:p>
        </p:txBody>
      </p:sp>
      <p:sp>
        <p:nvSpPr>
          <p:cNvPr id="30732" name="Line 26"/>
          <p:cNvSpPr>
            <a:spLocks noChangeShapeType="1"/>
          </p:cNvSpPr>
          <p:nvPr/>
        </p:nvSpPr>
        <p:spPr bwMode="auto">
          <a:xfrm>
            <a:off x="2608263" y="2432050"/>
            <a:ext cx="255587" cy="0"/>
          </a:xfrm>
          <a:prstGeom prst="line">
            <a:avLst/>
          </a:prstGeom>
          <a:noFill/>
          <a:ln w="12700">
            <a:solidFill>
              <a:srgbClr val="0066FF"/>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733" name="Oval 30"/>
          <p:cNvSpPr>
            <a:spLocks noChangeArrowheads="1"/>
          </p:cNvSpPr>
          <p:nvPr/>
        </p:nvSpPr>
        <p:spPr bwMode="auto">
          <a:xfrm>
            <a:off x="1928813" y="3127375"/>
            <a:ext cx="996950" cy="996950"/>
          </a:xfrm>
          <a:prstGeom prst="ellipse">
            <a:avLst/>
          </a:prstGeom>
          <a:gradFill rotWithShape="1">
            <a:gsLst>
              <a:gs pos="0">
                <a:srgbClr val="FCF346"/>
              </a:gs>
              <a:gs pos="100000">
                <a:srgbClr val="8D8827"/>
              </a:gs>
            </a:gsLst>
            <a:path path="rect">
              <a:fillToRect r="100000" b="10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fr-FR" altLang="fr-FR"/>
          </a:p>
        </p:txBody>
      </p:sp>
      <p:sp>
        <p:nvSpPr>
          <p:cNvPr id="30734" name="Oval 31"/>
          <p:cNvSpPr>
            <a:spLocks noChangeArrowheads="1"/>
          </p:cNvSpPr>
          <p:nvPr/>
        </p:nvSpPr>
        <p:spPr bwMode="auto">
          <a:xfrm>
            <a:off x="3333750" y="3140075"/>
            <a:ext cx="996950" cy="996950"/>
          </a:xfrm>
          <a:prstGeom prst="ellipse">
            <a:avLst/>
          </a:prstGeom>
          <a:gradFill rotWithShape="1">
            <a:gsLst>
              <a:gs pos="0">
                <a:srgbClr val="FCF346"/>
              </a:gs>
              <a:gs pos="100000">
                <a:srgbClr val="8D8827"/>
              </a:gs>
            </a:gsLst>
            <a:path path="rect">
              <a:fillToRect r="100000" b="10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fr-FR" altLang="fr-FR"/>
          </a:p>
        </p:txBody>
      </p:sp>
      <p:grpSp>
        <p:nvGrpSpPr>
          <p:cNvPr id="30735" name="Group 32"/>
          <p:cNvGrpSpPr>
            <a:grpSpLocks/>
          </p:cNvGrpSpPr>
          <p:nvPr/>
        </p:nvGrpSpPr>
        <p:grpSpPr bwMode="auto">
          <a:xfrm>
            <a:off x="942975" y="1592263"/>
            <a:ext cx="3659188" cy="3135312"/>
            <a:chOff x="792" y="1299"/>
            <a:chExt cx="2305" cy="1975"/>
          </a:xfrm>
        </p:grpSpPr>
        <p:grpSp>
          <p:nvGrpSpPr>
            <p:cNvPr id="30757" name="Group 33"/>
            <p:cNvGrpSpPr>
              <a:grpSpLocks/>
            </p:cNvGrpSpPr>
            <p:nvPr/>
          </p:nvGrpSpPr>
          <p:grpSpPr bwMode="auto">
            <a:xfrm>
              <a:off x="799" y="1299"/>
              <a:ext cx="2298" cy="1821"/>
              <a:chOff x="799" y="1299"/>
              <a:chExt cx="2298" cy="1821"/>
            </a:xfrm>
          </p:grpSpPr>
          <p:sp>
            <p:nvSpPr>
              <p:cNvPr id="30761" name="Line 34"/>
              <p:cNvSpPr>
                <a:spLocks noChangeShapeType="1"/>
              </p:cNvSpPr>
              <p:nvPr/>
            </p:nvSpPr>
            <p:spPr bwMode="auto">
              <a:xfrm flipV="1">
                <a:off x="1723" y="1299"/>
                <a:ext cx="0" cy="1282"/>
              </a:xfrm>
              <a:prstGeom prst="line">
                <a:avLst/>
              </a:prstGeom>
              <a:noFill/>
              <a:ln w="2540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762" name="Line 35"/>
              <p:cNvSpPr>
                <a:spLocks noChangeShapeType="1"/>
              </p:cNvSpPr>
              <p:nvPr/>
            </p:nvSpPr>
            <p:spPr bwMode="auto">
              <a:xfrm flipH="1">
                <a:off x="799" y="2587"/>
                <a:ext cx="924" cy="533"/>
              </a:xfrm>
              <a:prstGeom prst="line">
                <a:avLst/>
              </a:prstGeom>
              <a:noFill/>
              <a:ln w="2540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763" name="Line 36"/>
              <p:cNvSpPr>
                <a:spLocks noChangeShapeType="1"/>
              </p:cNvSpPr>
              <p:nvPr/>
            </p:nvSpPr>
            <p:spPr bwMode="auto">
              <a:xfrm>
                <a:off x="1728" y="2587"/>
                <a:ext cx="1369" cy="0"/>
              </a:xfrm>
              <a:prstGeom prst="line">
                <a:avLst/>
              </a:prstGeom>
              <a:noFill/>
              <a:ln w="2540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sp>
          <p:nvSpPr>
            <p:cNvPr id="30758" name="Text Box 37"/>
            <p:cNvSpPr txBox="1">
              <a:spLocks noChangeArrowheads="1"/>
            </p:cNvSpPr>
            <p:nvPr/>
          </p:nvSpPr>
          <p:spPr bwMode="auto">
            <a:xfrm>
              <a:off x="792" y="3043"/>
              <a:ext cx="1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fr-FR" i="1"/>
                <a:t>y</a:t>
              </a:r>
            </a:p>
          </p:txBody>
        </p:sp>
        <p:sp>
          <p:nvSpPr>
            <p:cNvPr id="30759" name="Text Box 38"/>
            <p:cNvSpPr txBox="1">
              <a:spLocks noChangeArrowheads="1"/>
            </p:cNvSpPr>
            <p:nvPr/>
          </p:nvSpPr>
          <p:spPr bwMode="auto">
            <a:xfrm>
              <a:off x="2894" y="2569"/>
              <a:ext cx="1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fr-FR" i="1"/>
                <a:t>z</a:t>
              </a:r>
            </a:p>
          </p:txBody>
        </p:sp>
        <p:sp>
          <p:nvSpPr>
            <p:cNvPr id="30760" name="Text Box 39"/>
            <p:cNvSpPr txBox="1">
              <a:spLocks noChangeArrowheads="1"/>
            </p:cNvSpPr>
            <p:nvPr/>
          </p:nvSpPr>
          <p:spPr bwMode="auto">
            <a:xfrm>
              <a:off x="1536" y="1303"/>
              <a:ext cx="1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fr-FR" i="1"/>
                <a:t>x</a:t>
              </a:r>
            </a:p>
          </p:txBody>
        </p:sp>
      </p:grpSp>
      <p:sp>
        <p:nvSpPr>
          <p:cNvPr id="30736" name="Line 44"/>
          <p:cNvSpPr>
            <a:spLocks noChangeShapeType="1"/>
          </p:cNvSpPr>
          <p:nvPr/>
        </p:nvSpPr>
        <p:spPr bwMode="auto">
          <a:xfrm flipV="1">
            <a:off x="2405063" y="3629025"/>
            <a:ext cx="1473200" cy="9525"/>
          </a:xfrm>
          <a:prstGeom prst="line">
            <a:avLst/>
          </a:prstGeom>
          <a:noFill/>
          <a:ln w="38100">
            <a:solidFill>
              <a:srgbClr val="0066FF"/>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nvGrpSpPr>
          <p:cNvPr id="30737" name="Group 45"/>
          <p:cNvGrpSpPr>
            <a:grpSpLocks/>
          </p:cNvGrpSpPr>
          <p:nvPr/>
        </p:nvGrpSpPr>
        <p:grpSpPr bwMode="auto">
          <a:xfrm>
            <a:off x="2911475" y="3822700"/>
            <a:ext cx="420688" cy="366713"/>
            <a:chOff x="1840" y="3399"/>
            <a:chExt cx="265" cy="231"/>
          </a:xfrm>
        </p:grpSpPr>
        <p:sp>
          <p:nvSpPr>
            <p:cNvPr id="30755" name="Text Box 46"/>
            <p:cNvSpPr txBox="1">
              <a:spLocks noChangeArrowheads="1"/>
            </p:cNvSpPr>
            <p:nvPr/>
          </p:nvSpPr>
          <p:spPr bwMode="auto">
            <a:xfrm>
              <a:off x="1840" y="3399"/>
              <a:ext cx="26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fr-FR" b="1">
                  <a:solidFill>
                    <a:srgbClr val="0066FF"/>
                  </a:solidFill>
                </a:rPr>
                <a:t>R</a:t>
              </a:r>
              <a:endParaRPr lang="en-US" altLang="fr-FR" b="1" baseline="-25000">
                <a:solidFill>
                  <a:srgbClr val="0066FF"/>
                </a:solidFill>
              </a:endParaRPr>
            </a:p>
          </p:txBody>
        </p:sp>
        <p:sp>
          <p:nvSpPr>
            <p:cNvPr id="30756" name="Line 47"/>
            <p:cNvSpPr>
              <a:spLocks noChangeShapeType="1"/>
            </p:cNvSpPr>
            <p:nvPr/>
          </p:nvSpPr>
          <p:spPr bwMode="auto">
            <a:xfrm>
              <a:off x="1899" y="3419"/>
              <a:ext cx="161" cy="0"/>
            </a:xfrm>
            <a:prstGeom prst="line">
              <a:avLst/>
            </a:prstGeom>
            <a:noFill/>
            <a:ln w="12700">
              <a:solidFill>
                <a:srgbClr val="0066FF"/>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sp>
        <p:nvSpPr>
          <p:cNvPr id="30738" name="Text Box 48"/>
          <p:cNvSpPr txBox="1">
            <a:spLocks noChangeArrowheads="1"/>
          </p:cNvSpPr>
          <p:nvPr/>
        </p:nvSpPr>
        <p:spPr bwMode="auto">
          <a:xfrm>
            <a:off x="1966913" y="3203575"/>
            <a:ext cx="46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fr-FR"/>
              <a:t>(a)</a:t>
            </a:r>
          </a:p>
        </p:txBody>
      </p:sp>
      <p:sp>
        <p:nvSpPr>
          <p:cNvPr id="30739" name="Text Box 49"/>
          <p:cNvSpPr txBox="1">
            <a:spLocks noChangeArrowheads="1"/>
          </p:cNvSpPr>
          <p:nvPr/>
        </p:nvSpPr>
        <p:spPr bwMode="auto">
          <a:xfrm>
            <a:off x="3386138" y="3203575"/>
            <a:ext cx="46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fr-FR"/>
              <a:t>(b)</a:t>
            </a:r>
          </a:p>
        </p:txBody>
      </p:sp>
      <p:pic>
        <p:nvPicPr>
          <p:cNvPr id="37" name="Picture 5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4727575"/>
            <a:ext cx="3851275" cy="69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1" name="Picture 5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5716588"/>
            <a:ext cx="1654175" cy="63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42" name="Text Box 54"/>
          <p:cNvSpPr txBox="1">
            <a:spLocks noChangeArrowheads="1"/>
          </p:cNvSpPr>
          <p:nvPr/>
        </p:nvSpPr>
        <p:spPr bwMode="auto">
          <a:xfrm>
            <a:off x="914400" y="5407025"/>
            <a:ext cx="31416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fr-FR" sz="1600"/>
              <a:t>With the simple analytical model:</a:t>
            </a:r>
          </a:p>
        </p:txBody>
      </p:sp>
      <p:graphicFrame>
        <p:nvGraphicFramePr>
          <p:cNvPr id="40" name="Object 56"/>
          <p:cNvGraphicFramePr>
            <a:graphicFrameLocks noChangeAspect="1"/>
          </p:cNvGraphicFramePr>
          <p:nvPr/>
        </p:nvGraphicFramePr>
        <p:xfrm>
          <a:off x="952500" y="4699000"/>
          <a:ext cx="3713163" cy="712788"/>
        </p:xfrm>
        <a:graphic>
          <a:graphicData uri="http://schemas.openxmlformats.org/presentationml/2006/ole">
            <mc:AlternateContent xmlns:mc="http://schemas.openxmlformats.org/markup-compatibility/2006">
              <mc:Choice xmlns:v="urn:schemas-microsoft-com:vml" Requires="v">
                <p:oleObj spid="_x0000_s30777" name="Equation" r:id="rId8" imgW="2120900" imgH="406400" progId="Equation.DSMT4">
                  <p:embed/>
                </p:oleObj>
              </mc:Choice>
              <mc:Fallback>
                <p:oleObj name="Equation" r:id="rId8" imgW="2120900" imgH="406400" progId="Equation.DSMT4">
                  <p:embed/>
                  <p:pic>
                    <p:nvPicPr>
                      <p:cNvPr id="0" name="Object 5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2500" y="4699000"/>
                        <a:ext cx="3713163" cy="712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41" name="Group 65"/>
          <p:cNvGrpSpPr>
            <a:grpSpLocks/>
          </p:cNvGrpSpPr>
          <p:nvPr/>
        </p:nvGrpSpPr>
        <p:grpSpPr bwMode="auto">
          <a:xfrm>
            <a:off x="2595563" y="1917700"/>
            <a:ext cx="1403350" cy="852488"/>
            <a:chOff x="1635" y="1208"/>
            <a:chExt cx="884" cy="537"/>
          </a:xfrm>
        </p:grpSpPr>
        <p:sp>
          <p:nvSpPr>
            <p:cNvPr id="30753" name="Line 24"/>
            <p:cNvSpPr>
              <a:spLocks noChangeShapeType="1"/>
            </p:cNvSpPr>
            <p:nvPr/>
          </p:nvSpPr>
          <p:spPr bwMode="auto">
            <a:xfrm flipV="1">
              <a:off x="1940" y="1451"/>
              <a:ext cx="0" cy="294"/>
            </a:xfrm>
            <a:prstGeom prst="line">
              <a:avLst/>
            </a:prstGeom>
            <a:noFill/>
            <a:ln w="38100">
              <a:solidFill>
                <a:srgbClr val="0066FF"/>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754" name="Text Box 64"/>
            <p:cNvSpPr txBox="1">
              <a:spLocks noChangeArrowheads="1"/>
            </p:cNvSpPr>
            <p:nvPr/>
          </p:nvSpPr>
          <p:spPr bwMode="auto">
            <a:xfrm>
              <a:off x="1635" y="1208"/>
              <a:ext cx="88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fr-FR" b="1"/>
                <a:t>Transverse</a:t>
              </a:r>
            </a:p>
          </p:txBody>
        </p:sp>
      </p:grpSp>
      <p:grpSp>
        <p:nvGrpSpPr>
          <p:cNvPr id="44" name="Group 67"/>
          <p:cNvGrpSpPr>
            <a:grpSpLocks/>
          </p:cNvGrpSpPr>
          <p:nvPr/>
        </p:nvGrpSpPr>
        <p:grpSpPr bwMode="auto">
          <a:xfrm>
            <a:off x="2586038" y="1919288"/>
            <a:ext cx="1555750" cy="673100"/>
            <a:chOff x="1629" y="1209"/>
            <a:chExt cx="980" cy="424"/>
          </a:xfrm>
        </p:grpSpPr>
        <p:sp>
          <p:nvSpPr>
            <p:cNvPr id="30751" name="Line 55"/>
            <p:cNvSpPr>
              <a:spLocks noChangeShapeType="1"/>
            </p:cNvSpPr>
            <p:nvPr/>
          </p:nvSpPr>
          <p:spPr bwMode="auto">
            <a:xfrm rot="5400000" flipV="1">
              <a:off x="1987" y="1486"/>
              <a:ext cx="0" cy="294"/>
            </a:xfrm>
            <a:prstGeom prst="line">
              <a:avLst/>
            </a:prstGeom>
            <a:noFill/>
            <a:ln w="38100">
              <a:solidFill>
                <a:srgbClr val="0066FF"/>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0752" name="Text Box 66"/>
            <p:cNvSpPr txBox="1">
              <a:spLocks noChangeArrowheads="1"/>
            </p:cNvSpPr>
            <p:nvPr/>
          </p:nvSpPr>
          <p:spPr bwMode="auto">
            <a:xfrm>
              <a:off x="1629" y="1209"/>
              <a:ext cx="9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fr-FR" b="1"/>
                <a:t>Longitudinal</a:t>
              </a:r>
            </a:p>
          </p:txBody>
        </p:sp>
      </p:grpSp>
      <p:grpSp>
        <p:nvGrpSpPr>
          <p:cNvPr id="47" name="Group 75"/>
          <p:cNvGrpSpPr>
            <a:grpSpLocks/>
          </p:cNvGrpSpPr>
          <p:nvPr/>
        </p:nvGrpSpPr>
        <p:grpSpPr bwMode="auto">
          <a:xfrm>
            <a:off x="5038725" y="3370263"/>
            <a:ext cx="4051300" cy="2659062"/>
            <a:chOff x="3174" y="2123"/>
            <a:chExt cx="2552" cy="1675"/>
          </a:xfrm>
        </p:grpSpPr>
        <p:pic>
          <p:nvPicPr>
            <p:cNvPr id="30748" name="Picture 74"/>
            <p:cNvPicPr>
              <a:picLocks noChangeAspect="1" noChangeArrowheads="1"/>
            </p:cNvPicPr>
            <p:nvPr/>
          </p:nvPicPr>
          <p:blipFill>
            <a:blip r:embed="rId10" cstate="print">
              <a:extLst>
                <a:ext uri="{28A0092B-C50C-407E-A947-70E740481C1C}">
                  <a14:useLocalDpi xmlns:a14="http://schemas.microsoft.com/office/drawing/2010/main" val="0"/>
                </a:ext>
              </a:extLst>
            </a:blip>
            <a:srcRect r="2072"/>
            <a:stretch>
              <a:fillRect/>
            </a:stretch>
          </p:blipFill>
          <p:spPr bwMode="auto">
            <a:xfrm>
              <a:off x="3174" y="2123"/>
              <a:ext cx="2552" cy="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49" name="Text Box 68"/>
            <p:cNvSpPr txBox="1">
              <a:spLocks noChangeArrowheads="1"/>
            </p:cNvSpPr>
            <p:nvPr/>
          </p:nvSpPr>
          <p:spPr bwMode="auto">
            <a:xfrm>
              <a:off x="4413" y="3232"/>
              <a:ext cx="38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fr-FR" b="1">
                  <a:solidFill>
                    <a:srgbClr val="FF0000"/>
                  </a:solidFill>
                </a:rPr>
                <a:t>N=1</a:t>
              </a:r>
            </a:p>
          </p:txBody>
        </p:sp>
        <p:sp>
          <p:nvSpPr>
            <p:cNvPr id="30750" name="Text Box 69"/>
            <p:cNvSpPr txBox="1">
              <a:spLocks noChangeArrowheads="1"/>
            </p:cNvSpPr>
            <p:nvPr/>
          </p:nvSpPr>
          <p:spPr bwMode="auto">
            <a:xfrm>
              <a:off x="5058" y="2409"/>
              <a:ext cx="38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fr-FR" b="1">
                  <a:solidFill>
                    <a:srgbClr val="990099"/>
                  </a:solidFill>
                </a:rPr>
                <a:t>N=8</a:t>
              </a:r>
            </a:p>
          </p:txBody>
        </p:sp>
      </p:grpSp>
      <p:sp>
        <p:nvSpPr>
          <p:cNvPr id="52" name="Text Box 71"/>
          <p:cNvSpPr txBox="1">
            <a:spLocks noChangeArrowheads="1"/>
          </p:cNvSpPr>
          <p:nvPr/>
        </p:nvSpPr>
        <p:spPr bwMode="auto">
          <a:xfrm>
            <a:off x="833438" y="6583363"/>
            <a:ext cx="2851150" cy="25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fr-FR" sz="1050" dirty="0">
                <a:latin typeface="Arial" charset="0"/>
                <a:cs typeface="Arial" charset="0"/>
              </a:rPr>
              <a:t>C. Girard, Rep. </a:t>
            </a:r>
            <a:r>
              <a:rPr lang="en-US" altLang="fr-FR" sz="1050" dirty="0" err="1">
                <a:latin typeface="Arial" charset="0"/>
                <a:cs typeface="Arial" charset="0"/>
              </a:rPr>
              <a:t>Prog</a:t>
            </a:r>
            <a:r>
              <a:rPr lang="en-US" altLang="fr-FR" sz="1050" dirty="0">
                <a:latin typeface="Arial" charset="0"/>
                <a:cs typeface="Arial" charset="0"/>
              </a:rPr>
              <a:t>. Phys., </a:t>
            </a:r>
            <a:r>
              <a:rPr lang="en-US" altLang="fr-FR" sz="1050" b="1" dirty="0">
                <a:latin typeface="Arial" charset="0"/>
                <a:cs typeface="Arial" charset="0"/>
              </a:rPr>
              <a:t>68</a:t>
            </a:r>
            <a:r>
              <a:rPr lang="en-US" altLang="fr-FR" sz="1050" dirty="0">
                <a:latin typeface="Arial" charset="0"/>
                <a:cs typeface="Arial" charset="0"/>
              </a:rPr>
              <a:t>, 1883 (2005)</a:t>
            </a:r>
            <a:endParaRPr lang="fr-FR" altLang="fr-FR" sz="1050"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10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1000"/>
                                        <p:tgtEl>
                                          <p:spTgt spid="41"/>
                                        </p:tgtEl>
                                      </p:cBhvr>
                                    </p:animEffect>
                                    <p:set>
                                      <p:cBhvr>
                                        <p:cTn id="12" dur="1" fill="hold">
                                          <p:stCondLst>
                                            <p:cond delay="999"/>
                                          </p:stCondLst>
                                        </p:cTn>
                                        <p:tgtEl>
                                          <p:spTgt spid="41"/>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1000"/>
                                        <p:tgtEl>
                                          <p:spTgt spid="37"/>
                                        </p:tgtEl>
                                      </p:cBhvr>
                                    </p:animEffect>
                                    <p:set>
                                      <p:cBhvr>
                                        <p:cTn id="15" dur="1" fill="hold">
                                          <p:stCondLst>
                                            <p:cond delay="999"/>
                                          </p:stCondLst>
                                        </p:cTn>
                                        <p:tgtEl>
                                          <p:spTgt spid="37"/>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1000"/>
                                        <p:tgtEl>
                                          <p:spTgt spid="44"/>
                                        </p:tgtEl>
                                      </p:cBhvr>
                                    </p:animEffect>
                                  </p:childTnLst>
                                </p:cTn>
                              </p:par>
                              <p:par>
                                <p:cTn id="19" presetID="10"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1000"/>
                                        <p:tgtEl>
                                          <p:spTgt spid="4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up)">
                                      <p:cBhvr>
                                        <p:cTn id="26" dur="1000"/>
                                        <p:tgtEl>
                                          <p:spTgt spid="1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0"/>
            <a:ext cx="847726"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47" name="Espace réservé du numéro de diapositive 2"/>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fld id="{B3B4442C-5C9B-4C16-9165-30AD28F97E43}" type="slidenum">
              <a:rPr lang="en-US" altLang="fr-FR" sz="1400" smtClean="0"/>
              <a:pPr eaLnBrk="1" hangingPunct="1">
                <a:spcBef>
                  <a:spcPct val="0"/>
                </a:spcBef>
                <a:buFontTx/>
                <a:buNone/>
              </a:pPr>
              <a:t>32</a:t>
            </a:fld>
            <a:endParaRPr lang="en-US" altLang="fr-FR" sz="1400" smtClean="0"/>
          </a:p>
        </p:txBody>
      </p:sp>
      <p:grpSp>
        <p:nvGrpSpPr>
          <p:cNvPr id="31748" name="Groupe 3"/>
          <p:cNvGrpSpPr>
            <a:grpSpLocks/>
          </p:cNvGrpSpPr>
          <p:nvPr/>
        </p:nvGrpSpPr>
        <p:grpSpPr bwMode="auto">
          <a:xfrm>
            <a:off x="7939088" y="-28575"/>
            <a:ext cx="1233487" cy="700088"/>
            <a:chOff x="7561263" y="-28575"/>
            <a:chExt cx="1611312" cy="914400"/>
          </a:xfrm>
        </p:grpSpPr>
        <p:pic>
          <p:nvPicPr>
            <p:cNvPr id="31754" name="Picture 21" descr="logo_lpcno_300_dpi_fondtranspar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67700" y="-28575"/>
              <a:ext cx="9048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Picture 37" descr="Afficher l'image d'orig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1263" y="93663"/>
              <a:ext cx="7858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ctangle 2"/>
          <p:cNvSpPr txBox="1">
            <a:spLocks noChangeArrowheads="1"/>
          </p:cNvSpPr>
          <p:nvPr/>
        </p:nvSpPr>
        <p:spPr bwMode="auto">
          <a:xfrm>
            <a:off x="19050" y="19050"/>
            <a:ext cx="6858000" cy="381000"/>
          </a:xfrm>
          <a:prstGeom prst="rect">
            <a:avLst/>
          </a:prstGeom>
          <a:noFill/>
          <a:ln w="9525">
            <a:noFill/>
            <a:miter lim="800000"/>
            <a:headEnd/>
            <a:tailEnd/>
          </a:ln>
          <a:effectLst/>
        </p:spPr>
        <p:txBody>
          <a:bodyPr lIns="91422" tIns="45711" rIns="91422" bIns="45711" anchor="ctr"/>
          <a:lstStyle>
            <a:lvl1pPr defTabSz="801688">
              <a:defRPr>
                <a:solidFill>
                  <a:schemeClr val="tx1"/>
                </a:solidFill>
                <a:latin typeface="Arial" charset="0"/>
                <a:cs typeface="Arial" charset="0"/>
              </a:defRPr>
            </a:lvl1pPr>
            <a:lvl2pPr marL="742950" indent="-285750" defTabSz="801688">
              <a:defRPr>
                <a:solidFill>
                  <a:schemeClr val="tx1"/>
                </a:solidFill>
                <a:latin typeface="Arial" charset="0"/>
                <a:cs typeface="Arial" charset="0"/>
              </a:defRPr>
            </a:lvl2pPr>
            <a:lvl3pPr marL="1143000" indent="-228600" defTabSz="801688">
              <a:defRPr>
                <a:solidFill>
                  <a:schemeClr val="tx1"/>
                </a:solidFill>
                <a:latin typeface="Arial" charset="0"/>
                <a:cs typeface="Arial" charset="0"/>
              </a:defRPr>
            </a:lvl3pPr>
            <a:lvl4pPr marL="1600200" indent="-228600" defTabSz="801688">
              <a:defRPr>
                <a:solidFill>
                  <a:schemeClr val="tx1"/>
                </a:solidFill>
                <a:latin typeface="Arial" charset="0"/>
                <a:cs typeface="Arial" charset="0"/>
              </a:defRPr>
            </a:lvl4pPr>
            <a:lvl5pPr marL="2057400" indent="-228600" defTabSz="801688">
              <a:defRPr>
                <a:solidFill>
                  <a:schemeClr val="tx1"/>
                </a:solidFill>
                <a:latin typeface="Arial" charset="0"/>
                <a:cs typeface="Arial" charset="0"/>
              </a:defRPr>
            </a:lvl5pPr>
            <a:lvl6pPr marL="2514600" indent="-228600" defTabSz="801688" fontAlgn="base">
              <a:spcBef>
                <a:spcPct val="0"/>
              </a:spcBef>
              <a:spcAft>
                <a:spcPct val="0"/>
              </a:spcAft>
              <a:defRPr>
                <a:solidFill>
                  <a:schemeClr val="tx1"/>
                </a:solidFill>
                <a:latin typeface="Arial" charset="0"/>
                <a:cs typeface="Arial" charset="0"/>
              </a:defRPr>
            </a:lvl6pPr>
            <a:lvl7pPr marL="2971800" indent="-228600" defTabSz="801688" fontAlgn="base">
              <a:spcBef>
                <a:spcPct val="0"/>
              </a:spcBef>
              <a:spcAft>
                <a:spcPct val="0"/>
              </a:spcAft>
              <a:defRPr>
                <a:solidFill>
                  <a:schemeClr val="tx1"/>
                </a:solidFill>
                <a:latin typeface="Arial" charset="0"/>
                <a:cs typeface="Arial" charset="0"/>
              </a:defRPr>
            </a:lvl7pPr>
            <a:lvl8pPr marL="3429000" indent="-228600" defTabSz="801688" fontAlgn="base">
              <a:spcBef>
                <a:spcPct val="0"/>
              </a:spcBef>
              <a:spcAft>
                <a:spcPct val="0"/>
              </a:spcAft>
              <a:defRPr>
                <a:solidFill>
                  <a:schemeClr val="tx1"/>
                </a:solidFill>
                <a:latin typeface="Arial" charset="0"/>
                <a:cs typeface="Arial" charset="0"/>
              </a:defRPr>
            </a:lvl8pPr>
            <a:lvl9pPr marL="3886200" indent="-228600" defTabSz="801688" fontAlgn="base">
              <a:spcBef>
                <a:spcPct val="0"/>
              </a:spcBef>
              <a:spcAft>
                <a:spcPct val="0"/>
              </a:spcAft>
              <a:defRPr>
                <a:solidFill>
                  <a:schemeClr val="tx1"/>
                </a:solidFill>
                <a:latin typeface="Arial" charset="0"/>
                <a:cs typeface="Arial" charset="0"/>
              </a:defRPr>
            </a:lvl9pPr>
          </a:lstStyle>
          <a:p>
            <a:pPr>
              <a:defRPr/>
            </a:pPr>
            <a:r>
              <a:rPr kumimoji="1" lang="en-US" altLang="fr-FR" sz="2400" b="1" dirty="0" smtClean="0">
                <a:solidFill>
                  <a:srgbClr val="1C1C1C"/>
                </a:solidFill>
                <a:effectLst>
                  <a:outerShdw blurRad="38100" dist="38100" dir="2700000" algn="tl">
                    <a:srgbClr val="C0C0C0"/>
                  </a:outerShdw>
                </a:effectLst>
              </a:rPr>
              <a:t>Assembling nanoparticles</a:t>
            </a:r>
            <a:endParaRPr kumimoji="1" lang="fr-FR" altLang="fr-FR" sz="2400" b="1" dirty="0" smtClean="0">
              <a:solidFill>
                <a:srgbClr val="1C1C1C"/>
              </a:solidFill>
              <a:effectLst>
                <a:outerShdw blurRad="38100" dist="38100" dir="2700000" algn="tl">
                  <a:srgbClr val="C0C0C0"/>
                </a:outerShdw>
              </a:effectLst>
            </a:endParaRPr>
          </a:p>
        </p:txBody>
      </p:sp>
      <p:sp>
        <p:nvSpPr>
          <p:cNvPr id="31750" name="ZoneTexte 1"/>
          <p:cNvSpPr txBox="1">
            <a:spLocks noChangeArrowheads="1"/>
          </p:cNvSpPr>
          <p:nvPr/>
        </p:nvSpPr>
        <p:spPr bwMode="auto">
          <a:xfrm>
            <a:off x="938213" y="6459538"/>
            <a:ext cx="28559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fr-FR" sz="1000"/>
              <a:t>C. Polte, CrystEngComm, 2015, 17, 6809-6830</a:t>
            </a:r>
            <a:endParaRPr lang="fr-FR" altLang="fr-FR" sz="1000"/>
          </a:p>
        </p:txBody>
      </p:sp>
      <p:grpSp>
        <p:nvGrpSpPr>
          <p:cNvPr id="31751" name="Groupe 8"/>
          <p:cNvGrpSpPr>
            <a:grpSpLocks/>
          </p:cNvGrpSpPr>
          <p:nvPr/>
        </p:nvGrpSpPr>
        <p:grpSpPr bwMode="auto">
          <a:xfrm>
            <a:off x="590550" y="1100138"/>
            <a:ext cx="8183563" cy="4287837"/>
            <a:chOff x="589830" y="1412111"/>
            <a:chExt cx="8183780" cy="4288774"/>
          </a:xfrm>
        </p:grpSpPr>
        <p:pic>
          <p:nvPicPr>
            <p:cNvPr id="31752" name="Picture 2" descr="See original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9830" y="1537521"/>
              <a:ext cx="8137482" cy="4163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rme libre 6"/>
            <p:cNvSpPr/>
            <p:nvPr/>
          </p:nvSpPr>
          <p:spPr>
            <a:xfrm>
              <a:off x="5417546" y="1412111"/>
              <a:ext cx="3356064" cy="2256330"/>
            </a:xfrm>
            <a:custGeom>
              <a:avLst/>
              <a:gdLst>
                <a:gd name="connsiteX0" fmla="*/ 0 w 3414532"/>
                <a:gd name="connsiteY0" fmla="*/ 23150 h 2257064"/>
                <a:gd name="connsiteX1" fmla="*/ 381964 w 3414532"/>
                <a:gd name="connsiteY1" fmla="*/ 2187616 h 2257064"/>
                <a:gd name="connsiteX2" fmla="*/ 486137 w 3414532"/>
                <a:gd name="connsiteY2" fmla="*/ 2187616 h 2257064"/>
                <a:gd name="connsiteX3" fmla="*/ 3310359 w 3414532"/>
                <a:gd name="connsiteY3" fmla="*/ 2257064 h 2257064"/>
                <a:gd name="connsiteX4" fmla="*/ 3379807 w 3414532"/>
                <a:gd name="connsiteY4" fmla="*/ 2106593 h 2257064"/>
                <a:gd name="connsiteX5" fmla="*/ 3391382 w 3414532"/>
                <a:gd name="connsiteY5" fmla="*/ 2071869 h 2257064"/>
                <a:gd name="connsiteX6" fmla="*/ 3414532 w 3414532"/>
                <a:gd name="connsiteY6" fmla="*/ 2013995 h 2257064"/>
                <a:gd name="connsiteX7" fmla="*/ 3356658 w 3414532"/>
                <a:gd name="connsiteY7" fmla="*/ 0 h 2257064"/>
                <a:gd name="connsiteX8" fmla="*/ 0 w 3414532"/>
                <a:gd name="connsiteY8" fmla="*/ 23150 h 2257064"/>
                <a:gd name="connsiteX0" fmla="*/ 0 w 3414532"/>
                <a:gd name="connsiteY0" fmla="*/ 23150 h 2257064"/>
                <a:gd name="connsiteX1" fmla="*/ 381964 w 3414532"/>
                <a:gd name="connsiteY1" fmla="*/ 2187616 h 2257064"/>
                <a:gd name="connsiteX2" fmla="*/ 3310359 w 3414532"/>
                <a:gd name="connsiteY2" fmla="*/ 2257064 h 2257064"/>
                <a:gd name="connsiteX3" fmla="*/ 3379807 w 3414532"/>
                <a:gd name="connsiteY3" fmla="*/ 2106593 h 2257064"/>
                <a:gd name="connsiteX4" fmla="*/ 3391382 w 3414532"/>
                <a:gd name="connsiteY4" fmla="*/ 2071869 h 2257064"/>
                <a:gd name="connsiteX5" fmla="*/ 3414532 w 3414532"/>
                <a:gd name="connsiteY5" fmla="*/ 2013995 h 2257064"/>
                <a:gd name="connsiteX6" fmla="*/ 3356658 w 3414532"/>
                <a:gd name="connsiteY6" fmla="*/ 0 h 2257064"/>
                <a:gd name="connsiteX7" fmla="*/ 0 w 3414532"/>
                <a:gd name="connsiteY7" fmla="*/ 23150 h 2257064"/>
                <a:gd name="connsiteX0" fmla="*/ 0 w 3414991"/>
                <a:gd name="connsiteY0" fmla="*/ 23150 h 2257064"/>
                <a:gd name="connsiteX1" fmla="*/ 381964 w 3414991"/>
                <a:gd name="connsiteY1" fmla="*/ 2187616 h 2257064"/>
                <a:gd name="connsiteX2" fmla="*/ 3310359 w 3414991"/>
                <a:gd name="connsiteY2" fmla="*/ 2257064 h 2257064"/>
                <a:gd name="connsiteX3" fmla="*/ 3379807 w 3414991"/>
                <a:gd name="connsiteY3" fmla="*/ 2106593 h 2257064"/>
                <a:gd name="connsiteX4" fmla="*/ 3414532 w 3414991"/>
                <a:gd name="connsiteY4" fmla="*/ 2013995 h 2257064"/>
                <a:gd name="connsiteX5" fmla="*/ 3356658 w 3414991"/>
                <a:gd name="connsiteY5" fmla="*/ 0 h 2257064"/>
                <a:gd name="connsiteX6" fmla="*/ 0 w 3414991"/>
                <a:gd name="connsiteY6" fmla="*/ 23150 h 2257064"/>
                <a:gd name="connsiteX0" fmla="*/ 0 w 3563481"/>
                <a:gd name="connsiteY0" fmla="*/ 23150 h 2267697"/>
                <a:gd name="connsiteX1" fmla="*/ 381964 w 3563481"/>
                <a:gd name="connsiteY1" fmla="*/ 2187616 h 2267697"/>
                <a:gd name="connsiteX2" fmla="*/ 3310359 w 3563481"/>
                <a:gd name="connsiteY2" fmla="*/ 2257064 h 2267697"/>
                <a:gd name="connsiteX3" fmla="*/ 3414532 w 3563481"/>
                <a:gd name="connsiteY3" fmla="*/ 2013995 h 2267697"/>
                <a:gd name="connsiteX4" fmla="*/ 3356658 w 3563481"/>
                <a:gd name="connsiteY4" fmla="*/ 0 h 2267697"/>
                <a:gd name="connsiteX5" fmla="*/ 0 w 3563481"/>
                <a:gd name="connsiteY5" fmla="*/ 23150 h 2267697"/>
                <a:gd name="connsiteX0" fmla="*/ 0 w 3728287"/>
                <a:gd name="connsiteY0" fmla="*/ 23150 h 2257064"/>
                <a:gd name="connsiteX1" fmla="*/ 381964 w 3728287"/>
                <a:gd name="connsiteY1" fmla="*/ 2187616 h 2257064"/>
                <a:gd name="connsiteX2" fmla="*/ 3310359 w 3728287"/>
                <a:gd name="connsiteY2" fmla="*/ 2257064 h 2257064"/>
                <a:gd name="connsiteX3" fmla="*/ 3356658 w 3728287"/>
                <a:gd name="connsiteY3" fmla="*/ 0 h 2257064"/>
                <a:gd name="connsiteX4" fmla="*/ 0 w 3728287"/>
                <a:gd name="connsiteY4" fmla="*/ 23150 h 2257064"/>
                <a:gd name="connsiteX0" fmla="*/ 0 w 3592402"/>
                <a:gd name="connsiteY0" fmla="*/ 23150 h 2257064"/>
                <a:gd name="connsiteX1" fmla="*/ 381964 w 3592402"/>
                <a:gd name="connsiteY1" fmla="*/ 2187616 h 2257064"/>
                <a:gd name="connsiteX2" fmla="*/ 3310359 w 3592402"/>
                <a:gd name="connsiteY2" fmla="*/ 2257064 h 2257064"/>
                <a:gd name="connsiteX3" fmla="*/ 3356658 w 3592402"/>
                <a:gd name="connsiteY3" fmla="*/ 0 h 2257064"/>
                <a:gd name="connsiteX4" fmla="*/ 0 w 3592402"/>
                <a:gd name="connsiteY4" fmla="*/ 23150 h 2257064"/>
                <a:gd name="connsiteX0" fmla="*/ 0 w 3356658"/>
                <a:gd name="connsiteY0" fmla="*/ 23150 h 2257064"/>
                <a:gd name="connsiteX1" fmla="*/ 381964 w 3356658"/>
                <a:gd name="connsiteY1" fmla="*/ 2187616 h 2257064"/>
                <a:gd name="connsiteX2" fmla="*/ 3310359 w 3356658"/>
                <a:gd name="connsiteY2" fmla="*/ 2257064 h 2257064"/>
                <a:gd name="connsiteX3" fmla="*/ 3356658 w 3356658"/>
                <a:gd name="connsiteY3" fmla="*/ 0 h 2257064"/>
                <a:gd name="connsiteX4" fmla="*/ 0 w 3356658"/>
                <a:gd name="connsiteY4" fmla="*/ 23150 h 2257064"/>
                <a:gd name="connsiteX0" fmla="*/ 0 w 3356658"/>
                <a:gd name="connsiteY0" fmla="*/ 23150 h 2257064"/>
                <a:gd name="connsiteX1" fmla="*/ 462987 w 3356658"/>
                <a:gd name="connsiteY1" fmla="*/ 2129742 h 2257064"/>
                <a:gd name="connsiteX2" fmla="*/ 3310359 w 3356658"/>
                <a:gd name="connsiteY2" fmla="*/ 2257064 h 2257064"/>
                <a:gd name="connsiteX3" fmla="*/ 3356658 w 3356658"/>
                <a:gd name="connsiteY3" fmla="*/ 0 h 2257064"/>
                <a:gd name="connsiteX4" fmla="*/ 0 w 3356658"/>
                <a:gd name="connsiteY4" fmla="*/ 23150 h 2257064"/>
                <a:gd name="connsiteX0" fmla="*/ 0 w 3356658"/>
                <a:gd name="connsiteY0" fmla="*/ 23150 h 2257064"/>
                <a:gd name="connsiteX1" fmla="*/ 416688 w 3356658"/>
                <a:gd name="connsiteY1" fmla="*/ 2118167 h 2257064"/>
                <a:gd name="connsiteX2" fmla="*/ 3310359 w 3356658"/>
                <a:gd name="connsiteY2" fmla="*/ 2257064 h 2257064"/>
                <a:gd name="connsiteX3" fmla="*/ 3356658 w 3356658"/>
                <a:gd name="connsiteY3" fmla="*/ 0 h 2257064"/>
                <a:gd name="connsiteX4" fmla="*/ 0 w 3356658"/>
                <a:gd name="connsiteY4" fmla="*/ 23150 h 2257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658" h="2257064">
                  <a:moveTo>
                    <a:pt x="0" y="23150"/>
                  </a:moveTo>
                  <a:lnTo>
                    <a:pt x="416688" y="2118167"/>
                  </a:lnTo>
                  <a:lnTo>
                    <a:pt x="3310359" y="2257064"/>
                  </a:lnTo>
                  <a:cubicBezTo>
                    <a:pt x="3320004" y="1846162"/>
                    <a:pt x="3341225" y="881605"/>
                    <a:pt x="3356658" y="0"/>
                  </a:cubicBezTo>
                  <a:lnTo>
                    <a:pt x="0" y="2315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0"/>
            <a:ext cx="847726"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1" name="Espace réservé du numéro de diapositive 2"/>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fld id="{5FEABA91-1E3E-4D5A-A38D-67FC3ABCB784}" type="slidenum">
              <a:rPr lang="en-US" altLang="fr-FR" sz="1400" smtClean="0"/>
              <a:pPr eaLnBrk="1" hangingPunct="1">
                <a:spcBef>
                  <a:spcPct val="0"/>
                </a:spcBef>
                <a:buFontTx/>
                <a:buNone/>
              </a:pPr>
              <a:t>33</a:t>
            </a:fld>
            <a:endParaRPr lang="en-US" altLang="fr-FR" sz="1400" smtClean="0"/>
          </a:p>
        </p:txBody>
      </p:sp>
      <p:grpSp>
        <p:nvGrpSpPr>
          <p:cNvPr id="32772" name="Groupe 3"/>
          <p:cNvGrpSpPr>
            <a:grpSpLocks/>
          </p:cNvGrpSpPr>
          <p:nvPr/>
        </p:nvGrpSpPr>
        <p:grpSpPr bwMode="auto">
          <a:xfrm>
            <a:off x="7939088" y="-28575"/>
            <a:ext cx="1233487" cy="700088"/>
            <a:chOff x="7561263" y="-28575"/>
            <a:chExt cx="1611312" cy="914400"/>
          </a:xfrm>
        </p:grpSpPr>
        <p:pic>
          <p:nvPicPr>
            <p:cNvPr id="32787" name="Picture 21" descr="logo_lpcno_300_dpi_fondtranspar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67700" y="-28575"/>
              <a:ext cx="9048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8" name="Picture 37" descr="Afficher l'image d'orig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1263" y="93663"/>
              <a:ext cx="7858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773" name="Groupe 6"/>
          <p:cNvGrpSpPr>
            <a:grpSpLocks/>
          </p:cNvGrpSpPr>
          <p:nvPr/>
        </p:nvGrpSpPr>
        <p:grpSpPr bwMode="auto">
          <a:xfrm>
            <a:off x="1587500" y="1038225"/>
            <a:ext cx="5749925" cy="1303338"/>
            <a:chOff x="1588196" y="682255"/>
            <a:chExt cx="5749659" cy="1303422"/>
          </a:xfrm>
        </p:grpSpPr>
        <p:pic>
          <p:nvPicPr>
            <p:cNvPr id="3278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6082" y="682255"/>
              <a:ext cx="5571773" cy="1303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1588196" y="750522"/>
              <a:ext cx="450829" cy="2873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grpSp>
        <p:nvGrpSpPr>
          <p:cNvPr id="10" name="Groupe 9"/>
          <p:cNvGrpSpPr>
            <a:grpSpLocks/>
          </p:cNvGrpSpPr>
          <p:nvPr/>
        </p:nvGrpSpPr>
        <p:grpSpPr bwMode="auto">
          <a:xfrm>
            <a:off x="5368925" y="2828925"/>
            <a:ext cx="3475038" cy="2779713"/>
            <a:chOff x="1463588" y="1151790"/>
            <a:chExt cx="3051810" cy="2440175"/>
          </a:xfrm>
        </p:grpSpPr>
        <p:pic>
          <p:nvPicPr>
            <p:cNvPr id="32783" name="Picture 93" descr="AM5000_GeneralVie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3588" y="1151790"/>
              <a:ext cx="3051810" cy="24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4" name="Picture 3" descr="E:\CEMES\01-Articles\2010-2019\2011\2011_AdvFuncMat_PNN Growth\Figs\2009_PNN Growth Kinetics_Fig1b.jpg"/>
            <p:cNvPicPr>
              <a:picLocks noChangeAspect="1" noChangeArrowheads="1"/>
            </p:cNvPicPr>
            <p:nvPr/>
          </p:nvPicPr>
          <p:blipFill>
            <a:blip r:embed="rId7">
              <a:extLst>
                <a:ext uri="{28A0092B-C50C-407E-A947-70E740481C1C}">
                  <a14:useLocalDpi xmlns:a14="http://schemas.microsoft.com/office/drawing/2010/main" val="0"/>
                </a:ext>
              </a:extLst>
            </a:blip>
            <a:srcRect t="57121" r="72786"/>
            <a:stretch>
              <a:fillRect/>
            </a:stretch>
          </p:blipFill>
          <p:spPr bwMode="auto">
            <a:xfrm rot="-5400000">
              <a:off x="1626725" y="988654"/>
              <a:ext cx="919135" cy="124540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32775" name="ZoneTexte 12"/>
          <p:cNvSpPr txBox="1">
            <a:spLocks noChangeArrowheads="1"/>
          </p:cNvSpPr>
          <p:nvPr/>
        </p:nvSpPr>
        <p:spPr bwMode="auto">
          <a:xfrm>
            <a:off x="936625" y="5757863"/>
            <a:ext cx="2147888"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FR" altLang="fr-FR" sz="1000" i="1"/>
              <a:t>Adv Mater </a:t>
            </a:r>
            <a:r>
              <a:rPr lang="fr-FR" altLang="fr-FR" sz="1000" b="1"/>
              <a:t>2005</a:t>
            </a:r>
            <a:r>
              <a:rPr lang="fr-FR" altLang="fr-FR" sz="1000"/>
              <a:t>, 17, 2553-59</a:t>
            </a:r>
          </a:p>
          <a:p>
            <a:pPr eaLnBrk="1" hangingPunct="1"/>
            <a:r>
              <a:rPr lang="en-US" altLang="fr-FR" sz="1000" i="1"/>
              <a:t>Adv. Funct. Mater. </a:t>
            </a:r>
            <a:r>
              <a:rPr lang="fr-FR" altLang="fr-FR" sz="1000" b="1"/>
              <a:t>2011</a:t>
            </a:r>
            <a:r>
              <a:rPr lang="fr-FR" altLang="fr-FR" sz="1000"/>
              <a:t>, </a:t>
            </a:r>
            <a:r>
              <a:rPr lang="fr-FR" altLang="fr-FR" sz="1000" i="1"/>
              <a:t>21</a:t>
            </a:r>
            <a:r>
              <a:rPr lang="fr-FR" altLang="fr-FR" sz="1000"/>
              <a:t>, 851–859</a:t>
            </a:r>
            <a:endParaRPr lang="en-US" altLang="fr-FR" sz="1000"/>
          </a:p>
        </p:txBody>
      </p:sp>
      <p:sp>
        <p:nvSpPr>
          <p:cNvPr id="14" name="Rectangle 13"/>
          <p:cNvSpPr/>
          <p:nvPr/>
        </p:nvSpPr>
        <p:spPr>
          <a:xfrm>
            <a:off x="5183188" y="1174750"/>
            <a:ext cx="2154237" cy="11668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fr-FR" dirty="0">
              <a:solidFill>
                <a:schemeClr val="tx1"/>
              </a:solidFill>
            </a:endParaRPr>
          </a:p>
        </p:txBody>
      </p:sp>
      <p:sp>
        <p:nvSpPr>
          <p:cNvPr id="32777" name="ZoneTexte 14"/>
          <p:cNvSpPr txBox="1">
            <a:spLocks noChangeArrowheads="1"/>
          </p:cNvSpPr>
          <p:nvPr/>
        </p:nvSpPr>
        <p:spPr bwMode="auto">
          <a:xfrm>
            <a:off x="4137025" y="5757863"/>
            <a:ext cx="1811338"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fr-FR" sz="1000" i="1"/>
              <a:t>Phys Rev Lett</a:t>
            </a:r>
            <a:r>
              <a:rPr lang="en-US" altLang="fr-FR" sz="1000"/>
              <a:t> </a:t>
            </a:r>
            <a:r>
              <a:rPr lang="en-US" altLang="fr-FR" sz="1000" b="1"/>
              <a:t>2006</a:t>
            </a:r>
            <a:r>
              <a:rPr lang="en-US" altLang="fr-FR" sz="1000"/>
              <a:t>, 97, 100801</a:t>
            </a:r>
          </a:p>
          <a:p>
            <a:pPr eaLnBrk="1" hangingPunct="1"/>
            <a:r>
              <a:rPr lang="en-US" altLang="fr-FR" sz="1000" i="1"/>
              <a:t>Phys Rev B</a:t>
            </a:r>
            <a:r>
              <a:rPr lang="en-US" altLang="fr-FR" sz="1000"/>
              <a:t> </a:t>
            </a:r>
            <a:r>
              <a:rPr lang="en-US" altLang="fr-FR" sz="1000" b="1"/>
              <a:t>2010</a:t>
            </a:r>
            <a:r>
              <a:rPr lang="en-US" altLang="fr-FR" sz="1000"/>
              <a:t>, 81, </a:t>
            </a:r>
            <a:r>
              <a:rPr lang="fr-FR" altLang="fr-FR" sz="1000"/>
              <a:t>153412</a:t>
            </a:r>
            <a:endParaRPr lang="en-US" altLang="fr-FR" sz="1000"/>
          </a:p>
        </p:txBody>
      </p:sp>
      <p:sp>
        <p:nvSpPr>
          <p:cNvPr id="32778" name="ZoneTexte 15"/>
          <p:cNvSpPr txBox="1">
            <a:spLocks noChangeArrowheads="1"/>
          </p:cNvSpPr>
          <p:nvPr/>
        </p:nvSpPr>
        <p:spPr bwMode="auto">
          <a:xfrm>
            <a:off x="6924675" y="5776913"/>
            <a:ext cx="19192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fr-FR" sz="1000" i="1"/>
              <a:t>J. Chem. Phys.</a:t>
            </a:r>
            <a:r>
              <a:rPr lang="en-US" altLang="fr-FR" sz="1000"/>
              <a:t>, </a:t>
            </a:r>
            <a:r>
              <a:rPr lang="en-US" altLang="fr-FR" sz="1000" b="1"/>
              <a:t>2009</a:t>
            </a:r>
            <a:r>
              <a:rPr lang="en-US" altLang="fr-FR" sz="1000"/>
              <a:t> </a:t>
            </a:r>
            <a:r>
              <a:rPr lang="fr-FR" altLang="fr-FR" sz="1000"/>
              <a:t>130, 03470</a:t>
            </a:r>
            <a:endParaRPr lang="en-US" altLang="fr-FR" sz="1000"/>
          </a:p>
          <a:p>
            <a:pPr eaLnBrk="1" hangingPunct="1"/>
            <a:r>
              <a:rPr lang="en-US" altLang="fr-FR" sz="1000" i="1"/>
              <a:t>ACS Nano</a:t>
            </a:r>
            <a:r>
              <a:rPr lang="en-US" altLang="fr-FR" sz="1000"/>
              <a:t> </a:t>
            </a:r>
            <a:r>
              <a:rPr lang="en-US" altLang="fr-FR" sz="1000" b="1"/>
              <a:t>2012</a:t>
            </a:r>
            <a:r>
              <a:rPr lang="en-US" altLang="fr-FR" sz="1000"/>
              <a:t>, 6, 3434-40</a:t>
            </a:r>
          </a:p>
        </p:txBody>
      </p:sp>
      <p:pic>
        <p:nvPicPr>
          <p:cNvPr id="32779" name="Picture 8"/>
          <p:cNvPicPr>
            <a:picLocks noChangeAspect="1" noChangeArrowheads="1"/>
          </p:cNvPicPr>
          <p:nvPr/>
        </p:nvPicPr>
        <p:blipFill>
          <a:blip r:embed="rId8">
            <a:extLst>
              <a:ext uri="{28A0092B-C50C-407E-A947-70E740481C1C}">
                <a14:useLocalDpi xmlns:a14="http://schemas.microsoft.com/office/drawing/2010/main" val="0"/>
              </a:ext>
            </a:extLst>
          </a:blip>
          <a:srcRect l="3590" t="9648" r="10774"/>
          <a:stretch>
            <a:fillRect/>
          </a:stretch>
        </p:blipFill>
        <p:spPr bwMode="auto">
          <a:xfrm>
            <a:off x="947738" y="2776538"/>
            <a:ext cx="3836987" cy="285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2"/>
          <p:cNvSpPr txBox="1">
            <a:spLocks noChangeArrowheads="1"/>
          </p:cNvSpPr>
          <p:nvPr/>
        </p:nvSpPr>
        <p:spPr bwMode="auto">
          <a:xfrm>
            <a:off x="19050" y="19050"/>
            <a:ext cx="6858000" cy="381000"/>
          </a:xfrm>
          <a:prstGeom prst="rect">
            <a:avLst/>
          </a:prstGeom>
          <a:noFill/>
          <a:ln w="9525">
            <a:noFill/>
            <a:miter lim="800000"/>
            <a:headEnd/>
            <a:tailEnd/>
          </a:ln>
          <a:effectLst/>
        </p:spPr>
        <p:txBody>
          <a:bodyPr lIns="91422" tIns="45711" rIns="91422" bIns="45711" anchor="ctr"/>
          <a:lstStyle>
            <a:lvl1pPr defTabSz="801688">
              <a:defRPr>
                <a:solidFill>
                  <a:schemeClr val="tx1"/>
                </a:solidFill>
                <a:latin typeface="Arial" charset="0"/>
                <a:cs typeface="Arial" charset="0"/>
              </a:defRPr>
            </a:lvl1pPr>
            <a:lvl2pPr marL="742950" indent="-285750" defTabSz="801688">
              <a:defRPr>
                <a:solidFill>
                  <a:schemeClr val="tx1"/>
                </a:solidFill>
                <a:latin typeface="Arial" charset="0"/>
                <a:cs typeface="Arial" charset="0"/>
              </a:defRPr>
            </a:lvl2pPr>
            <a:lvl3pPr marL="1143000" indent="-228600" defTabSz="801688">
              <a:defRPr>
                <a:solidFill>
                  <a:schemeClr val="tx1"/>
                </a:solidFill>
                <a:latin typeface="Arial" charset="0"/>
                <a:cs typeface="Arial" charset="0"/>
              </a:defRPr>
            </a:lvl3pPr>
            <a:lvl4pPr marL="1600200" indent="-228600" defTabSz="801688">
              <a:defRPr>
                <a:solidFill>
                  <a:schemeClr val="tx1"/>
                </a:solidFill>
                <a:latin typeface="Arial" charset="0"/>
                <a:cs typeface="Arial" charset="0"/>
              </a:defRPr>
            </a:lvl4pPr>
            <a:lvl5pPr marL="2057400" indent="-228600" defTabSz="801688">
              <a:defRPr>
                <a:solidFill>
                  <a:schemeClr val="tx1"/>
                </a:solidFill>
                <a:latin typeface="Arial" charset="0"/>
                <a:cs typeface="Arial" charset="0"/>
              </a:defRPr>
            </a:lvl5pPr>
            <a:lvl6pPr marL="2514600" indent="-228600" defTabSz="801688" fontAlgn="base">
              <a:spcBef>
                <a:spcPct val="0"/>
              </a:spcBef>
              <a:spcAft>
                <a:spcPct val="0"/>
              </a:spcAft>
              <a:defRPr>
                <a:solidFill>
                  <a:schemeClr val="tx1"/>
                </a:solidFill>
                <a:latin typeface="Arial" charset="0"/>
                <a:cs typeface="Arial" charset="0"/>
              </a:defRPr>
            </a:lvl6pPr>
            <a:lvl7pPr marL="2971800" indent="-228600" defTabSz="801688" fontAlgn="base">
              <a:spcBef>
                <a:spcPct val="0"/>
              </a:spcBef>
              <a:spcAft>
                <a:spcPct val="0"/>
              </a:spcAft>
              <a:defRPr>
                <a:solidFill>
                  <a:schemeClr val="tx1"/>
                </a:solidFill>
                <a:latin typeface="Arial" charset="0"/>
                <a:cs typeface="Arial" charset="0"/>
              </a:defRPr>
            </a:lvl7pPr>
            <a:lvl8pPr marL="3429000" indent="-228600" defTabSz="801688" fontAlgn="base">
              <a:spcBef>
                <a:spcPct val="0"/>
              </a:spcBef>
              <a:spcAft>
                <a:spcPct val="0"/>
              </a:spcAft>
              <a:defRPr>
                <a:solidFill>
                  <a:schemeClr val="tx1"/>
                </a:solidFill>
                <a:latin typeface="Arial" charset="0"/>
                <a:cs typeface="Arial" charset="0"/>
              </a:defRPr>
            </a:lvl8pPr>
            <a:lvl9pPr marL="3886200" indent="-228600" defTabSz="801688" fontAlgn="base">
              <a:spcBef>
                <a:spcPct val="0"/>
              </a:spcBef>
              <a:spcAft>
                <a:spcPct val="0"/>
              </a:spcAft>
              <a:defRPr>
                <a:solidFill>
                  <a:schemeClr val="tx1"/>
                </a:solidFill>
                <a:latin typeface="Arial" charset="0"/>
                <a:cs typeface="Arial" charset="0"/>
              </a:defRPr>
            </a:lvl9pPr>
          </a:lstStyle>
          <a:p>
            <a:pPr>
              <a:defRPr/>
            </a:pPr>
            <a:r>
              <a:rPr kumimoji="1" lang="en-US" altLang="fr-FR" sz="2400" b="1" dirty="0" smtClean="0">
                <a:solidFill>
                  <a:srgbClr val="1C1C1C"/>
                </a:solidFill>
                <a:effectLst>
                  <a:outerShdw blurRad="38100" dist="38100" dir="2700000" algn="tl">
                    <a:srgbClr val="C0C0C0"/>
                  </a:outerShdw>
                </a:effectLst>
              </a:rPr>
              <a:t>Plasmonic Nanoparticle Networks</a:t>
            </a:r>
            <a:endParaRPr kumimoji="1" lang="fr-FR" altLang="fr-FR" sz="2400" b="1" dirty="0" smtClean="0">
              <a:solidFill>
                <a:srgbClr val="1C1C1C"/>
              </a:solidFill>
              <a:effectLst>
                <a:outerShdw blurRad="38100" dist="38100" dir="2700000" algn="tl">
                  <a:srgbClr val="C0C0C0"/>
                </a:outerShdw>
              </a:effectLst>
            </a:endParaRPr>
          </a:p>
        </p:txBody>
      </p:sp>
      <p:sp>
        <p:nvSpPr>
          <p:cNvPr id="32781" name="ZoneTexte 1"/>
          <p:cNvSpPr txBox="1">
            <a:spLocks noChangeArrowheads="1"/>
          </p:cNvSpPr>
          <p:nvPr/>
        </p:nvSpPr>
        <p:spPr bwMode="auto">
          <a:xfrm>
            <a:off x="1103313" y="1123950"/>
            <a:ext cx="13255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fr-FR" sz="1200"/>
              <a:t>Citrate-stabilized</a:t>
            </a:r>
          </a:p>
          <a:p>
            <a:pPr eaLnBrk="1" hangingPunct="1"/>
            <a:r>
              <a:rPr lang="en-US" altLang="fr-FR" sz="1200"/>
              <a:t>Au NP</a:t>
            </a:r>
            <a:endParaRPr lang="fr-FR" altLang="fr-FR" sz="1200"/>
          </a:p>
        </p:txBody>
      </p:sp>
      <p:sp>
        <p:nvSpPr>
          <p:cNvPr id="32782" name="ZoneTexte 2"/>
          <p:cNvSpPr txBox="1">
            <a:spLocks noChangeArrowheads="1"/>
          </p:cNvSpPr>
          <p:nvPr/>
        </p:nvSpPr>
        <p:spPr bwMode="auto">
          <a:xfrm>
            <a:off x="5475288" y="1435100"/>
            <a:ext cx="26225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fr-FR"/>
              <a:t>Mercaptoethanol (MEA)</a:t>
            </a:r>
            <a:endParaRPr lang="fr-FR" altLang="fr-FR"/>
          </a:p>
          <a:p>
            <a:pPr eaLnBrk="1" hangingPunct="1"/>
            <a:r>
              <a:rPr lang="en-US" altLang="fr-FR"/>
              <a:t>HS-CH</a:t>
            </a:r>
            <a:r>
              <a:rPr lang="en-US" altLang="fr-FR" baseline="-25000"/>
              <a:t>2</a:t>
            </a:r>
            <a:r>
              <a:rPr lang="en-US" altLang="fr-FR"/>
              <a:t>-CH</a:t>
            </a:r>
            <a:r>
              <a:rPr lang="en-US" altLang="fr-FR" baseline="-25000"/>
              <a:t>2</a:t>
            </a:r>
            <a:r>
              <a:rPr lang="en-US" altLang="fr-FR"/>
              <a:t>-OH</a:t>
            </a:r>
            <a:endParaRPr lang="fr-FR" altLang="fr-F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0"/>
            <a:ext cx="847726"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3795" name="Groupe 3"/>
          <p:cNvGrpSpPr>
            <a:grpSpLocks/>
          </p:cNvGrpSpPr>
          <p:nvPr/>
        </p:nvGrpSpPr>
        <p:grpSpPr bwMode="auto">
          <a:xfrm>
            <a:off x="7939088" y="-28575"/>
            <a:ext cx="1233487" cy="700088"/>
            <a:chOff x="7561263" y="-28575"/>
            <a:chExt cx="1611312" cy="914400"/>
          </a:xfrm>
        </p:grpSpPr>
        <p:pic>
          <p:nvPicPr>
            <p:cNvPr id="33812" name="Picture 21" descr="logo_lpcno_300_dpi_fondtranspar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67700" y="-28575"/>
              <a:ext cx="9048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3" name="Picture 37" descr="Afficher l'image d'orig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1263" y="93663"/>
              <a:ext cx="7858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Rectangle 2"/>
          <p:cNvSpPr txBox="1">
            <a:spLocks noChangeArrowheads="1"/>
          </p:cNvSpPr>
          <p:nvPr/>
        </p:nvSpPr>
        <p:spPr bwMode="auto">
          <a:xfrm>
            <a:off x="19050" y="19050"/>
            <a:ext cx="6858000" cy="381000"/>
          </a:xfrm>
          <a:prstGeom prst="rect">
            <a:avLst/>
          </a:prstGeom>
          <a:noFill/>
          <a:ln w="9525">
            <a:noFill/>
            <a:miter lim="800000"/>
            <a:headEnd/>
            <a:tailEnd/>
          </a:ln>
          <a:effectLst/>
        </p:spPr>
        <p:txBody>
          <a:bodyPr lIns="91422" tIns="45711" rIns="91422" bIns="45711" anchor="ctr"/>
          <a:lstStyle>
            <a:lvl1pPr defTabSz="801688">
              <a:defRPr>
                <a:solidFill>
                  <a:schemeClr val="tx1"/>
                </a:solidFill>
                <a:latin typeface="Arial" charset="0"/>
                <a:cs typeface="Arial" charset="0"/>
              </a:defRPr>
            </a:lvl1pPr>
            <a:lvl2pPr marL="742950" indent="-285750" defTabSz="801688">
              <a:defRPr>
                <a:solidFill>
                  <a:schemeClr val="tx1"/>
                </a:solidFill>
                <a:latin typeface="Arial" charset="0"/>
                <a:cs typeface="Arial" charset="0"/>
              </a:defRPr>
            </a:lvl2pPr>
            <a:lvl3pPr marL="1143000" indent="-228600" defTabSz="801688">
              <a:defRPr>
                <a:solidFill>
                  <a:schemeClr val="tx1"/>
                </a:solidFill>
                <a:latin typeface="Arial" charset="0"/>
                <a:cs typeface="Arial" charset="0"/>
              </a:defRPr>
            </a:lvl3pPr>
            <a:lvl4pPr marL="1600200" indent="-228600" defTabSz="801688">
              <a:defRPr>
                <a:solidFill>
                  <a:schemeClr val="tx1"/>
                </a:solidFill>
                <a:latin typeface="Arial" charset="0"/>
                <a:cs typeface="Arial" charset="0"/>
              </a:defRPr>
            </a:lvl4pPr>
            <a:lvl5pPr marL="2057400" indent="-228600" defTabSz="801688">
              <a:defRPr>
                <a:solidFill>
                  <a:schemeClr val="tx1"/>
                </a:solidFill>
                <a:latin typeface="Arial" charset="0"/>
                <a:cs typeface="Arial" charset="0"/>
              </a:defRPr>
            </a:lvl5pPr>
            <a:lvl6pPr marL="2514600" indent="-228600" defTabSz="801688" fontAlgn="base">
              <a:spcBef>
                <a:spcPct val="0"/>
              </a:spcBef>
              <a:spcAft>
                <a:spcPct val="0"/>
              </a:spcAft>
              <a:defRPr>
                <a:solidFill>
                  <a:schemeClr val="tx1"/>
                </a:solidFill>
                <a:latin typeface="Arial" charset="0"/>
                <a:cs typeface="Arial" charset="0"/>
              </a:defRPr>
            </a:lvl6pPr>
            <a:lvl7pPr marL="2971800" indent="-228600" defTabSz="801688" fontAlgn="base">
              <a:spcBef>
                <a:spcPct val="0"/>
              </a:spcBef>
              <a:spcAft>
                <a:spcPct val="0"/>
              </a:spcAft>
              <a:defRPr>
                <a:solidFill>
                  <a:schemeClr val="tx1"/>
                </a:solidFill>
                <a:latin typeface="Arial" charset="0"/>
                <a:cs typeface="Arial" charset="0"/>
              </a:defRPr>
            </a:lvl7pPr>
            <a:lvl8pPr marL="3429000" indent="-228600" defTabSz="801688" fontAlgn="base">
              <a:spcBef>
                <a:spcPct val="0"/>
              </a:spcBef>
              <a:spcAft>
                <a:spcPct val="0"/>
              </a:spcAft>
              <a:defRPr>
                <a:solidFill>
                  <a:schemeClr val="tx1"/>
                </a:solidFill>
                <a:latin typeface="Arial" charset="0"/>
                <a:cs typeface="Arial" charset="0"/>
              </a:defRPr>
            </a:lvl8pPr>
            <a:lvl9pPr marL="3886200" indent="-228600" defTabSz="801688" fontAlgn="base">
              <a:spcBef>
                <a:spcPct val="0"/>
              </a:spcBef>
              <a:spcAft>
                <a:spcPct val="0"/>
              </a:spcAft>
              <a:defRPr>
                <a:solidFill>
                  <a:schemeClr val="tx1"/>
                </a:solidFill>
                <a:latin typeface="Arial" charset="0"/>
                <a:cs typeface="Arial" charset="0"/>
              </a:defRPr>
            </a:lvl9pPr>
          </a:lstStyle>
          <a:p>
            <a:pPr>
              <a:defRPr/>
            </a:pPr>
            <a:r>
              <a:rPr kumimoji="1" lang="en-US" altLang="fr-FR" sz="2400" b="1" dirty="0" smtClean="0">
                <a:solidFill>
                  <a:srgbClr val="1C1C1C"/>
                </a:solidFill>
                <a:effectLst>
                  <a:outerShdw blurRad="38100" dist="38100" dir="2700000" algn="tl">
                    <a:srgbClr val="C0C0C0"/>
                  </a:outerShdw>
                </a:effectLst>
              </a:rPr>
              <a:t>Nanoparticle chains</a:t>
            </a:r>
            <a:endParaRPr kumimoji="1" lang="fr-FR" altLang="fr-FR" sz="2400" b="1" dirty="0" smtClean="0">
              <a:solidFill>
                <a:srgbClr val="1C1C1C"/>
              </a:solidFill>
              <a:effectLst>
                <a:outerShdw blurRad="38100" dist="38100" dir="2700000" algn="tl">
                  <a:srgbClr val="C0C0C0"/>
                </a:outerShdw>
              </a:effectLst>
            </a:endParaRPr>
          </a:p>
        </p:txBody>
      </p:sp>
      <p:pic>
        <p:nvPicPr>
          <p:cNvPr id="33797" name="Picture 2" descr="normal.img-00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438" y="1335088"/>
            <a:ext cx="386715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4" descr="normal.img-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9500" y="1401763"/>
            <a:ext cx="3590925"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0" name="Picture 6" descr="normal.img-00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45075" y="1401763"/>
            <a:ext cx="332422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e 1"/>
          <p:cNvGrpSpPr>
            <a:grpSpLocks/>
          </p:cNvGrpSpPr>
          <p:nvPr/>
        </p:nvGrpSpPr>
        <p:grpSpPr bwMode="auto">
          <a:xfrm>
            <a:off x="1157288" y="4005263"/>
            <a:ext cx="7275512" cy="2557462"/>
            <a:chOff x="1157288" y="4005985"/>
            <a:chExt cx="7275045" cy="2557463"/>
          </a:xfrm>
        </p:grpSpPr>
        <p:pic>
          <p:nvPicPr>
            <p:cNvPr id="33810" name="Picture 8" descr="normal.img-004.jpg"/>
            <p:cNvPicPr>
              <a:picLocks noChangeAspect="1" noChangeArrowheads="1"/>
            </p:cNvPicPr>
            <p:nvPr/>
          </p:nvPicPr>
          <p:blipFill>
            <a:blip r:embed="rId8">
              <a:extLst>
                <a:ext uri="{28A0092B-C50C-407E-A947-70E740481C1C}">
                  <a14:useLocalDpi xmlns:a14="http://schemas.microsoft.com/office/drawing/2010/main" val="0"/>
                </a:ext>
              </a:extLst>
            </a:blip>
            <a:srcRect b="50000"/>
            <a:stretch>
              <a:fillRect/>
            </a:stretch>
          </p:blipFill>
          <p:spPr bwMode="auto">
            <a:xfrm>
              <a:off x="1157288" y="4005985"/>
              <a:ext cx="3543300"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1" name="Picture 8" descr="normal.img-004.jpg"/>
            <p:cNvPicPr>
              <a:picLocks noChangeAspect="1" noChangeArrowheads="1"/>
            </p:cNvPicPr>
            <p:nvPr/>
          </p:nvPicPr>
          <p:blipFill>
            <a:blip r:embed="rId8">
              <a:extLst>
                <a:ext uri="{28A0092B-C50C-407E-A947-70E740481C1C}">
                  <a14:useLocalDpi xmlns:a14="http://schemas.microsoft.com/office/drawing/2010/main" val="0"/>
                </a:ext>
              </a:extLst>
            </a:blip>
            <a:srcRect t="50000"/>
            <a:stretch>
              <a:fillRect/>
            </a:stretch>
          </p:blipFill>
          <p:spPr bwMode="auto">
            <a:xfrm>
              <a:off x="4889033" y="4005985"/>
              <a:ext cx="3543300"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801" name="Espace réservé du numéro de diapositive 2"/>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fld id="{70F4234A-46FB-49FD-963F-997F1A2FCC39}" type="slidenum">
              <a:rPr lang="en-US" altLang="fr-FR" sz="1400" smtClean="0"/>
              <a:pPr eaLnBrk="1" hangingPunct="1">
                <a:spcBef>
                  <a:spcPct val="0"/>
                </a:spcBef>
                <a:buFontTx/>
                <a:buNone/>
              </a:pPr>
              <a:t>34</a:t>
            </a:fld>
            <a:endParaRPr lang="en-US" altLang="fr-FR" sz="1400" smtClean="0"/>
          </a:p>
        </p:txBody>
      </p:sp>
      <p:sp>
        <p:nvSpPr>
          <p:cNvPr id="33802" name="ZoneTexte 2"/>
          <p:cNvSpPr txBox="1">
            <a:spLocks noChangeArrowheads="1"/>
          </p:cNvSpPr>
          <p:nvPr/>
        </p:nvSpPr>
        <p:spPr bwMode="auto">
          <a:xfrm>
            <a:off x="925513" y="6608763"/>
            <a:ext cx="27368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FR" altLang="fr-FR" sz="1000"/>
              <a:t>S. J. Barrow et a;., </a:t>
            </a:r>
            <a:r>
              <a:rPr lang="it-IT" altLang="fr-FR" sz="1000"/>
              <a:t>Nano Lett. 2011, 11, 4180</a:t>
            </a:r>
            <a:endParaRPr lang="fr-FR" altLang="fr-FR" sz="1000"/>
          </a:p>
        </p:txBody>
      </p:sp>
      <p:sp>
        <p:nvSpPr>
          <p:cNvPr id="33803" name="ZoneTexte 7"/>
          <p:cNvSpPr txBox="1">
            <a:spLocks noChangeArrowheads="1"/>
          </p:cNvSpPr>
          <p:nvPr/>
        </p:nvSpPr>
        <p:spPr bwMode="auto">
          <a:xfrm>
            <a:off x="3997325" y="3511550"/>
            <a:ext cx="714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fr-FR" sz="1200" b="1">
                <a:solidFill>
                  <a:schemeClr val="bg1"/>
                </a:solidFill>
              </a:rPr>
              <a:t>250 nm</a:t>
            </a:r>
            <a:endParaRPr lang="fr-FR" altLang="fr-FR" sz="1200" b="1">
              <a:solidFill>
                <a:schemeClr val="bg1"/>
              </a:solidFill>
            </a:endParaRPr>
          </a:p>
        </p:txBody>
      </p:sp>
      <p:sp>
        <p:nvSpPr>
          <p:cNvPr id="33804" name="ZoneTexte 15"/>
          <p:cNvSpPr txBox="1">
            <a:spLocks noChangeArrowheads="1"/>
          </p:cNvSpPr>
          <p:nvPr/>
        </p:nvSpPr>
        <p:spPr bwMode="auto">
          <a:xfrm>
            <a:off x="1268413" y="2163763"/>
            <a:ext cx="6286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fr-FR" sz="1200" b="1">
                <a:solidFill>
                  <a:schemeClr val="bg1"/>
                </a:solidFill>
              </a:rPr>
              <a:t>65 nm</a:t>
            </a:r>
            <a:endParaRPr lang="fr-FR" altLang="fr-FR" sz="1200" b="1">
              <a:solidFill>
                <a:schemeClr val="bg1"/>
              </a:solidFill>
            </a:endParaRPr>
          </a:p>
        </p:txBody>
      </p:sp>
      <p:cxnSp>
        <p:nvCxnSpPr>
          <p:cNvPr id="10" name="Connecteur droit 9"/>
          <p:cNvCxnSpPr/>
          <p:nvPr/>
        </p:nvCxnSpPr>
        <p:spPr>
          <a:xfrm flipH="1">
            <a:off x="1519238" y="1976438"/>
            <a:ext cx="4762" cy="223837"/>
          </a:xfrm>
          <a:prstGeom prst="line">
            <a:avLst/>
          </a:prstGeom>
          <a:ln>
            <a:solidFill>
              <a:schemeClr val="bg1"/>
            </a:solidFill>
            <a:prstDash val="dashDot"/>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flipH="1">
            <a:off x="1412875" y="1976438"/>
            <a:ext cx="4763" cy="223837"/>
          </a:xfrm>
          <a:prstGeom prst="line">
            <a:avLst/>
          </a:prstGeom>
          <a:ln>
            <a:solidFill>
              <a:schemeClr val="bg1"/>
            </a:solidFill>
            <a:prstDash val="dashDot"/>
          </a:ln>
        </p:spPr>
        <p:style>
          <a:lnRef idx="1">
            <a:schemeClr val="accent1"/>
          </a:lnRef>
          <a:fillRef idx="0">
            <a:schemeClr val="accent1"/>
          </a:fillRef>
          <a:effectRef idx="0">
            <a:schemeClr val="accent1"/>
          </a:effectRef>
          <a:fontRef idx="minor">
            <a:schemeClr val="tx1"/>
          </a:fontRef>
        </p:style>
      </p:cxnSp>
      <p:sp>
        <p:nvSpPr>
          <p:cNvPr id="33807" name="ZoneTexte 19"/>
          <p:cNvSpPr txBox="1">
            <a:spLocks noChangeArrowheads="1"/>
          </p:cNvSpPr>
          <p:nvPr/>
        </p:nvSpPr>
        <p:spPr bwMode="auto">
          <a:xfrm>
            <a:off x="1268413" y="2747963"/>
            <a:ext cx="6334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fr-FR" sz="1200" b="1">
                <a:solidFill>
                  <a:schemeClr val="bg1"/>
                </a:solidFill>
              </a:rPr>
              <a:t>~1 nm</a:t>
            </a:r>
            <a:endParaRPr lang="fr-FR" altLang="fr-FR" sz="1200" b="1">
              <a:solidFill>
                <a:schemeClr val="bg1"/>
              </a:solidFill>
            </a:endParaRPr>
          </a:p>
        </p:txBody>
      </p:sp>
      <p:cxnSp>
        <p:nvCxnSpPr>
          <p:cNvPr id="13" name="Connecteur droit 12"/>
          <p:cNvCxnSpPr/>
          <p:nvPr/>
        </p:nvCxnSpPr>
        <p:spPr>
          <a:xfrm flipH="1" flipV="1">
            <a:off x="1412875" y="2987675"/>
            <a:ext cx="50800" cy="212725"/>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flipV="1">
            <a:off x="1477963" y="2974975"/>
            <a:ext cx="0" cy="212725"/>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8068"/>
                                        </p:tgtEl>
                                        <p:attrNameLst>
                                          <p:attrName>style.visibility</p:attrName>
                                        </p:attrNameLst>
                                      </p:cBhvr>
                                      <p:to>
                                        <p:strVal val="visible"/>
                                      </p:to>
                                    </p:set>
                                    <p:animEffect transition="in" filter="fade">
                                      <p:cBhvr>
                                        <p:cTn id="12" dur="500"/>
                                        <p:tgtEl>
                                          <p:spTgt spid="8806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nodeType="clickEffect">
                                  <p:stCondLst>
                                    <p:cond delay="0"/>
                                  </p:stCondLst>
                                  <p:childTnLst>
                                    <p:animEffect transition="out" filter="fade">
                                      <p:cBhvr>
                                        <p:cTn id="16" dur="500"/>
                                        <p:tgtEl>
                                          <p:spTgt spid="88068"/>
                                        </p:tgtEl>
                                      </p:cBhvr>
                                    </p:animEffect>
                                    <p:set>
                                      <p:cBhvr>
                                        <p:cTn id="17" dur="1" fill="hold">
                                          <p:stCondLst>
                                            <p:cond delay="499"/>
                                          </p:stCondLst>
                                        </p:cTn>
                                        <p:tgtEl>
                                          <p:spTgt spid="88068"/>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88070"/>
                                        </p:tgtEl>
                                        <p:attrNameLst>
                                          <p:attrName>style.visibility</p:attrName>
                                        </p:attrNameLst>
                                      </p:cBhvr>
                                      <p:to>
                                        <p:strVal val="visible"/>
                                      </p:to>
                                    </p:set>
                                    <p:animEffect transition="in" filter="fade">
                                      <p:cBhvr>
                                        <p:cTn id="20" dur="500"/>
                                        <p:tgtEl>
                                          <p:spTgt spid="880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0"/>
            <a:ext cx="847726"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19" name="Espace réservé du numéro de diapositive 2"/>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fld id="{D4F5722D-0BC0-40BB-BDD6-22500248D0A3}" type="slidenum">
              <a:rPr lang="en-US" altLang="fr-FR" sz="1400" smtClean="0"/>
              <a:pPr eaLnBrk="1" hangingPunct="1">
                <a:spcBef>
                  <a:spcPct val="0"/>
                </a:spcBef>
                <a:buFontTx/>
                <a:buNone/>
              </a:pPr>
              <a:t>35</a:t>
            </a:fld>
            <a:endParaRPr lang="en-US" altLang="fr-FR" sz="1400" smtClean="0"/>
          </a:p>
        </p:txBody>
      </p:sp>
      <p:grpSp>
        <p:nvGrpSpPr>
          <p:cNvPr id="34820" name="Groupe 3"/>
          <p:cNvGrpSpPr>
            <a:grpSpLocks/>
          </p:cNvGrpSpPr>
          <p:nvPr/>
        </p:nvGrpSpPr>
        <p:grpSpPr bwMode="auto">
          <a:xfrm>
            <a:off x="7939088" y="-28575"/>
            <a:ext cx="1233487" cy="700088"/>
            <a:chOff x="7561263" y="-28575"/>
            <a:chExt cx="1611312" cy="914400"/>
          </a:xfrm>
        </p:grpSpPr>
        <p:pic>
          <p:nvPicPr>
            <p:cNvPr id="34833" name="Picture 21" descr="logo_lpcno_300_dpi_fondtranspar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67700" y="-28575"/>
              <a:ext cx="9048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4" name="Picture 37" descr="Afficher l'image d'orig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1263" y="93663"/>
              <a:ext cx="7858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4821" name="Groupe 6"/>
          <p:cNvGrpSpPr>
            <a:grpSpLocks/>
          </p:cNvGrpSpPr>
          <p:nvPr/>
        </p:nvGrpSpPr>
        <p:grpSpPr bwMode="auto">
          <a:xfrm>
            <a:off x="1587500" y="1038225"/>
            <a:ext cx="5749925" cy="1303338"/>
            <a:chOff x="1588196" y="682255"/>
            <a:chExt cx="5749659" cy="1303422"/>
          </a:xfrm>
        </p:grpSpPr>
        <p:pic>
          <p:nvPicPr>
            <p:cNvPr id="348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6082" y="682255"/>
              <a:ext cx="5571773" cy="1303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1588196" y="750522"/>
              <a:ext cx="450829" cy="2873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grpSp>
        <p:nvGrpSpPr>
          <p:cNvPr id="34822" name="Groupe 9"/>
          <p:cNvGrpSpPr>
            <a:grpSpLocks/>
          </p:cNvGrpSpPr>
          <p:nvPr/>
        </p:nvGrpSpPr>
        <p:grpSpPr bwMode="auto">
          <a:xfrm>
            <a:off x="5368925" y="2828925"/>
            <a:ext cx="3475038" cy="2779713"/>
            <a:chOff x="1463588" y="1151790"/>
            <a:chExt cx="3051810" cy="2440175"/>
          </a:xfrm>
        </p:grpSpPr>
        <p:pic>
          <p:nvPicPr>
            <p:cNvPr id="34829" name="Picture 93" descr="AM5000_GeneralVie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3588" y="1151790"/>
              <a:ext cx="3051810" cy="24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0" name="Picture 3" descr="E:\CEMES\01-Articles\2010-2019\2011\2011_AdvFuncMat_PNN Growth\Figs\2009_PNN Growth Kinetics_Fig1b.jpg"/>
            <p:cNvPicPr>
              <a:picLocks noChangeAspect="1" noChangeArrowheads="1"/>
            </p:cNvPicPr>
            <p:nvPr/>
          </p:nvPicPr>
          <p:blipFill>
            <a:blip r:embed="rId7">
              <a:extLst>
                <a:ext uri="{28A0092B-C50C-407E-A947-70E740481C1C}">
                  <a14:useLocalDpi xmlns:a14="http://schemas.microsoft.com/office/drawing/2010/main" val="0"/>
                </a:ext>
              </a:extLst>
            </a:blip>
            <a:srcRect t="57121" r="72786"/>
            <a:stretch>
              <a:fillRect/>
            </a:stretch>
          </p:blipFill>
          <p:spPr bwMode="auto">
            <a:xfrm rot="-5400000">
              <a:off x="1626725" y="988654"/>
              <a:ext cx="919135" cy="124540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34823" name="ZoneTexte 12"/>
          <p:cNvSpPr txBox="1">
            <a:spLocks noChangeArrowheads="1"/>
          </p:cNvSpPr>
          <p:nvPr/>
        </p:nvSpPr>
        <p:spPr bwMode="auto">
          <a:xfrm>
            <a:off x="936625" y="5757863"/>
            <a:ext cx="2147888"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FR" altLang="fr-FR" sz="1000" i="1"/>
              <a:t>Adv Mater </a:t>
            </a:r>
            <a:r>
              <a:rPr lang="fr-FR" altLang="fr-FR" sz="1000" b="1"/>
              <a:t>2005</a:t>
            </a:r>
            <a:r>
              <a:rPr lang="fr-FR" altLang="fr-FR" sz="1000"/>
              <a:t>, 17, 2553-59</a:t>
            </a:r>
          </a:p>
          <a:p>
            <a:pPr eaLnBrk="1" hangingPunct="1"/>
            <a:r>
              <a:rPr lang="en-US" altLang="fr-FR" sz="1000" i="1"/>
              <a:t>Adv. Funct. Mater. </a:t>
            </a:r>
            <a:r>
              <a:rPr lang="fr-FR" altLang="fr-FR" sz="1000" b="1"/>
              <a:t>2011</a:t>
            </a:r>
            <a:r>
              <a:rPr lang="fr-FR" altLang="fr-FR" sz="1000"/>
              <a:t>, </a:t>
            </a:r>
            <a:r>
              <a:rPr lang="fr-FR" altLang="fr-FR" sz="1000" i="1"/>
              <a:t>21</a:t>
            </a:r>
            <a:r>
              <a:rPr lang="fr-FR" altLang="fr-FR" sz="1000"/>
              <a:t>, 851–859</a:t>
            </a:r>
            <a:endParaRPr lang="en-US" altLang="fr-FR" sz="1000"/>
          </a:p>
        </p:txBody>
      </p:sp>
      <p:sp>
        <p:nvSpPr>
          <p:cNvPr id="14" name="Rectangle 13"/>
          <p:cNvSpPr/>
          <p:nvPr/>
        </p:nvSpPr>
        <p:spPr>
          <a:xfrm>
            <a:off x="5183188" y="1174750"/>
            <a:ext cx="2154237" cy="11668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fr-FR" dirty="0">
              <a:solidFill>
                <a:schemeClr val="tx1"/>
              </a:solidFill>
            </a:endParaRPr>
          </a:p>
        </p:txBody>
      </p:sp>
      <p:sp>
        <p:nvSpPr>
          <p:cNvPr id="34825" name="ZoneTexte 14"/>
          <p:cNvSpPr txBox="1">
            <a:spLocks noChangeArrowheads="1"/>
          </p:cNvSpPr>
          <p:nvPr/>
        </p:nvSpPr>
        <p:spPr bwMode="auto">
          <a:xfrm>
            <a:off x="4137025" y="5757863"/>
            <a:ext cx="1811338"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fr-FR" sz="1000" i="1"/>
              <a:t>Phys Rev Lett</a:t>
            </a:r>
            <a:r>
              <a:rPr lang="en-US" altLang="fr-FR" sz="1000"/>
              <a:t> </a:t>
            </a:r>
            <a:r>
              <a:rPr lang="en-US" altLang="fr-FR" sz="1000" b="1"/>
              <a:t>2006</a:t>
            </a:r>
            <a:r>
              <a:rPr lang="en-US" altLang="fr-FR" sz="1000"/>
              <a:t>, 97, 100801</a:t>
            </a:r>
          </a:p>
          <a:p>
            <a:pPr eaLnBrk="1" hangingPunct="1"/>
            <a:r>
              <a:rPr lang="en-US" altLang="fr-FR" sz="1000" i="1"/>
              <a:t>Phys Rev B</a:t>
            </a:r>
            <a:r>
              <a:rPr lang="en-US" altLang="fr-FR" sz="1000"/>
              <a:t> </a:t>
            </a:r>
            <a:r>
              <a:rPr lang="en-US" altLang="fr-FR" sz="1000" b="1"/>
              <a:t>2010</a:t>
            </a:r>
            <a:r>
              <a:rPr lang="en-US" altLang="fr-FR" sz="1000"/>
              <a:t>, 81, </a:t>
            </a:r>
            <a:r>
              <a:rPr lang="fr-FR" altLang="fr-FR" sz="1000"/>
              <a:t>153412</a:t>
            </a:r>
            <a:endParaRPr lang="en-US" altLang="fr-FR" sz="1000"/>
          </a:p>
        </p:txBody>
      </p:sp>
      <p:sp>
        <p:nvSpPr>
          <p:cNvPr id="34826" name="ZoneTexte 15"/>
          <p:cNvSpPr txBox="1">
            <a:spLocks noChangeArrowheads="1"/>
          </p:cNvSpPr>
          <p:nvPr/>
        </p:nvSpPr>
        <p:spPr bwMode="auto">
          <a:xfrm>
            <a:off x="6924675" y="5776913"/>
            <a:ext cx="19192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fr-FR" sz="1000" i="1"/>
              <a:t>J. Chem. Phys.</a:t>
            </a:r>
            <a:r>
              <a:rPr lang="en-US" altLang="fr-FR" sz="1000"/>
              <a:t>, </a:t>
            </a:r>
            <a:r>
              <a:rPr lang="en-US" altLang="fr-FR" sz="1000" b="1"/>
              <a:t>2009</a:t>
            </a:r>
            <a:r>
              <a:rPr lang="en-US" altLang="fr-FR" sz="1000"/>
              <a:t> </a:t>
            </a:r>
            <a:r>
              <a:rPr lang="fr-FR" altLang="fr-FR" sz="1000"/>
              <a:t>130, 03470</a:t>
            </a:r>
            <a:endParaRPr lang="en-US" altLang="fr-FR" sz="1000"/>
          </a:p>
          <a:p>
            <a:pPr eaLnBrk="1" hangingPunct="1"/>
            <a:r>
              <a:rPr lang="en-US" altLang="fr-FR" sz="1000" i="1"/>
              <a:t>ACS Nano</a:t>
            </a:r>
            <a:r>
              <a:rPr lang="en-US" altLang="fr-FR" sz="1000"/>
              <a:t> </a:t>
            </a:r>
            <a:r>
              <a:rPr lang="en-US" altLang="fr-FR" sz="1000" b="1"/>
              <a:t>2012</a:t>
            </a:r>
            <a:r>
              <a:rPr lang="en-US" altLang="fr-FR" sz="1000"/>
              <a:t>, 6, 3434-40</a:t>
            </a:r>
          </a:p>
        </p:txBody>
      </p:sp>
      <p:pic>
        <p:nvPicPr>
          <p:cNvPr id="34827" name="Picture 8"/>
          <p:cNvPicPr>
            <a:picLocks noChangeAspect="1" noChangeArrowheads="1"/>
          </p:cNvPicPr>
          <p:nvPr/>
        </p:nvPicPr>
        <p:blipFill>
          <a:blip r:embed="rId8">
            <a:extLst>
              <a:ext uri="{28A0092B-C50C-407E-A947-70E740481C1C}">
                <a14:useLocalDpi xmlns:a14="http://schemas.microsoft.com/office/drawing/2010/main" val="0"/>
              </a:ext>
            </a:extLst>
          </a:blip>
          <a:srcRect l="3590" t="9648" r="10774"/>
          <a:stretch>
            <a:fillRect/>
          </a:stretch>
        </p:blipFill>
        <p:spPr bwMode="auto">
          <a:xfrm>
            <a:off x="947738" y="2776538"/>
            <a:ext cx="3836987" cy="285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2"/>
          <p:cNvSpPr txBox="1">
            <a:spLocks noChangeArrowheads="1"/>
          </p:cNvSpPr>
          <p:nvPr/>
        </p:nvSpPr>
        <p:spPr bwMode="auto">
          <a:xfrm>
            <a:off x="19050" y="19050"/>
            <a:ext cx="6858000" cy="381000"/>
          </a:xfrm>
          <a:prstGeom prst="rect">
            <a:avLst/>
          </a:prstGeom>
          <a:noFill/>
          <a:ln w="9525">
            <a:noFill/>
            <a:miter lim="800000"/>
            <a:headEnd/>
            <a:tailEnd/>
          </a:ln>
          <a:effectLst/>
        </p:spPr>
        <p:txBody>
          <a:bodyPr lIns="91422" tIns="45711" rIns="91422" bIns="45711" anchor="ctr"/>
          <a:lstStyle>
            <a:lvl1pPr defTabSz="801688">
              <a:defRPr>
                <a:solidFill>
                  <a:schemeClr val="tx1"/>
                </a:solidFill>
                <a:latin typeface="Arial" charset="0"/>
                <a:cs typeface="Arial" charset="0"/>
              </a:defRPr>
            </a:lvl1pPr>
            <a:lvl2pPr marL="742950" indent="-285750" defTabSz="801688">
              <a:defRPr>
                <a:solidFill>
                  <a:schemeClr val="tx1"/>
                </a:solidFill>
                <a:latin typeface="Arial" charset="0"/>
                <a:cs typeface="Arial" charset="0"/>
              </a:defRPr>
            </a:lvl2pPr>
            <a:lvl3pPr marL="1143000" indent="-228600" defTabSz="801688">
              <a:defRPr>
                <a:solidFill>
                  <a:schemeClr val="tx1"/>
                </a:solidFill>
                <a:latin typeface="Arial" charset="0"/>
                <a:cs typeface="Arial" charset="0"/>
              </a:defRPr>
            </a:lvl3pPr>
            <a:lvl4pPr marL="1600200" indent="-228600" defTabSz="801688">
              <a:defRPr>
                <a:solidFill>
                  <a:schemeClr val="tx1"/>
                </a:solidFill>
                <a:latin typeface="Arial" charset="0"/>
                <a:cs typeface="Arial" charset="0"/>
              </a:defRPr>
            </a:lvl4pPr>
            <a:lvl5pPr marL="2057400" indent="-228600" defTabSz="801688">
              <a:defRPr>
                <a:solidFill>
                  <a:schemeClr val="tx1"/>
                </a:solidFill>
                <a:latin typeface="Arial" charset="0"/>
                <a:cs typeface="Arial" charset="0"/>
              </a:defRPr>
            </a:lvl5pPr>
            <a:lvl6pPr marL="2514600" indent="-228600" defTabSz="801688" fontAlgn="base">
              <a:spcBef>
                <a:spcPct val="0"/>
              </a:spcBef>
              <a:spcAft>
                <a:spcPct val="0"/>
              </a:spcAft>
              <a:defRPr>
                <a:solidFill>
                  <a:schemeClr val="tx1"/>
                </a:solidFill>
                <a:latin typeface="Arial" charset="0"/>
                <a:cs typeface="Arial" charset="0"/>
              </a:defRPr>
            </a:lvl6pPr>
            <a:lvl7pPr marL="2971800" indent="-228600" defTabSz="801688" fontAlgn="base">
              <a:spcBef>
                <a:spcPct val="0"/>
              </a:spcBef>
              <a:spcAft>
                <a:spcPct val="0"/>
              </a:spcAft>
              <a:defRPr>
                <a:solidFill>
                  <a:schemeClr val="tx1"/>
                </a:solidFill>
                <a:latin typeface="Arial" charset="0"/>
                <a:cs typeface="Arial" charset="0"/>
              </a:defRPr>
            </a:lvl7pPr>
            <a:lvl8pPr marL="3429000" indent="-228600" defTabSz="801688" fontAlgn="base">
              <a:spcBef>
                <a:spcPct val="0"/>
              </a:spcBef>
              <a:spcAft>
                <a:spcPct val="0"/>
              </a:spcAft>
              <a:defRPr>
                <a:solidFill>
                  <a:schemeClr val="tx1"/>
                </a:solidFill>
                <a:latin typeface="Arial" charset="0"/>
                <a:cs typeface="Arial" charset="0"/>
              </a:defRPr>
            </a:lvl8pPr>
            <a:lvl9pPr marL="3886200" indent="-228600" defTabSz="801688" fontAlgn="base">
              <a:spcBef>
                <a:spcPct val="0"/>
              </a:spcBef>
              <a:spcAft>
                <a:spcPct val="0"/>
              </a:spcAft>
              <a:defRPr>
                <a:solidFill>
                  <a:schemeClr val="tx1"/>
                </a:solidFill>
                <a:latin typeface="Arial" charset="0"/>
                <a:cs typeface="Arial" charset="0"/>
              </a:defRPr>
            </a:lvl9pPr>
          </a:lstStyle>
          <a:p>
            <a:pPr>
              <a:defRPr/>
            </a:pPr>
            <a:r>
              <a:rPr kumimoji="1" lang="en-US" altLang="fr-FR" sz="2400" b="1" dirty="0" smtClean="0">
                <a:solidFill>
                  <a:srgbClr val="1C1C1C"/>
                </a:solidFill>
                <a:effectLst>
                  <a:outerShdw blurRad="38100" dist="38100" dir="2700000" algn="tl">
                    <a:srgbClr val="C0C0C0"/>
                  </a:outerShdw>
                </a:effectLst>
              </a:rPr>
              <a:t>Plasmonic Nanoparticle Networks</a:t>
            </a:r>
            <a:endParaRPr kumimoji="1" lang="fr-FR" altLang="fr-FR" sz="2400" b="1" dirty="0" smtClean="0">
              <a:solidFill>
                <a:srgbClr val="1C1C1C"/>
              </a:solidFill>
              <a:effectLst>
                <a:outerShdw blurRad="38100" dist="38100" dir="2700000" algn="tl">
                  <a:srgbClr val="C0C0C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0"/>
            <a:ext cx="847726"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5843" name="Groupe 3"/>
          <p:cNvGrpSpPr>
            <a:grpSpLocks/>
          </p:cNvGrpSpPr>
          <p:nvPr/>
        </p:nvGrpSpPr>
        <p:grpSpPr bwMode="auto">
          <a:xfrm>
            <a:off x="7939088" y="-28575"/>
            <a:ext cx="1233487" cy="700088"/>
            <a:chOff x="7561263" y="-28575"/>
            <a:chExt cx="1611312" cy="914400"/>
          </a:xfrm>
        </p:grpSpPr>
        <p:pic>
          <p:nvPicPr>
            <p:cNvPr id="35861" name="Picture 21" descr="logo_lpcno_300_dpi_fondtranspar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67700" y="-28575"/>
              <a:ext cx="9048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2" name="Picture 37" descr="Afficher l'image d'orig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1263" y="93663"/>
              <a:ext cx="7858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5844" name="Picture 2" descr="E:\CEMES\01-Articles\2013a_Science_EELS on PNN\Figs\Figure 1\Fig1v6.jpg"/>
          <p:cNvPicPr>
            <a:picLocks noChangeAspect="1" noChangeArrowheads="1"/>
          </p:cNvPicPr>
          <p:nvPr/>
        </p:nvPicPr>
        <p:blipFill>
          <a:blip r:embed="rId5">
            <a:extLst>
              <a:ext uri="{28A0092B-C50C-407E-A947-70E740481C1C}">
                <a14:useLocalDpi xmlns:a14="http://schemas.microsoft.com/office/drawing/2010/main" val="0"/>
              </a:ext>
            </a:extLst>
          </a:blip>
          <a:srcRect t="17574"/>
          <a:stretch>
            <a:fillRect/>
          </a:stretch>
        </p:blipFill>
        <p:spPr bwMode="auto">
          <a:xfrm>
            <a:off x="652463" y="1160463"/>
            <a:ext cx="4291012" cy="492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652463" y="2663825"/>
            <a:ext cx="4291012" cy="1028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9" name="Rectangle 8"/>
          <p:cNvSpPr/>
          <p:nvPr/>
        </p:nvSpPr>
        <p:spPr>
          <a:xfrm>
            <a:off x="652463" y="3709988"/>
            <a:ext cx="4291012" cy="24622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sp>
        <p:nvSpPr>
          <p:cNvPr id="35847" name="Text Box 63"/>
          <p:cNvSpPr txBox="1">
            <a:spLocks noChangeArrowheads="1"/>
          </p:cNvSpPr>
          <p:nvPr/>
        </p:nvSpPr>
        <p:spPr bwMode="auto">
          <a:xfrm>
            <a:off x="612775" y="603250"/>
            <a:ext cx="3795713" cy="34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har char="•"/>
              <a:tabLst>
                <a:tab pos="482600" algn="l"/>
              </a:tabLst>
              <a:defRPr sz="3200">
                <a:solidFill>
                  <a:schemeClr val="tx1"/>
                </a:solidFill>
                <a:latin typeface="Arial" pitchFamily="34" charset="0"/>
                <a:cs typeface="Arial" pitchFamily="34" charset="0"/>
              </a:defRPr>
            </a:lvl1pPr>
            <a:lvl2pPr marL="742950" indent="-285750" eaLnBrk="0" hangingPunct="0">
              <a:spcBef>
                <a:spcPct val="20000"/>
              </a:spcBef>
              <a:buChar char="–"/>
              <a:tabLst>
                <a:tab pos="482600" algn="l"/>
              </a:tabLst>
              <a:defRPr sz="2800">
                <a:solidFill>
                  <a:schemeClr val="tx1"/>
                </a:solidFill>
                <a:latin typeface="Arial" pitchFamily="34" charset="0"/>
                <a:cs typeface="Arial" pitchFamily="34" charset="0"/>
              </a:defRPr>
            </a:lvl2pPr>
            <a:lvl3pPr marL="1143000" indent="-228600" eaLnBrk="0" hangingPunct="0">
              <a:spcBef>
                <a:spcPct val="20000"/>
              </a:spcBef>
              <a:buChar char="•"/>
              <a:tabLst>
                <a:tab pos="482600" algn="l"/>
              </a:tabLst>
              <a:defRPr sz="2400">
                <a:solidFill>
                  <a:schemeClr val="tx1"/>
                </a:solidFill>
                <a:latin typeface="Arial" pitchFamily="34" charset="0"/>
                <a:cs typeface="Arial" pitchFamily="34" charset="0"/>
              </a:defRPr>
            </a:lvl3pPr>
            <a:lvl4pPr marL="1600200" indent="-228600" eaLnBrk="0" hangingPunct="0">
              <a:spcBef>
                <a:spcPct val="20000"/>
              </a:spcBef>
              <a:buChar char="–"/>
              <a:tabLst>
                <a:tab pos="482600" algn="l"/>
              </a:tabLst>
              <a:defRPr sz="2000">
                <a:solidFill>
                  <a:schemeClr val="tx1"/>
                </a:solidFill>
                <a:latin typeface="Arial" pitchFamily="34" charset="0"/>
                <a:cs typeface="Arial" pitchFamily="34" charset="0"/>
              </a:defRPr>
            </a:lvl4pPr>
            <a:lvl5pPr marL="2057400" indent="-228600" eaLnBrk="0" hangingPunct="0">
              <a:spcBef>
                <a:spcPct val="20000"/>
              </a:spcBef>
              <a:buChar char="»"/>
              <a:tabLst>
                <a:tab pos="482600" algn="l"/>
              </a:tabLst>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tabLst>
                <a:tab pos="482600" algn="l"/>
              </a:tabLst>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tabLst>
                <a:tab pos="482600" algn="l"/>
              </a:tabLst>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tabLst>
                <a:tab pos="482600" algn="l"/>
              </a:tabLst>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tabLst>
                <a:tab pos="482600" algn="l"/>
              </a:tabLst>
              <a:defRPr sz="2000">
                <a:solidFill>
                  <a:schemeClr val="tx1"/>
                </a:solidFill>
                <a:latin typeface="Arial" pitchFamily="34" charset="0"/>
                <a:cs typeface="Arial" pitchFamily="34" charset="0"/>
              </a:defRPr>
            </a:lvl9pPr>
          </a:lstStyle>
          <a:p>
            <a:pPr>
              <a:spcBef>
                <a:spcPct val="0"/>
              </a:spcBef>
              <a:buClr>
                <a:srgbClr val="000000"/>
              </a:buClr>
              <a:buFont typeface="Wingdings 2" pitchFamily="18" charset="2"/>
              <a:buChar char="å"/>
            </a:pPr>
            <a:r>
              <a:rPr lang="en-US" altLang="fr-FR" sz="1600" b="1">
                <a:solidFill>
                  <a:srgbClr val="0033CC"/>
                </a:solidFill>
              </a:rPr>
              <a:t> EELS imaging &amp; spectroscopy</a:t>
            </a:r>
            <a:endParaRPr lang="en-US" altLang="fr-FR" sz="1200">
              <a:solidFill>
                <a:srgbClr val="0033CC"/>
              </a:solidFill>
            </a:endParaRPr>
          </a:p>
        </p:txBody>
      </p:sp>
      <p:sp>
        <p:nvSpPr>
          <p:cNvPr id="35848" name="ZoneTexte 10"/>
          <p:cNvSpPr txBox="1">
            <a:spLocks noChangeArrowheads="1"/>
          </p:cNvSpPr>
          <p:nvPr/>
        </p:nvSpPr>
        <p:spPr bwMode="auto">
          <a:xfrm>
            <a:off x="1352550" y="2663825"/>
            <a:ext cx="6667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fr-FR" sz="1200" b="1">
                <a:solidFill>
                  <a:schemeClr val="bg1"/>
                </a:solidFill>
              </a:rPr>
              <a:t>2.45 eV</a:t>
            </a:r>
            <a:endParaRPr lang="fr-FR" altLang="fr-FR" sz="1200" b="1">
              <a:solidFill>
                <a:schemeClr val="bg1"/>
              </a:solidFill>
            </a:endParaRPr>
          </a:p>
        </p:txBody>
      </p:sp>
      <p:sp>
        <p:nvSpPr>
          <p:cNvPr id="35849" name="ZoneTexte 11"/>
          <p:cNvSpPr txBox="1">
            <a:spLocks noChangeArrowheads="1"/>
          </p:cNvSpPr>
          <p:nvPr/>
        </p:nvSpPr>
        <p:spPr bwMode="auto">
          <a:xfrm>
            <a:off x="2751138" y="2686050"/>
            <a:ext cx="6651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fr-FR" sz="1200" b="1">
                <a:solidFill>
                  <a:schemeClr val="bg1"/>
                </a:solidFill>
              </a:rPr>
              <a:t>1.61 eV</a:t>
            </a:r>
            <a:endParaRPr lang="fr-FR" altLang="fr-FR" sz="1200" b="1">
              <a:solidFill>
                <a:schemeClr val="bg1"/>
              </a:solidFill>
            </a:endParaRPr>
          </a:p>
        </p:txBody>
      </p:sp>
      <p:sp>
        <p:nvSpPr>
          <p:cNvPr id="19" name="Rectangle 2"/>
          <p:cNvSpPr txBox="1">
            <a:spLocks noChangeArrowheads="1"/>
          </p:cNvSpPr>
          <p:nvPr/>
        </p:nvSpPr>
        <p:spPr bwMode="auto">
          <a:xfrm>
            <a:off x="19050" y="19050"/>
            <a:ext cx="7920038" cy="381000"/>
          </a:xfrm>
          <a:prstGeom prst="rect">
            <a:avLst/>
          </a:prstGeom>
          <a:noFill/>
          <a:ln w="9525">
            <a:noFill/>
            <a:miter lim="800000"/>
            <a:headEnd/>
            <a:tailEnd/>
          </a:ln>
          <a:effectLst/>
        </p:spPr>
        <p:txBody>
          <a:bodyPr lIns="91422" tIns="45711" rIns="91422" bIns="45711" anchor="ctr"/>
          <a:lstStyle>
            <a:lvl1pPr defTabSz="801688">
              <a:defRPr>
                <a:solidFill>
                  <a:schemeClr val="tx1"/>
                </a:solidFill>
                <a:latin typeface="Arial" charset="0"/>
                <a:cs typeface="Arial" charset="0"/>
              </a:defRPr>
            </a:lvl1pPr>
            <a:lvl2pPr marL="742950" indent="-285750" defTabSz="801688">
              <a:defRPr>
                <a:solidFill>
                  <a:schemeClr val="tx1"/>
                </a:solidFill>
                <a:latin typeface="Arial" charset="0"/>
                <a:cs typeface="Arial" charset="0"/>
              </a:defRPr>
            </a:lvl2pPr>
            <a:lvl3pPr marL="1143000" indent="-228600" defTabSz="801688">
              <a:defRPr>
                <a:solidFill>
                  <a:schemeClr val="tx1"/>
                </a:solidFill>
                <a:latin typeface="Arial" charset="0"/>
                <a:cs typeface="Arial" charset="0"/>
              </a:defRPr>
            </a:lvl3pPr>
            <a:lvl4pPr marL="1600200" indent="-228600" defTabSz="801688">
              <a:defRPr>
                <a:solidFill>
                  <a:schemeClr val="tx1"/>
                </a:solidFill>
                <a:latin typeface="Arial" charset="0"/>
                <a:cs typeface="Arial" charset="0"/>
              </a:defRPr>
            </a:lvl4pPr>
            <a:lvl5pPr marL="2057400" indent="-228600" defTabSz="801688">
              <a:defRPr>
                <a:solidFill>
                  <a:schemeClr val="tx1"/>
                </a:solidFill>
                <a:latin typeface="Arial" charset="0"/>
                <a:cs typeface="Arial" charset="0"/>
              </a:defRPr>
            </a:lvl5pPr>
            <a:lvl6pPr marL="2514600" indent="-228600" defTabSz="801688" fontAlgn="base">
              <a:spcBef>
                <a:spcPct val="0"/>
              </a:spcBef>
              <a:spcAft>
                <a:spcPct val="0"/>
              </a:spcAft>
              <a:defRPr>
                <a:solidFill>
                  <a:schemeClr val="tx1"/>
                </a:solidFill>
                <a:latin typeface="Arial" charset="0"/>
                <a:cs typeface="Arial" charset="0"/>
              </a:defRPr>
            </a:lvl6pPr>
            <a:lvl7pPr marL="2971800" indent="-228600" defTabSz="801688" fontAlgn="base">
              <a:spcBef>
                <a:spcPct val="0"/>
              </a:spcBef>
              <a:spcAft>
                <a:spcPct val="0"/>
              </a:spcAft>
              <a:defRPr>
                <a:solidFill>
                  <a:schemeClr val="tx1"/>
                </a:solidFill>
                <a:latin typeface="Arial" charset="0"/>
                <a:cs typeface="Arial" charset="0"/>
              </a:defRPr>
            </a:lvl7pPr>
            <a:lvl8pPr marL="3429000" indent="-228600" defTabSz="801688" fontAlgn="base">
              <a:spcBef>
                <a:spcPct val="0"/>
              </a:spcBef>
              <a:spcAft>
                <a:spcPct val="0"/>
              </a:spcAft>
              <a:defRPr>
                <a:solidFill>
                  <a:schemeClr val="tx1"/>
                </a:solidFill>
                <a:latin typeface="Arial" charset="0"/>
                <a:cs typeface="Arial" charset="0"/>
              </a:defRPr>
            </a:lvl8pPr>
            <a:lvl9pPr marL="3886200" indent="-228600" defTabSz="801688" fontAlgn="base">
              <a:spcBef>
                <a:spcPct val="0"/>
              </a:spcBef>
              <a:spcAft>
                <a:spcPct val="0"/>
              </a:spcAft>
              <a:defRPr>
                <a:solidFill>
                  <a:schemeClr val="tx1"/>
                </a:solidFill>
                <a:latin typeface="Arial" charset="0"/>
                <a:cs typeface="Arial" charset="0"/>
              </a:defRPr>
            </a:lvl9pPr>
          </a:lstStyle>
          <a:p>
            <a:pPr>
              <a:defRPr/>
            </a:pPr>
            <a:r>
              <a:rPr kumimoji="1" lang="en-US" altLang="fr-FR" sz="2400" b="1" dirty="0">
                <a:solidFill>
                  <a:srgbClr val="1C1C1C"/>
                </a:solidFill>
                <a:effectLst>
                  <a:outerShdw blurRad="38100" dist="38100" dir="2700000" algn="tl">
                    <a:srgbClr val="C0C0C0"/>
                  </a:outerShdw>
                </a:effectLst>
              </a:rPr>
              <a:t>Multimodal plasmonics in fused colloidal networks</a:t>
            </a:r>
            <a:endParaRPr kumimoji="1" lang="fr-FR" altLang="fr-FR" sz="2400" b="1" dirty="0" smtClean="0">
              <a:solidFill>
                <a:srgbClr val="1C1C1C"/>
              </a:solidFill>
              <a:effectLst>
                <a:outerShdw blurRad="38100" dist="38100" dir="2700000" algn="tl">
                  <a:srgbClr val="C0C0C0"/>
                </a:outerShdw>
              </a:effectLst>
            </a:endParaRPr>
          </a:p>
        </p:txBody>
      </p:sp>
      <p:sp>
        <p:nvSpPr>
          <p:cNvPr id="35851" name="ZoneTexte 19"/>
          <p:cNvSpPr txBox="1">
            <a:spLocks noChangeArrowheads="1"/>
          </p:cNvSpPr>
          <p:nvPr/>
        </p:nvSpPr>
        <p:spPr bwMode="auto">
          <a:xfrm>
            <a:off x="787400" y="6296025"/>
            <a:ext cx="45926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FR" altLang="fr-FR" sz="1000"/>
              <a:t>A. Teulle, M. Bosman, C. Girard, K. L. Gurunatha, M. Li, S. Mann, E. Dujardin,</a:t>
            </a:r>
            <a:endParaRPr lang="fr-FR" altLang="fr-FR" sz="1000" b="1" i="1"/>
          </a:p>
          <a:p>
            <a:pPr eaLnBrk="1" hangingPunct="1"/>
            <a:r>
              <a:rPr lang="fr-FR" altLang="fr-FR" sz="1000" i="1"/>
              <a:t>Nature Materials</a:t>
            </a:r>
            <a:r>
              <a:rPr lang="fr-FR" altLang="fr-FR" sz="1000"/>
              <a:t>, </a:t>
            </a:r>
            <a:r>
              <a:rPr lang="fr-FR" altLang="fr-FR" sz="1000" b="1"/>
              <a:t>2015</a:t>
            </a:r>
            <a:r>
              <a:rPr lang="fr-FR" altLang="fr-FR" sz="1000"/>
              <a:t>, </a:t>
            </a:r>
            <a:r>
              <a:rPr lang="fr-FR" altLang="fr-FR" sz="1000" u="sng"/>
              <a:t>14</a:t>
            </a:r>
            <a:r>
              <a:rPr lang="fr-FR" altLang="fr-FR" sz="1000"/>
              <a:t>, 87</a:t>
            </a:r>
          </a:p>
        </p:txBody>
      </p:sp>
      <p:sp>
        <p:nvSpPr>
          <p:cNvPr id="35852" name="Espace réservé du numéro de diapositive 2"/>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fld id="{6AC3DBAB-2F5B-44AC-A634-D9D65B38795F}" type="slidenum">
              <a:rPr lang="en-US" altLang="fr-FR" sz="1400" smtClean="0"/>
              <a:pPr eaLnBrk="1" hangingPunct="1">
                <a:spcBef>
                  <a:spcPct val="0"/>
                </a:spcBef>
                <a:buFontTx/>
                <a:buNone/>
              </a:pPr>
              <a:t>36</a:t>
            </a:fld>
            <a:endParaRPr lang="en-US" altLang="fr-FR" sz="1400" smtClean="0"/>
          </a:p>
        </p:txBody>
      </p:sp>
      <p:grpSp>
        <p:nvGrpSpPr>
          <p:cNvPr id="27" name="Groupe 26"/>
          <p:cNvGrpSpPr>
            <a:grpSpLocks/>
          </p:cNvGrpSpPr>
          <p:nvPr/>
        </p:nvGrpSpPr>
        <p:grpSpPr bwMode="auto">
          <a:xfrm>
            <a:off x="5153025" y="612775"/>
            <a:ext cx="3992563" cy="5686425"/>
            <a:chOff x="5152579" y="613360"/>
            <a:chExt cx="3992946" cy="5685412"/>
          </a:xfrm>
        </p:grpSpPr>
        <p:sp>
          <p:nvSpPr>
            <p:cNvPr id="35854" name="ZoneTexte 12"/>
            <p:cNvSpPr txBox="1">
              <a:spLocks noChangeArrowheads="1"/>
            </p:cNvSpPr>
            <p:nvPr/>
          </p:nvSpPr>
          <p:spPr bwMode="auto">
            <a:xfrm>
              <a:off x="8479958" y="2685487"/>
              <a:ext cx="66556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fr-FR" sz="1200" b="1">
                  <a:solidFill>
                    <a:schemeClr val="bg1"/>
                  </a:solidFill>
                </a:rPr>
                <a:t>1.11 eV</a:t>
              </a:r>
              <a:endParaRPr lang="fr-FR" altLang="fr-FR" sz="1200" b="1">
                <a:solidFill>
                  <a:schemeClr val="bg1"/>
                </a:solidFill>
              </a:endParaRPr>
            </a:p>
          </p:txBody>
        </p:sp>
        <p:sp>
          <p:nvSpPr>
            <p:cNvPr id="35855" name="Text Box 63"/>
            <p:cNvSpPr txBox="1">
              <a:spLocks noChangeArrowheads="1"/>
            </p:cNvSpPr>
            <p:nvPr/>
          </p:nvSpPr>
          <p:spPr bwMode="auto">
            <a:xfrm>
              <a:off x="5152579" y="613360"/>
              <a:ext cx="3635810" cy="340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har char="•"/>
                <a:tabLst>
                  <a:tab pos="482600" algn="l"/>
                </a:tabLst>
                <a:defRPr sz="3200">
                  <a:solidFill>
                    <a:schemeClr val="tx1"/>
                  </a:solidFill>
                  <a:latin typeface="Arial" pitchFamily="34" charset="0"/>
                  <a:cs typeface="Arial" pitchFamily="34" charset="0"/>
                </a:defRPr>
              </a:lvl1pPr>
              <a:lvl2pPr marL="742950" indent="-285750" eaLnBrk="0" hangingPunct="0">
                <a:spcBef>
                  <a:spcPct val="20000"/>
                </a:spcBef>
                <a:buChar char="–"/>
                <a:tabLst>
                  <a:tab pos="482600" algn="l"/>
                </a:tabLst>
                <a:defRPr sz="2800">
                  <a:solidFill>
                    <a:schemeClr val="tx1"/>
                  </a:solidFill>
                  <a:latin typeface="Arial" pitchFamily="34" charset="0"/>
                  <a:cs typeface="Arial" pitchFamily="34" charset="0"/>
                </a:defRPr>
              </a:lvl2pPr>
              <a:lvl3pPr marL="1143000" indent="-228600" eaLnBrk="0" hangingPunct="0">
                <a:spcBef>
                  <a:spcPct val="20000"/>
                </a:spcBef>
                <a:buChar char="•"/>
                <a:tabLst>
                  <a:tab pos="482600" algn="l"/>
                </a:tabLst>
                <a:defRPr sz="2400">
                  <a:solidFill>
                    <a:schemeClr val="tx1"/>
                  </a:solidFill>
                  <a:latin typeface="Arial" pitchFamily="34" charset="0"/>
                  <a:cs typeface="Arial" pitchFamily="34" charset="0"/>
                </a:defRPr>
              </a:lvl3pPr>
              <a:lvl4pPr marL="1600200" indent="-228600" eaLnBrk="0" hangingPunct="0">
                <a:spcBef>
                  <a:spcPct val="20000"/>
                </a:spcBef>
                <a:buChar char="–"/>
                <a:tabLst>
                  <a:tab pos="482600" algn="l"/>
                </a:tabLst>
                <a:defRPr sz="2000">
                  <a:solidFill>
                    <a:schemeClr val="tx1"/>
                  </a:solidFill>
                  <a:latin typeface="Arial" pitchFamily="34" charset="0"/>
                  <a:cs typeface="Arial" pitchFamily="34" charset="0"/>
                </a:defRPr>
              </a:lvl4pPr>
              <a:lvl5pPr marL="2057400" indent="-228600" eaLnBrk="0" hangingPunct="0">
                <a:spcBef>
                  <a:spcPct val="20000"/>
                </a:spcBef>
                <a:buChar char="»"/>
                <a:tabLst>
                  <a:tab pos="482600" algn="l"/>
                </a:tabLst>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tabLst>
                  <a:tab pos="482600" algn="l"/>
                </a:tabLst>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tabLst>
                  <a:tab pos="482600" algn="l"/>
                </a:tabLst>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tabLst>
                  <a:tab pos="482600" algn="l"/>
                </a:tabLst>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tabLst>
                  <a:tab pos="482600" algn="l"/>
                </a:tabLst>
                <a:defRPr sz="2000">
                  <a:solidFill>
                    <a:schemeClr val="tx1"/>
                  </a:solidFill>
                  <a:latin typeface="Arial" pitchFamily="34" charset="0"/>
                  <a:cs typeface="Arial" pitchFamily="34" charset="0"/>
                </a:defRPr>
              </a:lvl9pPr>
            </a:lstStyle>
            <a:p>
              <a:pPr>
                <a:spcBef>
                  <a:spcPct val="0"/>
                </a:spcBef>
                <a:buClr>
                  <a:srgbClr val="000000"/>
                </a:buClr>
                <a:buFont typeface="Wingdings 2" pitchFamily="18" charset="2"/>
                <a:buChar char="å"/>
              </a:pPr>
              <a:r>
                <a:rPr lang="en-US" altLang="fr-FR" sz="1600" b="1">
                  <a:solidFill>
                    <a:srgbClr val="0033CC"/>
                  </a:solidFill>
                </a:rPr>
                <a:t> Delocalized modes in fused PNN</a:t>
              </a:r>
              <a:endParaRPr lang="en-US" altLang="fr-FR" sz="1200">
                <a:solidFill>
                  <a:srgbClr val="0033CC"/>
                </a:solidFill>
              </a:endParaRPr>
            </a:p>
          </p:txBody>
        </p:sp>
        <p:pic>
          <p:nvPicPr>
            <p:cNvPr id="35856" name="Picture 3" descr="E:\CEMES\01-Articles\2013a_Science_EELS on PNN\Figs\Figure 5\Fig5v3.jpg"/>
            <p:cNvPicPr>
              <a:picLocks noChangeAspect="1" noChangeArrowheads="1"/>
            </p:cNvPicPr>
            <p:nvPr/>
          </p:nvPicPr>
          <p:blipFill>
            <a:blip r:embed="rId6">
              <a:extLst>
                <a:ext uri="{28A0092B-C50C-407E-A947-70E740481C1C}">
                  <a14:useLocalDpi xmlns:a14="http://schemas.microsoft.com/office/drawing/2010/main" val="0"/>
                </a:ext>
              </a:extLst>
            </a:blip>
            <a:srcRect r="50000" b="66779"/>
            <a:stretch>
              <a:fillRect/>
            </a:stretch>
          </p:blipFill>
          <p:spPr bwMode="auto">
            <a:xfrm>
              <a:off x="5380759" y="954095"/>
              <a:ext cx="3420765" cy="2224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857" name="Groupe 2"/>
            <p:cNvGrpSpPr>
              <a:grpSpLocks/>
            </p:cNvGrpSpPr>
            <p:nvPr/>
          </p:nvGrpSpPr>
          <p:grpSpPr bwMode="auto">
            <a:xfrm>
              <a:off x="6167581" y="3255986"/>
              <a:ext cx="2312377" cy="3042786"/>
              <a:chOff x="6167581" y="3255986"/>
              <a:chExt cx="2312377" cy="3042786"/>
            </a:xfrm>
          </p:grpSpPr>
          <p:pic>
            <p:nvPicPr>
              <p:cNvPr id="35858" name="Picture 3" descr="E:\CEMES\01-Articles\2013a_Science_EELS on PNN\Figs\Figure 5\Fig5v3.jpg"/>
              <p:cNvPicPr>
                <a:picLocks noChangeAspect="1" noChangeArrowheads="1"/>
              </p:cNvPicPr>
              <p:nvPr/>
            </p:nvPicPr>
            <p:blipFill>
              <a:blip r:embed="rId6">
                <a:extLst>
                  <a:ext uri="{28A0092B-C50C-407E-A947-70E740481C1C}">
                    <a14:useLocalDpi xmlns:a14="http://schemas.microsoft.com/office/drawing/2010/main" val="0"/>
                  </a:ext>
                </a:extLst>
              </a:blip>
              <a:srcRect l="50000" t="33643" b="33136"/>
              <a:stretch>
                <a:fillRect/>
              </a:stretch>
            </p:blipFill>
            <p:spPr bwMode="auto">
              <a:xfrm>
                <a:off x="6167581" y="3255986"/>
                <a:ext cx="2312377" cy="15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9" name="Picture 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67581" y="4793954"/>
                <a:ext cx="2312377" cy="1504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860" name="ZoneTexte 1"/>
              <p:cNvSpPr txBox="1">
                <a:spLocks noChangeArrowheads="1"/>
              </p:cNvSpPr>
              <p:nvPr/>
            </p:nvSpPr>
            <p:spPr bwMode="auto">
              <a:xfrm>
                <a:off x="7584082" y="5960218"/>
                <a:ext cx="891591" cy="33855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fr-FR" sz="1600" b="1">
                    <a:solidFill>
                      <a:schemeClr val="bg1"/>
                    </a:solidFill>
                  </a:rPr>
                  <a:t>0.38 eV</a:t>
                </a:r>
                <a:endParaRPr lang="fr-FR" altLang="fr-FR" sz="1600" b="1">
                  <a:solidFill>
                    <a:schemeClr val="bg1"/>
                  </a:solidFill>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1238" y="4259263"/>
            <a:ext cx="3419475" cy="2598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867" name="Espace réservé du numéro de diapositive 2"/>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fld id="{A762E18F-7887-4954-AC7C-447493A61D06}" type="slidenum">
              <a:rPr lang="en-US" altLang="fr-FR" sz="1400" smtClean="0"/>
              <a:pPr eaLnBrk="1" hangingPunct="1">
                <a:spcBef>
                  <a:spcPct val="0"/>
                </a:spcBef>
                <a:buFontTx/>
                <a:buNone/>
              </a:pPr>
              <a:t>37</a:t>
            </a:fld>
            <a:endParaRPr lang="en-US" altLang="fr-FR" sz="1400" smtClean="0"/>
          </a:p>
        </p:txBody>
      </p:sp>
      <p:grpSp>
        <p:nvGrpSpPr>
          <p:cNvPr id="36868" name="Groupe 3"/>
          <p:cNvGrpSpPr>
            <a:grpSpLocks/>
          </p:cNvGrpSpPr>
          <p:nvPr/>
        </p:nvGrpSpPr>
        <p:grpSpPr bwMode="auto">
          <a:xfrm>
            <a:off x="7939088" y="-28575"/>
            <a:ext cx="1233487" cy="700088"/>
            <a:chOff x="7561263" y="-28575"/>
            <a:chExt cx="1611312" cy="914400"/>
          </a:xfrm>
        </p:grpSpPr>
        <p:pic>
          <p:nvPicPr>
            <p:cNvPr id="36883" name="Picture 21" descr="logo_lpcno_300_dpi_fondtranspar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67700" y="-28575"/>
              <a:ext cx="9048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4" name="Picture 37" descr="Afficher l'image d'orig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1263" y="93663"/>
              <a:ext cx="7858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Rectangle 2"/>
          <p:cNvSpPr txBox="1">
            <a:spLocks noChangeArrowheads="1"/>
          </p:cNvSpPr>
          <p:nvPr/>
        </p:nvSpPr>
        <p:spPr bwMode="auto">
          <a:xfrm>
            <a:off x="19050" y="19050"/>
            <a:ext cx="6858000" cy="381000"/>
          </a:xfrm>
          <a:prstGeom prst="rect">
            <a:avLst/>
          </a:prstGeom>
          <a:noFill/>
          <a:ln w="9525">
            <a:noFill/>
            <a:miter lim="800000"/>
            <a:headEnd/>
            <a:tailEnd/>
          </a:ln>
          <a:effectLst/>
        </p:spPr>
        <p:txBody>
          <a:bodyPr lIns="91422" tIns="45711" rIns="91422" bIns="45711" anchor="ctr"/>
          <a:lstStyle>
            <a:lvl1pPr defTabSz="801688">
              <a:defRPr>
                <a:solidFill>
                  <a:schemeClr val="tx1"/>
                </a:solidFill>
                <a:latin typeface="Arial" charset="0"/>
                <a:cs typeface="Arial" charset="0"/>
              </a:defRPr>
            </a:lvl1pPr>
            <a:lvl2pPr marL="742950" indent="-285750" defTabSz="801688">
              <a:defRPr>
                <a:solidFill>
                  <a:schemeClr val="tx1"/>
                </a:solidFill>
                <a:latin typeface="Arial" charset="0"/>
                <a:cs typeface="Arial" charset="0"/>
              </a:defRPr>
            </a:lvl2pPr>
            <a:lvl3pPr marL="1143000" indent="-228600" defTabSz="801688">
              <a:defRPr>
                <a:solidFill>
                  <a:schemeClr val="tx1"/>
                </a:solidFill>
                <a:latin typeface="Arial" charset="0"/>
                <a:cs typeface="Arial" charset="0"/>
              </a:defRPr>
            </a:lvl3pPr>
            <a:lvl4pPr marL="1600200" indent="-228600" defTabSz="801688">
              <a:defRPr>
                <a:solidFill>
                  <a:schemeClr val="tx1"/>
                </a:solidFill>
                <a:latin typeface="Arial" charset="0"/>
                <a:cs typeface="Arial" charset="0"/>
              </a:defRPr>
            </a:lvl4pPr>
            <a:lvl5pPr marL="2057400" indent="-228600" defTabSz="801688">
              <a:defRPr>
                <a:solidFill>
                  <a:schemeClr val="tx1"/>
                </a:solidFill>
                <a:latin typeface="Arial" charset="0"/>
                <a:cs typeface="Arial" charset="0"/>
              </a:defRPr>
            </a:lvl5pPr>
            <a:lvl6pPr marL="2514600" indent="-228600" defTabSz="801688" fontAlgn="base">
              <a:spcBef>
                <a:spcPct val="0"/>
              </a:spcBef>
              <a:spcAft>
                <a:spcPct val="0"/>
              </a:spcAft>
              <a:defRPr>
                <a:solidFill>
                  <a:schemeClr val="tx1"/>
                </a:solidFill>
                <a:latin typeface="Arial" charset="0"/>
                <a:cs typeface="Arial" charset="0"/>
              </a:defRPr>
            </a:lvl6pPr>
            <a:lvl7pPr marL="2971800" indent="-228600" defTabSz="801688" fontAlgn="base">
              <a:spcBef>
                <a:spcPct val="0"/>
              </a:spcBef>
              <a:spcAft>
                <a:spcPct val="0"/>
              </a:spcAft>
              <a:defRPr>
                <a:solidFill>
                  <a:schemeClr val="tx1"/>
                </a:solidFill>
                <a:latin typeface="Arial" charset="0"/>
                <a:cs typeface="Arial" charset="0"/>
              </a:defRPr>
            </a:lvl7pPr>
            <a:lvl8pPr marL="3429000" indent="-228600" defTabSz="801688" fontAlgn="base">
              <a:spcBef>
                <a:spcPct val="0"/>
              </a:spcBef>
              <a:spcAft>
                <a:spcPct val="0"/>
              </a:spcAft>
              <a:defRPr>
                <a:solidFill>
                  <a:schemeClr val="tx1"/>
                </a:solidFill>
                <a:latin typeface="Arial" charset="0"/>
                <a:cs typeface="Arial" charset="0"/>
              </a:defRPr>
            </a:lvl8pPr>
            <a:lvl9pPr marL="3886200" indent="-228600" defTabSz="801688" fontAlgn="base">
              <a:spcBef>
                <a:spcPct val="0"/>
              </a:spcBef>
              <a:spcAft>
                <a:spcPct val="0"/>
              </a:spcAft>
              <a:defRPr>
                <a:solidFill>
                  <a:schemeClr val="tx1"/>
                </a:solidFill>
                <a:latin typeface="Arial" charset="0"/>
                <a:cs typeface="Arial" charset="0"/>
              </a:defRPr>
            </a:lvl9pPr>
          </a:lstStyle>
          <a:p>
            <a:pPr>
              <a:defRPr/>
            </a:pPr>
            <a:r>
              <a:rPr kumimoji="1" lang="en-US" altLang="fr-FR" sz="2400" b="1" dirty="0" smtClean="0">
                <a:solidFill>
                  <a:srgbClr val="1C1C1C"/>
                </a:solidFill>
                <a:effectLst>
                  <a:outerShdw blurRad="38100" dist="38100" dir="2700000" algn="tl">
                    <a:srgbClr val="C0C0C0"/>
                  </a:outerShdw>
                </a:effectLst>
              </a:rPr>
              <a:t>Nanorod chains</a:t>
            </a:r>
            <a:endParaRPr kumimoji="1" lang="fr-FR" altLang="fr-FR" sz="2400" b="1" dirty="0" smtClean="0">
              <a:solidFill>
                <a:srgbClr val="1C1C1C"/>
              </a:solidFill>
              <a:effectLst>
                <a:outerShdw blurRad="38100" dist="38100" dir="2700000" algn="tl">
                  <a:srgbClr val="C0C0C0"/>
                </a:outerShdw>
              </a:effectLst>
            </a:endParaRPr>
          </a:p>
        </p:txBody>
      </p:sp>
      <p:pic>
        <p:nvPicPr>
          <p:cNvPr id="368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5213" y="1203325"/>
            <a:ext cx="3449637" cy="1706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7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8063" y="974725"/>
            <a:ext cx="2970212" cy="445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Connecteur droit avec flèche 2"/>
          <p:cNvCxnSpPr/>
          <p:nvPr/>
        </p:nvCxnSpPr>
        <p:spPr>
          <a:xfrm>
            <a:off x="4213225" y="1758950"/>
            <a:ext cx="1990725"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Forme libre 9"/>
          <p:cNvSpPr/>
          <p:nvPr/>
        </p:nvSpPr>
        <p:spPr>
          <a:xfrm>
            <a:off x="3275013" y="2303463"/>
            <a:ext cx="2882900" cy="1955800"/>
          </a:xfrm>
          <a:custGeom>
            <a:avLst/>
            <a:gdLst>
              <a:gd name="connsiteX0" fmla="*/ 0 w 2882097"/>
              <a:gd name="connsiteY0" fmla="*/ 0 h 1956122"/>
              <a:gd name="connsiteX1" fmla="*/ 1805651 w 2882097"/>
              <a:gd name="connsiteY1" fmla="*/ 1956122 h 1956122"/>
              <a:gd name="connsiteX2" fmla="*/ 2882097 w 2882097"/>
              <a:gd name="connsiteY2" fmla="*/ 1944547 h 1956122"/>
            </a:gdLst>
            <a:ahLst/>
            <a:cxnLst>
              <a:cxn ang="0">
                <a:pos x="connsiteX0" y="connsiteY0"/>
              </a:cxn>
              <a:cxn ang="0">
                <a:pos x="connsiteX1" y="connsiteY1"/>
              </a:cxn>
              <a:cxn ang="0">
                <a:pos x="connsiteX2" y="connsiteY2"/>
              </a:cxn>
            </a:cxnLst>
            <a:rect l="l" t="t" r="r" b="b"/>
            <a:pathLst>
              <a:path w="2882097" h="1956122">
                <a:moveTo>
                  <a:pt x="0" y="0"/>
                </a:moveTo>
                <a:lnTo>
                  <a:pt x="1805651" y="1956122"/>
                </a:lnTo>
                <a:lnTo>
                  <a:pt x="2882097" y="1944547"/>
                </a:lnTo>
              </a:path>
            </a:pathLst>
          </a:custGeom>
          <a:noFill/>
          <a:ln w="1905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6874" name="ZoneTexte 10"/>
          <p:cNvSpPr txBox="1">
            <a:spLocks noChangeArrowheads="1"/>
          </p:cNvSpPr>
          <p:nvPr/>
        </p:nvSpPr>
        <p:spPr bwMode="auto">
          <a:xfrm>
            <a:off x="4779963" y="3616325"/>
            <a:ext cx="1377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fr-FR" sz="1400" b="1"/>
              <a:t>DMF:H</a:t>
            </a:r>
            <a:r>
              <a:rPr lang="en-US" altLang="fr-FR" sz="1400" b="1" baseline="-25000"/>
              <a:t>2</a:t>
            </a:r>
            <a:r>
              <a:rPr lang="en-US" altLang="fr-FR" sz="1400" b="1"/>
              <a:t>O 20%</a:t>
            </a:r>
            <a:endParaRPr lang="fr-FR" altLang="fr-FR" sz="1400" b="1"/>
          </a:p>
        </p:txBody>
      </p:sp>
      <p:sp>
        <p:nvSpPr>
          <p:cNvPr id="36875" name="ZoneTexte 16"/>
          <p:cNvSpPr txBox="1">
            <a:spLocks noChangeArrowheads="1"/>
          </p:cNvSpPr>
          <p:nvPr/>
        </p:nvSpPr>
        <p:spPr bwMode="auto">
          <a:xfrm>
            <a:off x="4570413" y="1450975"/>
            <a:ext cx="12779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fr-FR" sz="1400" b="1"/>
              <a:t>DMF:H</a:t>
            </a:r>
            <a:r>
              <a:rPr lang="en-US" altLang="fr-FR" sz="1400" b="1" baseline="-25000"/>
              <a:t>2</a:t>
            </a:r>
            <a:r>
              <a:rPr lang="en-US" altLang="fr-FR" sz="1400" b="1"/>
              <a:t>O 6%</a:t>
            </a:r>
            <a:endParaRPr lang="fr-FR" altLang="fr-FR" sz="1400" b="1"/>
          </a:p>
        </p:txBody>
      </p:sp>
      <p:grpSp>
        <p:nvGrpSpPr>
          <p:cNvPr id="36876" name="Groupe 12"/>
          <p:cNvGrpSpPr>
            <a:grpSpLocks/>
          </p:cNvGrpSpPr>
          <p:nvPr/>
        </p:nvGrpSpPr>
        <p:grpSpPr bwMode="auto">
          <a:xfrm>
            <a:off x="254000" y="2909888"/>
            <a:ext cx="2054225" cy="1671637"/>
            <a:chOff x="579120" y="3432969"/>
            <a:chExt cx="2868930" cy="2336097"/>
          </a:xfrm>
        </p:grpSpPr>
        <p:pic>
          <p:nvPicPr>
            <p:cNvPr id="36881"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l="6378"/>
            <a:stretch>
              <a:fillRect/>
            </a:stretch>
          </p:blipFill>
          <p:spPr bwMode="auto">
            <a:xfrm>
              <a:off x="579120" y="3432969"/>
              <a:ext cx="2868930" cy="2336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82"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19406" y="4481513"/>
              <a:ext cx="1199230" cy="710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6877" name="Picture 18"/>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288" y="0"/>
            <a:ext cx="847726"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2" name="Connecteur droit avec flèche 21"/>
          <p:cNvCxnSpPr/>
          <p:nvPr/>
        </p:nvCxnSpPr>
        <p:spPr>
          <a:xfrm rot="5400000">
            <a:off x="1720850" y="3203576"/>
            <a:ext cx="1990725"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flipH="1">
            <a:off x="1595438" y="2159000"/>
            <a:ext cx="712787" cy="7508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880" name="ZoneTexte 18"/>
          <p:cNvSpPr txBox="1">
            <a:spLocks noChangeArrowheads="1"/>
          </p:cNvSpPr>
          <p:nvPr/>
        </p:nvSpPr>
        <p:spPr bwMode="auto">
          <a:xfrm>
            <a:off x="6899275" y="6640513"/>
            <a:ext cx="22447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fr-FR" sz="1000"/>
              <a:t>Z. Nie et al., Nat Mater. 2007, 6, 609</a:t>
            </a:r>
            <a:endParaRPr lang="fr-FR" altLang="fr-FR" sz="100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0"/>
            <a:ext cx="847726"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1" name="Espace réservé du numéro de diapositive 2"/>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fld id="{066A7A33-D0E4-4BE9-9558-6833506C5224}" type="slidenum">
              <a:rPr lang="en-US" altLang="fr-FR" sz="1400" smtClean="0"/>
              <a:pPr eaLnBrk="1" hangingPunct="1">
                <a:spcBef>
                  <a:spcPct val="0"/>
                </a:spcBef>
                <a:buFontTx/>
                <a:buNone/>
              </a:pPr>
              <a:t>38</a:t>
            </a:fld>
            <a:endParaRPr lang="en-US" altLang="fr-FR" sz="1400" smtClean="0"/>
          </a:p>
        </p:txBody>
      </p:sp>
      <p:grpSp>
        <p:nvGrpSpPr>
          <p:cNvPr id="37892" name="Groupe 3"/>
          <p:cNvGrpSpPr>
            <a:grpSpLocks/>
          </p:cNvGrpSpPr>
          <p:nvPr/>
        </p:nvGrpSpPr>
        <p:grpSpPr bwMode="auto">
          <a:xfrm>
            <a:off x="7939088" y="-28575"/>
            <a:ext cx="1233487" cy="700088"/>
            <a:chOff x="7561263" y="-28575"/>
            <a:chExt cx="1611312" cy="914400"/>
          </a:xfrm>
        </p:grpSpPr>
        <p:pic>
          <p:nvPicPr>
            <p:cNvPr id="37899" name="Picture 21" descr="logo_lpcno_300_dpi_fondtranspar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67700" y="-28575"/>
              <a:ext cx="9048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0" name="Picture 37" descr="Afficher l'image d'orig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1263" y="93663"/>
              <a:ext cx="7858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789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5188" y="4017963"/>
            <a:ext cx="5554662" cy="2430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2"/>
          <p:cNvSpPr txBox="1">
            <a:spLocks noChangeArrowheads="1"/>
          </p:cNvSpPr>
          <p:nvPr/>
        </p:nvSpPr>
        <p:spPr bwMode="auto">
          <a:xfrm>
            <a:off x="19050" y="19050"/>
            <a:ext cx="6858000" cy="381000"/>
          </a:xfrm>
          <a:prstGeom prst="rect">
            <a:avLst/>
          </a:prstGeom>
          <a:noFill/>
          <a:ln w="9525">
            <a:noFill/>
            <a:miter lim="800000"/>
            <a:headEnd/>
            <a:tailEnd/>
          </a:ln>
          <a:effectLst/>
        </p:spPr>
        <p:txBody>
          <a:bodyPr lIns="91422" tIns="45711" rIns="91422" bIns="45711" anchor="ctr"/>
          <a:lstStyle>
            <a:lvl1pPr defTabSz="801688">
              <a:defRPr>
                <a:solidFill>
                  <a:schemeClr val="tx1"/>
                </a:solidFill>
                <a:latin typeface="Arial" charset="0"/>
                <a:cs typeface="Arial" charset="0"/>
              </a:defRPr>
            </a:lvl1pPr>
            <a:lvl2pPr marL="742950" indent="-285750" defTabSz="801688">
              <a:defRPr>
                <a:solidFill>
                  <a:schemeClr val="tx1"/>
                </a:solidFill>
                <a:latin typeface="Arial" charset="0"/>
                <a:cs typeface="Arial" charset="0"/>
              </a:defRPr>
            </a:lvl2pPr>
            <a:lvl3pPr marL="1143000" indent="-228600" defTabSz="801688">
              <a:defRPr>
                <a:solidFill>
                  <a:schemeClr val="tx1"/>
                </a:solidFill>
                <a:latin typeface="Arial" charset="0"/>
                <a:cs typeface="Arial" charset="0"/>
              </a:defRPr>
            </a:lvl3pPr>
            <a:lvl4pPr marL="1600200" indent="-228600" defTabSz="801688">
              <a:defRPr>
                <a:solidFill>
                  <a:schemeClr val="tx1"/>
                </a:solidFill>
                <a:latin typeface="Arial" charset="0"/>
                <a:cs typeface="Arial" charset="0"/>
              </a:defRPr>
            </a:lvl4pPr>
            <a:lvl5pPr marL="2057400" indent="-228600" defTabSz="801688">
              <a:defRPr>
                <a:solidFill>
                  <a:schemeClr val="tx1"/>
                </a:solidFill>
                <a:latin typeface="Arial" charset="0"/>
                <a:cs typeface="Arial" charset="0"/>
              </a:defRPr>
            </a:lvl5pPr>
            <a:lvl6pPr marL="2514600" indent="-228600" defTabSz="801688" fontAlgn="base">
              <a:spcBef>
                <a:spcPct val="0"/>
              </a:spcBef>
              <a:spcAft>
                <a:spcPct val="0"/>
              </a:spcAft>
              <a:defRPr>
                <a:solidFill>
                  <a:schemeClr val="tx1"/>
                </a:solidFill>
                <a:latin typeface="Arial" charset="0"/>
                <a:cs typeface="Arial" charset="0"/>
              </a:defRPr>
            </a:lvl6pPr>
            <a:lvl7pPr marL="2971800" indent="-228600" defTabSz="801688" fontAlgn="base">
              <a:spcBef>
                <a:spcPct val="0"/>
              </a:spcBef>
              <a:spcAft>
                <a:spcPct val="0"/>
              </a:spcAft>
              <a:defRPr>
                <a:solidFill>
                  <a:schemeClr val="tx1"/>
                </a:solidFill>
                <a:latin typeface="Arial" charset="0"/>
                <a:cs typeface="Arial" charset="0"/>
              </a:defRPr>
            </a:lvl7pPr>
            <a:lvl8pPr marL="3429000" indent="-228600" defTabSz="801688" fontAlgn="base">
              <a:spcBef>
                <a:spcPct val="0"/>
              </a:spcBef>
              <a:spcAft>
                <a:spcPct val="0"/>
              </a:spcAft>
              <a:defRPr>
                <a:solidFill>
                  <a:schemeClr val="tx1"/>
                </a:solidFill>
                <a:latin typeface="Arial" charset="0"/>
                <a:cs typeface="Arial" charset="0"/>
              </a:defRPr>
            </a:lvl8pPr>
            <a:lvl9pPr marL="3886200" indent="-228600" defTabSz="801688" fontAlgn="base">
              <a:spcBef>
                <a:spcPct val="0"/>
              </a:spcBef>
              <a:spcAft>
                <a:spcPct val="0"/>
              </a:spcAft>
              <a:defRPr>
                <a:solidFill>
                  <a:schemeClr val="tx1"/>
                </a:solidFill>
                <a:latin typeface="Arial" charset="0"/>
                <a:cs typeface="Arial" charset="0"/>
              </a:defRPr>
            </a:lvl9pPr>
          </a:lstStyle>
          <a:p>
            <a:pPr>
              <a:defRPr/>
            </a:pPr>
            <a:r>
              <a:rPr kumimoji="1" lang="en-US" altLang="fr-FR" sz="2400" b="1" dirty="0" smtClean="0">
                <a:solidFill>
                  <a:srgbClr val="1C1C1C"/>
                </a:solidFill>
                <a:effectLst>
                  <a:outerShdw blurRad="38100" dist="38100" dir="2700000" algn="tl">
                    <a:srgbClr val="C0C0C0"/>
                  </a:outerShdw>
                </a:effectLst>
              </a:rPr>
              <a:t>Fused nanorod chains</a:t>
            </a:r>
            <a:endParaRPr kumimoji="1" lang="fr-FR" altLang="fr-FR" sz="2400" b="1" dirty="0" smtClean="0">
              <a:solidFill>
                <a:srgbClr val="1C1C1C"/>
              </a:solidFill>
              <a:effectLst>
                <a:outerShdw blurRad="38100" dist="38100" dir="2700000" algn="tl">
                  <a:srgbClr val="C0C0C0"/>
                </a:outerShdw>
              </a:effectLst>
            </a:endParaRPr>
          </a:p>
        </p:txBody>
      </p:sp>
      <p:sp>
        <p:nvSpPr>
          <p:cNvPr id="37895" name="ZoneTexte 1"/>
          <p:cNvSpPr txBox="1">
            <a:spLocks noChangeArrowheads="1"/>
          </p:cNvSpPr>
          <p:nvPr/>
        </p:nvSpPr>
        <p:spPr bwMode="auto">
          <a:xfrm>
            <a:off x="833438" y="6632575"/>
            <a:ext cx="31194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s-ES" altLang="fr-FR" sz="1000"/>
              <a:t>González-Rubio, G </a:t>
            </a:r>
            <a:r>
              <a:rPr lang="en-US" altLang="fr-FR" sz="1000"/>
              <a:t>et al., </a:t>
            </a:r>
            <a:r>
              <a:rPr lang="it-IT" altLang="fr-FR" sz="1000"/>
              <a:t>Nano Lett. 2015, 15, 8282</a:t>
            </a:r>
            <a:endParaRPr lang="fr-FR" altLang="fr-FR" sz="1000"/>
          </a:p>
        </p:txBody>
      </p:sp>
      <p:grpSp>
        <p:nvGrpSpPr>
          <p:cNvPr id="37896" name="Groupe 6"/>
          <p:cNvGrpSpPr>
            <a:grpSpLocks/>
          </p:cNvGrpSpPr>
          <p:nvPr/>
        </p:nvGrpSpPr>
        <p:grpSpPr bwMode="auto">
          <a:xfrm>
            <a:off x="333375" y="1012825"/>
            <a:ext cx="8659813" cy="3005138"/>
            <a:chOff x="333413" y="1013004"/>
            <a:chExt cx="8660116" cy="3004679"/>
          </a:xfrm>
        </p:grpSpPr>
        <p:pic>
          <p:nvPicPr>
            <p:cNvPr id="3789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413" y="1013004"/>
              <a:ext cx="8660116" cy="2842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833493" y="3433572"/>
              <a:ext cx="741388" cy="5841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0"/>
            <a:ext cx="847726"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5" name="Espace réservé du numéro de diapositive 2"/>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fld id="{06C9A6C9-D4EA-4581-BAAB-C7E9EC8D5D7D}" type="slidenum">
              <a:rPr lang="en-US" altLang="fr-FR" sz="1400" smtClean="0"/>
              <a:pPr eaLnBrk="1" hangingPunct="1">
                <a:spcBef>
                  <a:spcPct val="0"/>
                </a:spcBef>
                <a:buFontTx/>
                <a:buNone/>
              </a:pPr>
              <a:t>39</a:t>
            </a:fld>
            <a:endParaRPr lang="en-US" altLang="fr-FR" sz="1400" smtClean="0"/>
          </a:p>
        </p:txBody>
      </p:sp>
      <p:grpSp>
        <p:nvGrpSpPr>
          <p:cNvPr id="38916" name="Groupe 3"/>
          <p:cNvGrpSpPr>
            <a:grpSpLocks/>
          </p:cNvGrpSpPr>
          <p:nvPr/>
        </p:nvGrpSpPr>
        <p:grpSpPr bwMode="auto">
          <a:xfrm>
            <a:off x="7939088" y="-28575"/>
            <a:ext cx="1233487" cy="700088"/>
            <a:chOff x="7561263" y="-28575"/>
            <a:chExt cx="1611312" cy="914400"/>
          </a:xfrm>
        </p:grpSpPr>
        <p:pic>
          <p:nvPicPr>
            <p:cNvPr id="38932" name="Picture 21" descr="logo_lpcno_300_dpi_fondtranspar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67700" y="-28575"/>
              <a:ext cx="9048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3" name="Picture 37" descr="Afficher l'image d'orig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1263" y="93663"/>
              <a:ext cx="7858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e 6"/>
          <p:cNvGrpSpPr>
            <a:grpSpLocks/>
          </p:cNvGrpSpPr>
          <p:nvPr/>
        </p:nvGrpSpPr>
        <p:grpSpPr bwMode="auto">
          <a:xfrm>
            <a:off x="4521200" y="4189413"/>
            <a:ext cx="4495800" cy="2109787"/>
            <a:chOff x="4648472" y="4417161"/>
            <a:chExt cx="4495528" cy="2110198"/>
          </a:xfrm>
        </p:grpSpPr>
        <p:pic>
          <p:nvPicPr>
            <p:cNvPr id="38930" name="Picture 3" descr="E:\CEMES\01-Articles\2010-2019\2013\2013_JPCC_TPL Mesa AuNP\ACS-NANO-GRENOBLE\ACS-NANO-PAPER\figure2.png"/>
            <p:cNvPicPr>
              <a:picLocks noChangeAspect="1" noChangeArrowheads="1"/>
            </p:cNvPicPr>
            <p:nvPr/>
          </p:nvPicPr>
          <p:blipFill>
            <a:blip r:embed="rId5">
              <a:extLst>
                <a:ext uri="{28A0092B-C50C-407E-A947-70E740481C1C}">
                  <a14:useLocalDpi xmlns:a14="http://schemas.microsoft.com/office/drawing/2010/main" val="0"/>
                </a:ext>
              </a:extLst>
            </a:blip>
            <a:srcRect l="15540" t="5443" r="3841" b="12251"/>
            <a:stretch>
              <a:fillRect/>
            </a:stretch>
          </p:blipFill>
          <p:spPr bwMode="auto">
            <a:xfrm>
              <a:off x="4648472" y="5498636"/>
              <a:ext cx="1289401" cy="987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1"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32407" y="4417161"/>
              <a:ext cx="3311593" cy="2110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8918" name="Text Box 63"/>
          <p:cNvSpPr txBox="1">
            <a:spLocks noChangeArrowheads="1"/>
          </p:cNvSpPr>
          <p:nvPr/>
        </p:nvSpPr>
        <p:spPr bwMode="auto">
          <a:xfrm>
            <a:off x="650875" y="630238"/>
            <a:ext cx="371475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har char="•"/>
              <a:tabLst>
                <a:tab pos="482600" algn="l"/>
              </a:tabLst>
              <a:defRPr sz="3200">
                <a:solidFill>
                  <a:schemeClr val="tx1"/>
                </a:solidFill>
                <a:latin typeface="Arial" pitchFamily="34" charset="0"/>
                <a:cs typeface="Arial" pitchFamily="34" charset="0"/>
              </a:defRPr>
            </a:lvl1pPr>
            <a:lvl2pPr marL="742950" indent="-285750" eaLnBrk="0" hangingPunct="0">
              <a:spcBef>
                <a:spcPct val="20000"/>
              </a:spcBef>
              <a:buChar char="–"/>
              <a:tabLst>
                <a:tab pos="482600" algn="l"/>
              </a:tabLst>
              <a:defRPr sz="2800">
                <a:solidFill>
                  <a:schemeClr val="tx1"/>
                </a:solidFill>
                <a:latin typeface="Arial" pitchFamily="34" charset="0"/>
                <a:cs typeface="Arial" pitchFamily="34" charset="0"/>
              </a:defRPr>
            </a:lvl2pPr>
            <a:lvl3pPr marL="1143000" indent="-228600" eaLnBrk="0" hangingPunct="0">
              <a:spcBef>
                <a:spcPct val="20000"/>
              </a:spcBef>
              <a:buChar char="•"/>
              <a:tabLst>
                <a:tab pos="482600" algn="l"/>
              </a:tabLst>
              <a:defRPr sz="2400">
                <a:solidFill>
                  <a:schemeClr val="tx1"/>
                </a:solidFill>
                <a:latin typeface="Arial" pitchFamily="34" charset="0"/>
                <a:cs typeface="Arial" pitchFamily="34" charset="0"/>
              </a:defRPr>
            </a:lvl3pPr>
            <a:lvl4pPr marL="1600200" indent="-228600" eaLnBrk="0" hangingPunct="0">
              <a:spcBef>
                <a:spcPct val="20000"/>
              </a:spcBef>
              <a:buChar char="–"/>
              <a:tabLst>
                <a:tab pos="482600" algn="l"/>
              </a:tabLst>
              <a:defRPr sz="2000">
                <a:solidFill>
                  <a:schemeClr val="tx1"/>
                </a:solidFill>
                <a:latin typeface="Arial" pitchFamily="34" charset="0"/>
                <a:cs typeface="Arial" pitchFamily="34" charset="0"/>
              </a:defRPr>
            </a:lvl4pPr>
            <a:lvl5pPr marL="2057400" indent="-228600" eaLnBrk="0" hangingPunct="0">
              <a:spcBef>
                <a:spcPct val="20000"/>
              </a:spcBef>
              <a:buChar char="»"/>
              <a:tabLst>
                <a:tab pos="482600" algn="l"/>
              </a:tabLst>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tabLst>
                <a:tab pos="482600" algn="l"/>
              </a:tabLst>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tabLst>
                <a:tab pos="482600" algn="l"/>
              </a:tabLst>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tabLst>
                <a:tab pos="482600" algn="l"/>
              </a:tabLst>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tabLst>
                <a:tab pos="482600" algn="l"/>
              </a:tabLst>
              <a:defRPr sz="2000">
                <a:solidFill>
                  <a:schemeClr val="tx1"/>
                </a:solidFill>
                <a:latin typeface="Arial" pitchFamily="34" charset="0"/>
                <a:cs typeface="Arial" pitchFamily="34" charset="0"/>
              </a:defRPr>
            </a:lvl9pPr>
          </a:lstStyle>
          <a:p>
            <a:pPr>
              <a:spcBef>
                <a:spcPct val="0"/>
              </a:spcBef>
              <a:buClr>
                <a:srgbClr val="000000"/>
              </a:buClr>
              <a:buFont typeface="Wingdings 2" pitchFamily="18" charset="2"/>
              <a:buChar char="å"/>
            </a:pPr>
            <a:r>
              <a:rPr lang="en-US" altLang="fr-FR" sz="1600" b="1">
                <a:solidFill>
                  <a:srgbClr val="0033CC"/>
                </a:solidFill>
              </a:rPr>
              <a:t> Capillary force assisted assembly</a:t>
            </a:r>
            <a:endParaRPr lang="en-US" altLang="fr-FR" sz="1200">
              <a:solidFill>
                <a:srgbClr val="0033CC"/>
              </a:solidFill>
            </a:endParaRPr>
          </a:p>
        </p:txBody>
      </p:sp>
      <p:pic>
        <p:nvPicPr>
          <p:cNvPr id="3891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8675" y="1085850"/>
            <a:ext cx="1917700" cy="402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e 11"/>
          <p:cNvGrpSpPr>
            <a:grpSpLocks/>
          </p:cNvGrpSpPr>
          <p:nvPr/>
        </p:nvGrpSpPr>
        <p:grpSpPr bwMode="auto">
          <a:xfrm>
            <a:off x="2813050" y="1085850"/>
            <a:ext cx="1295400" cy="4022725"/>
            <a:chOff x="2588627" y="1314939"/>
            <a:chExt cx="1623736" cy="5041900"/>
          </a:xfrm>
        </p:grpSpPr>
        <p:pic>
          <p:nvPicPr>
            <p:cNvPr id="38928" name="Picture 2" descr="E:\CEMES\01-Articles\2010-2019\2013\2013_JPCC_TPL Mesa AuNP\ACS-NANO-GRENOBLE\ACS_Nano.png"/>
            <p:cNvPicPr>
              <a:picLocks noChangeAspect="1" noChangeArrowheads="1"/>
            </p:cNvPicPr>
            <p:nvPr/>
          </p:nvPicPr>
          <p:blipFill>
            <a:blip r:embed="rId8">
              <a:extLst>
                <a:ext uri="{28A0092B-C50C-407E-A947-70E740481C1C}">
                  <a14:useLocalDpi xmlns:a14="http://schemas.microsoft.com/office/drawing/2010/main" val="0"/>
                </a:ext>
              </a:extLst>
            </a:blip>
            <a:srcRect r="50000"/>
            <a:stretch>
              <a:fillRect/>
            </a:stretch>
          </p:blipFill>
          <p:spPr bwMode="auto">
            <a:xfrm>
              <a:off x="2592320" y="1314939"/>
              <a:ext cx="1620043"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9" name="Picture 2" descr="E:\CEMES\01-Articles\2010-2019\2013\2013_JPCC_TPL Mesa AuNP\ACS-NANO-GRENOBLE\ACS_Nano.png"/>
            <p:cNvPicPr>
              <a:picLocks noChangeAspect="1" noChangeArrowheads="1"/>
            </p:cNvPicPr>
            <p:nvPr/>
          </p:nvPicPr>
          <p:blipFill>
            <a:blip r:embed="rId8">
              <a:extLst>
                <a:ext uri="{28A0092B-C50C-407E-A947-70E740481C1C}">
                  <a14:useLocalDpi xmlns:a14="http://schemas.microsoft.com/office/drawing/2010/main" val="0"/>
                </a:ext>
              </a:extLst>
            </a:blip>
            <a:srcRect l="50000"/>
            <a:stretch>
              <a:fillRect/>
            </a:stretch>
          </p:blipFill>
          <p:spPr bwMode="auto">
            <a:xfrm>
              <a:off x="2588627" y="3835889"/>
              <a:ext cx="1620044"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8921" name="ZoneTexte 14"/>
          <p:cNvSpPr txBox="1">
            <a:spLocks noChangeArrowheads="1"/>
          </p:cNvSpPr>
          <p:nvPr/>
        </p:nvSpPr>
        <p:spPr bwMode="auto">
          <a:xfrm>
            <a:off x="650875" y="5815013"/>
            <a:ext cx="2663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FR" altLang="fr-FR" sz="1000"/>
              <a:t>T. Jägeler-Hoheisel, </a:t>
            </a:r>
            <a:r>
              <a:rPr lang="en-US" altLang="fr-FR" sz="1000"/>
              <a:t>et al.</a:t>
            </a:r>
            <a:endParaRPr lang="fr-FR" altLang="fr-FR" sz="1000"/>
          </a:p>
          <a:p>
            <a:pPr eaLnBrk="1" hangingPunct="1"/>
            <a:r>
              <a:rPr lang="fr-FR" altLang="fr-FR" sz="1000"/>
              <a:t>J. Phys. Chem. C, </a:t>
            </a:r>
            <a:r>
              <a:rPr lang="fr-FR" altLang="fr-FR" sz="1000" b="1"/>
              <a:t>2013</a:t>
            </a:r>
            <a:r>
              <a:rPr lang="fr-FR" altLang="fr-FR" sz="1000"/>
              <a:t>, 117, 23126−23132</a:t>
            </a:r>
          </a:p>
        </p:txBody>
      </p:sp>
      <p:grpSp>
        <p:nvGrpSpPr>
          <p:cNvPr id="16" name="Groupe 15"/>
          <p:cNvGrpSpPr>
            <a:grpSpLocks/>
          </p:cNvGrpSpPr>
          <p:nvPr/>
        </p:nvGrpSpPr>
        <p:grpSpPr bwMode="auto">
          <a:xfrm>
            <a:off x="4665663" y="630238"/>
            <a:ext cx="4352925" cy="3473450"/>
            <a:chOff x="4793150" y="858332"/>
            <a:chExt cx="4352438" cy="3473101"/>
          </a:xfrm>
        </p:grpSpPr>
        <p:grpSp>
          <p:nvGrpSpPr>
            <p:cNvPr id="38924" name="Groupe 16"/>
            <p:cNvGrpSpPr>
              <a:grpSpLocks/>
            </p:cNvGrpSpPr>
            <p:nvPr/>
          </p:nvGrpSpPr>
          <p:grpSpPr bwMode="auto">
            <a:xfrm>
              <a:off x="4793150" y="1199066"/>
              <a:ext cx="4352438" cy="3132367"/>
              <a:chOff x="4317023" y="1130789"/>
              <a:chExt cx="4676377" cy="3365500"/>
            </a:xfrm>
          </p:grpSpPr>
          <p:pic>
            <p:nvPicPr>
              <p:cNvPr id="38926" name="Picture 11"/>
              <p:cNvPicPr>
                <a:picLocks noChangeAspect="1" noChangeArrowheads="1"/>
              </p:cNvPicPr>
              <p:nvPr/>
            </p:nvPicPr>
            <p:blipFill>
              <a:blip r:embed="rId9">
                <a:extLst>
                  <a:ext uri="{28A0092B-C50C-407E-A947-70E740481C1C}">
                    <a14:useLocalDpi xmlns:a14="http://schemas.microsoft.com/office/drawing/2010/main" val="0"/>
                  </a:ext>
                </a:extLst>
              </a:blip>
              <a:srcRect r="3165"/>
              <a:stretch>
                <a:fillRect/>
              </a:stretch>
            </p:blipFill>
            <p:spPr bwMode="auto">
              <a:xfrm>
                <a:off x="4317023" y="1130789"/>
                <a:ext cx="4676377" cy="336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27" name="Picture 10"/>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98081" y="3366275"/>
                <a:ext cx="3234892" cy="690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8925" name="Text Box 63"/>
            <p:cNvSpPr txBox="1">
              <a:spLocks noChangeArrowheads="1"/>
            </p:cNvSpPr>
            <p:nvPr/>
          </p:nvSpPr>
          <p:spPr bwMode="auto">
            <a:xfrm>
              <a:off x="4866300" y="858332"/>
              <a:ext cx="4180986" cy="340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har char="•"/>
                <a:tabLst>
                  <a:tab pos="482600" algn="l"/>
                </a:tabLst>
                <a:defRPr sz="3200">
                  <a:solidFill>
                    <a:schemeClr val="tx1"/>
                  </a:solidFill>
                  <a:latin typeface="Arial" pitchFamily="34" charset="0"/>
                  <a:cs typeface="Arial" pitchFamily="34" charset="0"/>
                </a:defRPr>
              </a:lvl1pPr>
              <a:lvl2pPr marL="742950" indent="-285750" eaLnBrk="0" hangingPunct="0">
                <a:spcBef>
                  <a:spcPct val="20000"/>
                </a:spcBef>
                <a:buChar char="–"/>
                <a:tabLst>
                  <a:tab pos="482600" algn="l"/>
                </a:tabLst>
                <a:defRPr sz="2800">
                  <a:solidFill>
                    <a:schemeClr val="tx1"/>
                  </a:solidFill>
                  <a:latin typeface="Arial" pitchFamily="34" charset="0"/>
                  <a:cs typeface="Arial" pitchFamily="34" charset="0"/>
                </a:defRPr>
              </a:lvl2pPr>
              <a:lvl3pPr marL="1143000" indent="-228600" eaLnBrk="0" hangingPunct="0">
                <a:spcBef>
                  <a:spcPct val="20000"/>
                </a:spcBef>
                <a:buChar char="•"/>
                <a:tabLst>
                  <a:tab pos="482600" algn="l"/>
                </a:tabLst>
                <a:defRPr sz="2400">
                  <a:solidFill>
                    <a:schemeClr val="tx1"/>
                  </a:solidFill>
                  <a:latin typeface="Arial" pitchFamily="34" charset="0"/>
                  <a:cs typeface="Arial" pitchFamily="34" charset="0"/>
                </a:defRPr>
              </a:lvl3pPr>
              <a:lvl4pPr marL="1600200" indent="-228600" eaLnBrk="0" hangingPunct="0">
                <a:spcBef>
                  <a:spcPct val="20000"/>
                </a:spcBef>
                <a:buChar char="–"/>
                <a:tabLst>
                  <a:tab pos="482600" algn="l"/>
                </a:tabLst>
                <a:defRPr sz="2000">
                  <a:solidFill>
                    <a:schemeClr val="tx1"/>
                  </a:solidFill>
                  <a:latin typeface="Arial" pitchFamily="34" charset="0"/>
                  <a:cs typeface="Arial" pitchFamily="34" charset="0"/>
                </a:defRPr>
              </a:lvl4pPr>
              <a:lvl5pPr marL="2057400" indent="-228600" eaLnBrk="0" hangingPunct="0">
                <a:spcBef>
                  <a:spcPct val="20000"/>
                </a:spcBef>
                <a:buChar char="»"/>
                <a:tabLst>
                  <a:tab pos="482600" algn="l"/>
                </a:tabLst>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tabLst>
                  <a:tab pos="482600" algn="l"/>
                </a:tabLst>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tabLst>
                  <a:tab pos="482600" algn="l"/>
                </a:tabLst>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tabLst>
                  <a:tab pos="482600" algn="l"/>
                </a:tabLst>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tabLst>
                  <a:tab pos="482600" algn="l"/>
                </a:tabLst>
                <a:defRPr sz="2000">
                  <a:solidFill>
                    <a:schemeClr val="tx1"/>
                  </a:solidFill>
                  <a:latin typeface="Arial" pitchFamily="34" charset="0"/>
                  <a:cs typeface="Arial" pitchFamily="34" charset="0"/>
                </a:defRPr>
              </a:lvl9pPr>
            </a:lstStyle>
            <a:p>
              <a:pPr>
                <a:spcBef>
                  <a:spcPct val="0"/>
                </a:spcBef>
                <a:buClr>
                  <a:srgbClr val="000000"/>
                </a:buClr>
                <a:buFont typeface="Wingdings 2" pitchFamily="18" charset="2"/>
                <a:buChar char="å"/>
              </a:pPr>
              <a:r>
                <a:rPr lang="en-US" altLang="fr-FR" sz="1600" b="1">
                  <a:solidFill>
                    <a:srgbClr val="0033CC"/>
                  </a:solidFill>
                </a:rPr>
                <a:t> Long-range coupling of LSP modes</a:t>
              </a:r>
              <a:endParaRPr lang="en-US" altLang="fr-FR" sz="1200">
                <a:solidFill>
                  <a:srgbClr val="0033CC"/>
                </a:solidFill>
              </a:endParaRPr>
            </a:p>
          </p:txBody>
        </p:sp>
      </p:grpSp>
      <p:sp>
        <p:nvSpPr>
          <p:cNvPr id="21" name="Rectangle 2"/>
          <p:cNvSpPr txBox="1">
            <a:spLocks noChangeArrowheads="1"/>
          </p:cNvSpPr>
          <p:nvPr/>
        </p:nvSpPr>
        <p:spPr bwMode="auto">
          <a:xfrm>
            <a:off x="19050" y="19050"/>
            <a:ext cx="6858000" cy="381000"/>
          </a:xfrm>
          <a:prstGeom prst="rect">
            <a:avLst/>
          </a:prstGeom>
          <a:noFill/>
          <a:ln w="9525">
            <a:noFill/>
            <a:miter lim="800000"/>
            <a:headEnd/>
            <a:tailEnd/>
          </a:ln>
          <a:effectLst/>
        </p:spPr>
        <p:txBody>
          <a:bodyPr lIns="91422" tIns="45711" rIns="91422" bIns="45711" anchor="ctr"/>
          <a:lstStyle>
            <a:lvl1pPr defTabSz="801688">
              <a:defRPr>
                <a:solidFill>
                  <a:schemeClr val="tx1"/>
                </a:solidFill>
                <a:latin typeface="Arial" charset="0"/>
                <a:cs typeface="Arial" charset="0"/>
              </a:defRPr>
            </a:lvl1pPr>
            <a:lvl2pPr marL="742950" indent="-285750" defTabSz="801688">
              <a:defRPr>
                <a:solidFill>
                  <a:schemeClr val="tx1"/>
                </a:solidFill>
                <a:latin typeface="Arial" charset="0"/>
                <a:cs typeface="Arial" charset="0"/>
              </a:defRPr>
            </a:lvl2pPr>
            <a:lvl3pPr marL="1143000" indent="-228600" defTabSz="801688">
              <a:defRPr>
                <a:solidFill>
                  <a:schemeClr val="tx1"/>
                </a:solidFill>
                <a:latin typeface="Arial" charset="0"/>
                <a:cs typeface="Arial" charset="0"/>
              </a:defRPr>
            </a:lvl3pPr>
            <a:lvl4pPr marL="1600200" indent="-228600" defTabSz="801688">
              <a:defRPr>
                <a:solidFill>
                  <a:schemeClr val="tx1"/>
                </a:solidFill>
                <a:latin typeface="Arial" charset="0"/>
                <a:cs typeface="Arial" charset="0"/>
              </a:defRPr>
            </a:lvl4pPr>
            <a:lvl5pPr marL="2057400" indent="-228600" defTabSz="801688">
              <a:defRPr>
                <a:solidFill>
                  <a:schemeClr val="tx1"/>
                </a:solidFill>
                <a:latin typeface="Arial" charset="0"/>
                <a:cs typeface="Arial" charset="0"/>
              </a:defRPr>
            </a:lvl5pPr>
            <a:lvl6pPr marL="2514600" indent="-228600" defTabSz="801688" fontAlgn="base">
              <a:spcBef>
                <a:spcPct val="0"/>
              </a:spcBef>
              <a:spcAft>
                <a:spcPct val="0"/>
              </a:spcAft>
              <a:defRPr>
                <a:solidFill>
                  <a:schemeClr val="tx1"/>
                </a:solidFill>
                <a:latin typeface="Arial" charset="0"/>
                <a:cs typeface="Arial" charset="0"/>
              </a:defRPr>
            </a:lvl6pPr>
            <a:lvl7pPr marL="2971800" indent="-228600" defTabSz="801688" fontAlgn="base">
              <a:spcBef>
                <a:spcPct val="0"/>
              </a:spcBef>
              <a:spcAft>
                <a:spcPct val="0"/>
              </a:spcAft>
              <a:defRPr>
                <a:solidFill>
                  <a:schemeClr val="tx1"/>
                </a:solidFill>
                <a:latin typeface="Arial" charset="0"/>
                <a:cs typeface="Arial" charset="0"/>
              </a:defRPr>
            </a:lvl7pPr>
            <a:lvl8pPr marL="3429000" indent="-228600" defTabSz="801688" fontAlgn="base">
              <a:spcBef>
                <a:spcPct val="0"/>
              </a:spcBef>
              <a:spcAft>
                <a:spcPct val="0"/>
              </a:spcAft>
              <a:defRPr>
                <a:solidFill>
                  <a:schemeClr val="tx1"/>
                </a:solidFill>
                <a:latin typeface="Arial" charset="0"/>
                <a:cs typeface="Arial" charset="0"/>
              </a:defRPr>
            </a:lvl8pPr>
            <a:lvl9pPr marL="3886200" indent="-228600" defTabSz="801688" fontAlgn="base">
              <a:spcBef>
                <a:spcPct val="0"/>
              </a:spcBef>
              <a:spcAft>
                <a:spcPct val="0"/>
              </a:spcAft>
              <a:defRPr>
                <a:solidFill>
                  <a:schemeClr val="tx1"/>
                </a:solidFill>
                <a:latin typeface="Arial" charset="0"/>
                <a:cs typeface="Arial" charset="0"/>
              </a:defRPr>
            </a:lvl9pPr>
          </a:lstStyle>
          <a:p>
            <a:pPr>
              <a:defRPr/>
            </a:pPr>
            <a:r>
              <a:rPr kumimoji="1" lang="en-US" altLang="fr-FR" sz="2400" b="1" dirty="0" smtClean="0">
                <a:solidFill>
                  <a:srgbClr val="1C1C1C"/>
                </a:solidFill>
                <a:effectLst>
                  <a:outerShdw blurRad="38100" dist="38100" dir="2700000" algn="tl">
                    <a:srgbClr val="C0C0C0"/>
                  </a:outerShdw>
                </a:effectLst>
              </a:rPr>
              <a:t>Templated 2D assembly</a:t>
            </a:r>
            <a:endParaRPr kumimoji="1" lang="fr-FR" altLang="fr-FR" sz="2400" b="1" dirty="0" smtClean="0">
              <a:solidFill>
                <a:srgbClr val="1C1C1C"/>
              </a:solidFill>
              <a:effectLst>
                <a:outerShdw blurRad="38100" dist="38100" dir="2700000" algn="tl">
                  <a:srgbClr val="C0C0C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9763" y="4076700"/>
            <a:ext cx="12954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59" name="Picture 39" descr="microscopes-faradayslide"/>
          <p:cNvPicPr>
            <a:picLocks noChangeAspect="1" noChangeArrowheads="1"/>
          </p:cNvPicPr>
          <p:nvPr/>
        </p:nvPicPr>
        <p:blipFill>
          <a:blip r:embed="rId3"/>
          <a:srcRect/>
          <a:stretch>
            <a:fillRect/>
          </a:stretch>
        </p:blipFill>
        <p:spPr bwMode="auto">
          <a:xfrm>
            <a:off x="5573713" y="5235575"/>
            <a:ext cx="1778000" cy="60483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24" name="Picture 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8" y="-9525"/>
            <a:ext cx="847726"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2"/>
          <p:cNvSpPr txBox="1">
            <a:spLocks noChangeArrowheads="1"/>
          </p:cNvSpPr>
          <p:nvPr/>
        </p:nvSpPr>
        <p:spPr bwMode="auto">
          <a:xfrm>
            <a:off x="19050" y="19050"/>
            <a:ext cx="6858000" cy="381000"/>
          </a:xfrm>
          <a:prstGeom prst="rect">
            <a:avLst/>
          </a:prstGeom>
          <a:noFill/>
          <a:ln w="9525">
            <a:noFill/>
            <a:miter lim="800000"/>
            <a:headEnd/>
            <a:tailEnd/>
          </a:ln>
          <a:effectLst/>
        </p:spPr>
        <p:txBody>
          <a:bodyPr lIns="91422" tIns="45711" rIns="91422" bIns="45711" anchor="ctr"/>
          <a:lstStyle>
            <a:lvl1pPr defTabSz="801688">
              <a:defRPr>
                <a:solidFill>
                  <a:schemeClr val="tx1"/>
                </a:solidFill>
                <a:latin typeface="Arial" charset="0"/>
                <a:cs typeface="Arial" charset="0"/>
              </a:defRPr>
            </a:lvl1pPr>
            <a:lvl2pPr marL="742950" indent="-285750" defTabSz="801688">
              <a:defRPr>
                <a:solidFill>
                  <a:schemeClr val="tx1"/>
                </a:solidFill>
                <a:latin typeface="Arial" charset="0"/>
                <a:cs typeface="Arial" charset="0"/>
              </a:defRPr>
            </a:lvl2pPr>
            <a:lvl3pPr marL="1143000" indent="-228600" defTabSz="801688">
              <a:defRPr>
                <a:solidFill>
                  <a:schemeClr val="tx1"/>
                </a:solidFill>
                <a:latin typeface="Arial" charset="0"/>
                <a:cs typeface="Arial" charset="0"/>
              </a:defRPr>
            </a:lvl3pPr>
            <a:lvl4pPr marL="1600200" indent="-228600" defTabSz="801688">
              <a:defRPr>
                <a:solidFill>
                  <a:schemeClr val="tx1"/>
                </a:solidFill>
                <a:latin typeface="Arial" charset="0"/>
                <a:cs typeface="Arial" charset="0"/>
              </a:defRPr>
            </a:lvl4pPr>
            <a:lvl5pPr marL="2057400" indent="-228600" defTabSz="801688">
              <a:defRPr>
                <a:solidFill>
                  <a:schemeClr val="tx1"/>
                </a:solidFill>
                <a:latin typeface="Arial" charset="0"/>
                <a:cs typeface="Arial" charset="0"/>
              </a:defRPr>
            </a:lvl5pPr>
            <a:lvl6pPr marL="2514600" indent="-228600" defTabSz="801688" fontAlgn="base">
              <a:spcBef>
                <a:spcPct val="0"/>
              </a:spcBef>
              <a:spcAft>
                <a:spcPct val="0"/>
              </a:spcAft>
              <a:defRPr>
                <a:solidFill>
                  <a:schemeClr val="tx1"/>
                </a:solidFill>
                <a:latin typeface="Arial" charset="0"/>
                <a:cs typeface="Arial" charset="0"/>
              </a:defRPr>
            </a:lvl6pPr>
            <a:lvl7pPr marL="2971800" indent="-228600" defTabSz="801688" fontAlgn="base">
              <a:spcBef>
                <a:spcPct val="0"/>
              </a:spcBef>
              <a:spcAft>
                <a:spcPct val="0"/>
              </a:spcAft>
              <a:defRPr>
                <a:solidFill>
                  <a:schemeClr val="tx1"/>
                </a:solidFill>
                <a:latin typeface="Arial" charset="0"/>
                <a:cs typeface="Arial" charset="0"/>
              </a:defRPr>
            </a:lvl7pPr>
            <a:lvl8pPr marL="3429000" indent="-228600" defTabSz="801688" fontAlgn="base">
              <a:spcBef>
                <a:spcPct val="0"/>
              </a:spcBef>
              <a:spcAft>
                <a:spcPct val="0"/>
              </a:spcAft>
              <a:defRPr>
                <a:solidFill>
                  <a:schemeClr val="tx1"/>
                </a:solidFill>
                <a:latin typeface="Arial" charset="0"/>
                <a:cs typeface="Arial" charset="0"/>
              </a:defRPr>
            </a:lvl8pPr>
            <a:lvl9pPr marL="3886200" indent="-228600" defTabSz="801688" fontAlgn="base">
              <a:spcBef>
                <a:spcPct val="0"/>
              </a:spcBef>
              <a:spcAft>
                <a:spcPct val="0"/>
              </a:spcAft>
              <a:defRPr>
                <a:solidFill>
                  <a:schemeClr val="tx1"/>
                </a:solidFill>
                <a:latin typeface="Arial" charset="0"/>
                <a:cs typeface="Arial" charset="0"/>
              </a:defRPr>
            </a:lvl9pPr>
          </a:lstStyle>
          <a:p>
            <a:pPr>
              <a:defRPr/>
            </a:pPr>
            <a:r>
              <a:rPr kumimoji="1" lang="en-US" altLang="fr-FR" sz="2400" b="1" dirty="0" smtClean="0">
                <a:solidFill>
                  <a:srgbClr val="1C1C1C"/>
                </a:solidFill>
                <a:effectLst>
                  <a:outerShdw blurRad="38100" dist="38100" dir="2700000" algn="tl">
                    <a:srgbClr val="C0C0C0"/>
                  </a:outerShdw>
                </a:effectLst>
              </a:rPr>
              <a:t>Plasmons in nanoparticles – a long history</a:t>
            </a:r>
            <a:endParaRPr kumimoji="1" lang="fr-FR" altLang="fr-FR" sz="2400" b="1" dirty="0" smtClean="0">
              <a:solidFill>
                <a:srgbClr val="1C1C1C"/>
              </a:solidFill>
              <a:effectLst>
                <a:outerShdw blurRad="38100" dist="38100" dir="2700000" algn="tl">
                  <a:srgbClr val="C0C0C0"/>
                </a:outerShdw>
              </a:effectLst>
            </a:endParaRPr>
          </a:p>
        </p:txBody>
      </p:sp>
      <p:pic>
        <p:nvPicPr>
          <p:cNvPr id="512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9400" y="1327150"/>
            <a:ext cx="1511300" cy="148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7" name="Text Box 4"/>
          <p:cNvSpPr txBox="1">
            <a:spLocks noChangeArrowheads="1"/>
          </p:cNvSpPr>
          <p:nvPr/>
        </p:nvSpPr>
        <p:spPr bwMode="auto">
          <a:xfrm>
            <a:off x="5573713" y="750888"/>
            <a:ext cx="1230312"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0"/>
              </a:spcBef>
              <a:buFontTx/>
              <a:buNone/>
            </a:pPr>
            <a:r>
              <a:rPr lang="fr-FR" altLang="fr-FR" sz="1800"/>
              <a:t>Deruta dish :</a:t>
            </a:r>
          </a:p>
          <a:p>
            <a:pPr algn="ctr" eaLnBrk="1" hangingPunct="1">
              <a:spcBef>
                <a:spcPct val="0"/>
              </a:spcBef>
              <a:buFontTx/>
              <a:buNone/>
            </a:pPr>
            <a:r>
              <a:rPr lang="fr-FR" altLang="fr-FR" sz="1800"/>
              <a:t>(Cu/Ag NPs) </a:t>
            </a:r>
          </a:p>
        </p:txBody>
      </p:sp>
      <p:pic>
        <p:nvPicPr>
          <p:cNvPr id="512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5788" y="4135438"/>
            <a:ext cx="1566862" cy="208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9" name="Text Box 6"/>
          <p:cNvSpPr txBox="1">
            <a:spLocks noChangeArrowheads="1"/>
          </p:cNvSpPr>
          <p:nvPr/>
        </p:nvSpPr>
        <p:spPr bwMode="auto">
          <a:xfrm>
            <a:off x="2720975" y="6296025"/>
            <a:ext cx="2430463"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0"/>
              </a:spcBef>
              <a:buFontTx/>
              <a:buNone/>
            </a:pPr>
            <a:r>
              <a:rPr lang="fr-FR" altLang="fr-FR" sz="1600"/>
              <a:t>Medieval stained glass : </a:t>
            </a:r>
          </a:p>
          <a:p>
            <a:pPr algn="ctr" eaLnBrk="1" hangingPunct="1">
              <a:spcBef>
                <a:spcPct val="0"/>
              </a:spcBef>
              <a:buFontTx/>
              <a:buNone/>
            </a:pPr>
            <a:r>
              <a:rPr lang="fr-FR" altLang="fr-FR" sz="1600"/>
              <a:t>Au NPs - red color</a:t>
            </a:r>
          </a:p>
        </p:txBody>
      </p:sp>
      <p:pic>
        <p:nvPicPr>
          <p:cNvPr id="5130"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7863" y="1327150"/>
            <a:ext cx="2232025"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131" name="Group 8"/>
          <p:cNvGrpSpPr>
            <a:grpSpLocks/>
          </p:cNvGrpSpPr>
          <p:nvPr/>
        </p:nvGrpSpPr>
        <p:grpSpPr bwMode="auto">
          <a:xfrm>
            <a:off x="893763" y="3648075"/>
            <a:ext cx="7772400" cy="228600"/>
            <a:chOff x="432" y="1872"/>
            <a:chExt cx="4896" cy="144"/>
          </a:xfrm>
        </p:grpSpPr>
        <p:sp>
          <p:nvSpPr>
            <p:cNvPr id="5148" name="Rectangle 9"/>
            <p:cNvSpPr>
              <a:spLocks noChangeArrowheads="1"/>
            </p:cNvSpPr>
            <p:nvPr/>
          </p:nvSpPr>
          <p:spPr bwMode="auto">
            <a:xfrm>
              <a:off x="432" y="1872"/>
              <a:ext cx="4800" cy="144"/>
            </a:xfrm>
            <a:prstGeom prst="rect">
              <a:avLst/>
            </a:prstGeom>
            <a:gradFill rotWithShape="1">
              <a:gsLst>
                <a:gs pos="0">
                  <a:srgbClr val="DDDDDD"/>
                </a:gs>
                <a:gs pos="100000">
                  <a:srgbClr val="FF7C8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0"/>
                </a:spcBef>
                <a:buFontTx/>
                <a:buNone/>
              </a:pPr>
              <a:endParaRPr lang="en-US" altLang="fr-FR" sz="1800"/>
            </a:p>
          </p:txBody>
        </p:sp>
        <p:sp>
          <p:nvSpPr>
            <p:cNvPr id="5149" name="Line 10"/>
            <p:cNvSpPr>
              <a:spLocks noChangeShapeType="1"/>
            </p:cNvSpPr>
            <p:nvPr/>
          </p:nvSpPr>
          <p:spPr bwMode="auto">
            <a:xfrm>
              <a:off x="432" y="1948"/>
              <a:ext cx="48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150" name="Line 11"/>
            <p:cNvSpPr>
              <a:spLocks noChangeShapeType="1"/>
            </p:cNvSpPr>
            <p:nvPr/>
          </p:nvSpPr>
          <p:spPr bwMode="auto">
            <a:xfrm>
              <a:off x="432" y="1872"/>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151" name="Line 12"/>
            <p:cNvSpPr>
              <a:spLocks noChangeShapeType="1"/>
            </p:cNvSpPr>
            <p:nvPr/>
          </p:nvSpPr>
          <p:spPr bwMode="auto">
            <a:xfrm>
              <a:off x="1392" y="1872"/>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152" name="Line 13"/>
            <p:cNvSpPr>
              <a:spLocks noChangeShapeType="1"/>
            </p:cNvSpPr>
            <p:nvPr/>
          </p:nvSpPr>
          <p:spPr bwMode="auto">
            <a:xfrm>
              <a:off x="1392" y="1872"/>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153" name="Line 14"/>
            <p:cNvSpPr>
              <a:spLocks noChangeShapeType="1"/>
            </p:cNvSpPr>
            <p:nvPr/>
          </p:nvSpPr>
          <p:spPr bwMode="auto">
            <a:xfrm>
              <a:off x="2352" y="1872"/>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154" name="Line 15"/>
            <p:cNvSpPr>
              <a:spLocks noChangeShapeType="1"/>
            </p:cNvSpPr>
            <p:nvPr/>
          </p:nvSpPr>
          <p:spPr bwMode="auto">
            <a:xfrm>
              <a:off x="2352" y="1872"/>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155" name="Line 16"/>
            <p:cNvSpPr>
              <a:spLocks noChangeShapeType="1"/>
            </p:cNvSpPr>
            <p:nvPr/>
          </p:nvSpPr>
          <p:spPr bwMode="auto">
            <a:xfrm>
              <a:off x="3312" y="1872"/>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156" name="Line 17"/>
            <p:cNvSpPr>
              <a:spLocks noChangeShapeType="1"/>
            </p:cNvSpPr>
            <p:nvPr/>
          </p:nvSpPr>
          <p:spPr bwMode="auto">
            <a:xfrm>
              <a:off x="3312" y="1872"/>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157" name="Line 18"/>
            <p:cNvSpPr>
              <a:spLocks noChangeShapeType="1"/>
            </p:cNvSpPr>
            <p:nvPr/>
          </p:nvSpPr>
          <p:spPr bwMode="auto">
            <a:xfrm>
              <a:off x="4272" y="1872"/>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158" name="Line 19"/>
            <p:cNvSpPr>
              <a:spLocks noChangeShapeType="1"/>
            </p:cNvSpPr>
            <p:nvPr/>
          </p:nvSpPr>
          <p:spPr bwMode="auto">
            <a:xfrm>
              <a:off x="4272" y="1872"/>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 name="Line 20"/>
            <p:cNvSpPr>
              <a:spLocks noChangeShapeType="1"/>
            </p:cNvSpPr>
            <p:nvPr/>
          </p:nvSpPr>
          <p:spPr bwMode="auto">
            <a:xfrm>
              <a:off x="5232" y="1872"/>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160" name="Line 21"/>
            <p:cNvSpPr>
              <a:spLocks noChangeShapeType="1"/>
            </p:cNvSpPr>
            <p:nvPr/>
          </p:nvSpPr>
          <p:spPr bwMode="auto">
            <a:xfrm>
              <a:off x="5184" y="1950"/>
              <a:ext cx="14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sp>
        <p:nvSpPr>
          <p:cNvPr id="5132" name="Text Box 22"/>
          <p:cNvSpPr txBox="1">
            <a:spLocks noChangeArrowheads="1"/>
          </p:cNvSpPr>
          <p:nvPr/>
        </p:nvSpPr>
        <p:spPr bwMode="auto">
          <a:xfrm rot="-1371681">
            <a:off x="1052513" y="3054350"/>
            <a:ext cx="11382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800" b="1"/>
              <a:t>4th century</a:t>
            </a:r>
          </a:p>
        </p:txBody>
      </p:sp>
      <p:sp>
        <p:nvSpPr>
          <p:cNvPr id="5133" name="Text Box 23"/>
          <p:cNvSpPr txBox="1">
            <a:spLocks noChangeArrowheads="1"/>
          </p:cNvSpPr>
          <p:nvPr/>
        </p:nvSpPr>
        <p:spPr bwMode="auto">
          <a:xfrm rot="-1371681">
            <a:off x="5646738" y="2982913"/>
            <a:ext cx="12366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800" b="1"/>
              <a:t>16th century</a:t>
            </a:r>
          </a:p>
        </p:txBody>
      </p:sp>
      <p:sp>
        <p:nvSpPr>
          <p:cNvPr id="5134" name="Line 24"/>
          <p:cNvSpPr>
            <a:spLocks noChangeShapeType="1"/>
          </p:cNvSpPr>
          <p:nvPr/>
        </p:nvSpPr>
        <p:spPr bwMode="auto">
          <a:xfrm flipH="1">
            <a:off x="2379663" y="2716213"/>
            <a:ext cx="3810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135" name="Text Box 25"/>
          <p:cNvSpPr txBox="1">
            <a:spLocks noChangeArrowheads="1"/>
          </p:cNvSpPr>
          <p:nvPr/>
        </p:nvSpPr>
        <p:spPr bwMode="auto">
          <a:xfrm rot="-1371681">
            <a:off x="2967038" y="2886075"/>
            <a:ext cx="16398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800" b="1"/>
              <a:t>12-14th centuries</a:t>
            </a:r>
          </a:p>
        </p:txBody>
      </p:sp>
      <p:sp>
        <p:nvSpPr>
          <p:cNvPr id="5136" name="Text Box 26"/>
          <p:cNvSpPr txBox="1">
            <a:spLocks noChangeArrowheads="1"/>
          </p:cNvSpPr>
          <p:nvPr/>
        </p:nvSpPr>
        <p:spPr bwMode="auto">
          <a:xfrm>
            <a:off x="1127125" y="685800"/>
            <a:ext cx="133667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0"/>
              </a:spcBef>
              <a:buFontTx/>
              <a:buNone/>
            </a:pPr>
            <a:r>
              <a:rPr lang="fr-FR" altLang="fr-FR" sz="1800"/>
              <a:t>Lycurgus cup :</a:t>
            </a:r>
          </a:p>
          <a:p>
            <a:pPr algn="ctr" eaLnBrk="1" hangingPunct="1">
              <a:spcBef>
                <a:spcPct val="0"/>
              </a:spcBef>
              <a:buFontTx/>
              <a:buNone/>
            </a:pPr>
            <a:r>
              <a:rPr lang="fr-FR" altLang="fr-FR" sz="1800"/>
              <a:t>(Au/Ag NPs) </a:t>
            </a:r>
          </a:p>
        </p:txBody>
      </p:sp>
      <p:sp>
        <p:nvSpPr>
          <p:cNvPr id="5137" name="Text Box 27"/>
          <p:cNvSpPr txBox="1">
            <a:spLocks noChangeArrowheads="1"/>
          </p:cNvSpPr>
          <p:nvPr/>
        </p:nvSpPr>
        <p:spPr bwMode="auto">
          <a:xfrm rot="-1371681">
            <a:off x="7604125" y="3051175"/>
            <a:ext cx="577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800" b="1"/>
              <a:t>1857</a:t>
            </a:r>
          </a:p>
        </p:txBody>
      </p:sp>
      <p:sp>
        <p:nvSpPr>
          <p:cNvPr id="5138" name="Text Box 29"/>
          <p:cNvSpPr txBox="1">
            <a:spLocks noChangeArrowheads="1"/>
          </p:cNvSpPr>
          <p:nvPr/>
        </p:nvSpPr>
        <p:spPr bwMode="auto">
          <a:xfrm>
            <a:off x="6402388" y="6021388"/>
            <a:ext cx="2466975"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0"/>
              </a:spcBef>
              <a:buFontTx/>
              <a:buNone/>
            </a:pPr>
            <a:r>
              <a:rPr lang="fr-FR" altLang="fr-FR" sz="1600"/>
              <a:t>Michael Faraday :</a:t>
            </a:r>
          </a:p>
          <a:p>
            <a:pPr algn="ctr" eaLnBrk="1" hangingPunct="1">
              <a:spcBef>
                <a:spcPct val="0"/>
              </a:spcBef>
              <a:buFontTx/>
              <a:buNone/>
            </a:pPr>
            <a:r>
              <a:rPr lang="fr-FR" altLang="fr-FR" sz="1600"/>
              <a:t>Synthesis and</a:t>
            </a:r>
          </a:p>
          <a:p>
            <a:pPr algn="ctr" eaLnBrk="1" hangingPunct="1">
              <a:spcBef>
                <a:spcPct val="0"/>
              </a:spcBef>
              <a:buFontTx/>
              <a:buNone/>
            </a:pPr>
            <a:r>
              <a:rPr lang="fr-FR" altLang="fr-FR" sz="1600"/>
              <a:t>optical properties of NPs</a:t>
            </a:r>
          </a:p>
        </p:txBody>
      </p:sp>
      <p:sp>
        <p:nvSpPr>
          <p:cNvPr id="5139" name="Text Box 30"/>
          <p:cNvSpPr txBox="1">
            <a:spLocks noChangeArrowheads="1"/>
          </p:cNvSpPr>
          <p:nvPr/>
        </p:nvSpPr>
        <p:spPr bwMode="auto">
          <a:xfrm rot="-1371681">
            <a:off x="8237538" y="3052763"/>
            <a:ext cx="577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800" b="1"/>
              <a:t>1908</a:t>
            </a:r>
          </a:p>
        </p:txBody>
      </p:sp>
      <p:grpSp>
        <p:nvGrpSpPr>
          <p:cNvPr id="5140" name="Group 35"/>
          <p:cNvGrpSpPr>
            <a:grpSpLocks/>
          </p:cNvGrpSpPr>
          <p:nvPr/>
        </p:nvGrpSpPr>
        <p:grpSpPr bwMode="auto">
          <a:xfrm>
            <a:off x="685800" y="4292600"/>
            <a:ext cx="2232025" cy="2527300"/>
            <a:chOff x="158" y="2704"/>
            <a:chExt cx="1406" cy="1592"/>
          </a:xfrm>
        </p:grpSpPr>
        <p:pic>
          <p:nvPicPr>
            <p:cNvPr id="5146" name="Picture 3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 y="2704"/>
              <a:ext cx="1406" cy="1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47" name="Text Box 34"/>
            <p:cNvSpPr txBox="1">
              <a:spLocks noChangeArrowheads="1"/>
            </p:cNvSpPr>
            <p:nvPr/>
          </p:nvSpPr>
          <p:spPr bwMode="auto">
            <a:xfrm>
              <a:off x="288" y="3928"/>
              <a:ext cx="1019"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0"/>
                </a:spcBef>
                <a:buFontTx/>
                <a:buNone/>
              </a:pPr>
              <a:r>
                <a:rPr lang="fr-FR" altLang="fr-FR" sz="1600"/>
                <a:t>Collection Véga</a:t>
              </a:r>
            </a:p>
            <a:p>
              <a:pPr algn="ctr" eaLnBrk="1" hangingPunct="1">
                <a:spcBef>
                  <a:spcPct val="0"/>
                </a:spcBef>
                <a:buFontTx/>
                <a:buNone/>
              </a:pPr>
              <a:r>
                <a:rPr lang="fr-FR" altLang="fr-FR" sz="1600"/>
                <a:t>Baccarat</a:t>
              </a:r>
            </a:p>
          </p:txBody>
        </p:sp>
      </p:grpSp>
      <p:sp>
        <p:nvSpPr>
          <p:cNvPr id="5141" name="Espace réservé du numéro de diapositive 1"/>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fld id="{216C2216-6847-49F2-BCA0-900C4FC107AA}" type="slidenum">
              <a:rPr lang="en-US" altLang="fr-FR" sz="1400" smtClean="0"/>
              <a:pPr eaLnBrk="1" hangingPunct="1">
                <a:spcBef>
                  <a:spcPct val="0"/>
                </a:spcBef>
                <a:buFontTx/>
                <a:buNone/>
              </a:pPr>
              <a:t>4</a:t>
            </a:fld>
            <a:endParaRPr lang="en-US" altLang="fr-FR" sz="1400" smtClean="0"/>
          </a:p>
        </p:txBody>
      </p:sp>
      <p:sp>
        <p:nvSpPr>
          <p:cNvPr id="5142" name="Rectangle 1"/>
          <p:cNvSpPr>
            <a:spLocks noChangeArrowheads="1"/>
          </p:cNvSpPr>
          <p:nvPr/>
        </p:nvSpPr>
        <p:spPr bwMode="auto">
          <a:xfrm rot="-5400000">
            <a:off x="7538244" y="5245894"/>
            <a:ext cx="28733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800"/>
              <a:t>Slide that Faraday used in his lecture on gold sols, in 1858.</a:t>
            </a:r>
          </a:p>
          <a:p>
            <a:pPr eaLnBrk="1" hangingPunct="1">
              <a:spcBef>
                <a:spcPct val="0"/>
              </a:spcBef>
              <a:buFontTx/>
              <a:buNone/>
            </a:pPr>
            <a:r>
              <a:rPr lang="en-US" altLang="fr-FR" sz="800"/>
              <a:t>© Whipple Museum (Wh.0654)</a:t>
            </a:r>
            <a:endParaRPr lang="fr-FR" altLang="fr-FR" sz="800"/>
          </a:p>
        </p:txBody>
      </p:sp>
      <p:grpSp>
        <p:nvGrpSpPr>
          <p:cNvPr id="5143" name="Groupe 40"/>
          <p:cNvGrpSpPr>
            <a:grpSpLocks/>
          </p:cNvGrpSpPr>
          <p:nvPr/>
        </p:nvGrpSpPr>
        <p:grpSpPr bwMode="auto">
          <a:xfrm>
            <a:off x="7939088" y="-28575"/>
            <a:ext cx="1233487" cy="700088"/>
            <a:chOff x="7561263" y="-28575"/>
            <a:chExt cx="1611312" cy="914400"/>
          </a:xfrm>
        </p:grpSpPr>
        <p:pic>
          <p:nvPicPr>
            <p:cNvPr id="5144" name="Picture 21" descr="logo_lpcno_300_dpi_fondtransparen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67700" y="-28575"/>
              <a:ext cx="9048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5" name="Picture 37" descr="Afficher l'image d'origin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61263" y="93663"/>
              <a:ext cx="7858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0"/>
            <a:ext cx="847726"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9939" name="Groupe 3"/>
          <p:cNvGrpSpPr>
            <a:grpSpLocks/>
          </p:cNvGrpSpPr>
          <p:nvPr/>
        </p:nvGrpSpPr>
        <p:grpSpPr bwMode="auto">
          <a:xfrm>
            <a:off x="7939088" y="-28575"/>
            <a:ext cx="1233487" cy="700088"/>
            <a:chOff x="7561263" y="-28575"/>
            <a:chExt cx="1611312" cy="914400"/>
          </a:xfrm>
        </p:grpSpPr>
        <p:pic>
          <p:nvPicPr>
            <p:cNvPr id="39965" name="Picture 21" descr="logo_lpcno_300_dpi_fondtranspar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67700" y="-28575"/>
              <a:ext cx="9048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66" name="Picture 37" descr="Afficher l'image d'orig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1263" y="93663"/>
              <a:ext cx="7858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940" name="Groupe 6"/>
          <p:cNvGrpSpPr>
            <a:grpSpLocks/>
          </p:cNvGrpSpPr>
          <p:nvPr/>
        </p:nvGrpSpPr>
        <p:grpSpPr bwMode="auto">
          <a:xfrm>
            <a:off x="808038" y="5106988"/>
            <a:ext cx="3006725" cy="1443037"/>
            <a:chOff x="364278" y="3938954"/>
            <a:chExt cx="4132993" cy="1983765"/>
          </a:xfrm>
        </p:grpSpPr>
        <p:pic>
          <p:nvPicPr>
            <p:cNvPr id="39960" name="Picture 8" descr="E:\CEMES\01-Articles\2010-2019\2013\2013_JPCC_TPL Mesa AuNP\Animated GIFs\Stack-d.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25137" y="4010833"/>
              <a:ext cx="2588601" cy="1911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3574221" y="3938954"/>
              <a:ext cx="923050" cy="19837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0" name="Rectangle 9"/>
            <p:cNvSpPr/>
            <p:nvPr/>
          </p:nvSpPr>
          <p:spPr>
            <a:xfrm>
              <a:off x="1446625" y="3938954"/>
              <a:ext cx="460433" cy="19837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1" name="Croix 10"/>
            <p:cNvSpPr/>
            <p:nvPr/>
          </p:nvSpPr>
          <p:spPr>
            <a:xfrm rot="21266378">
              <a:off x="2312938" y="4502003"/>
              <a:ext cx="992879" cy="992973"/>
            </a:xfrm>
            <a:prstGeom prst="plus">
              <a:avLst>
                <a:gd name="adj" fmla="val 36504"/>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39964" name="Picture 9" descr="E:\CEMES\01-Articles\2010-2019\2013\2013_JPCC_TPL Mesa AuNP\ACS-NANO-GRENOBLE\cross.gif.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278" y="4141177"/>
              <a:ext cx="1621060" cy="1621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94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2638" y="1163638"/>
            <a:ext cx="2216150" cy="408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1833563" y="1146175"/>
            <a:ext cx="1225550" cy="4083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9943" name="Text Box 63"/>
          <p:cNvSpPr txBox="1">
            <a:spLocks noChangeArrowheads="1"/>
          </p:cNvSpPr>
          <p:nvPr/>
        </p:nvSpPr>
        <p:spPr bwMode="auto">
          <a:xfrm>
            <a:off x="777875" y="858838"/>
            <a:ext cx="284480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har char="•"/>
              <a:tabLst>
                <a:tab pos="482600" algn="l"/>
              </a:tabLst>
              <a:defRPr sz="3200">
                <a:solidFill>
                  <a:schemeClr val="tx1"/>
                </a:solidFill>
                <a:latin typeface="Arial" pitchFamily="34" charset="0"/>
                <a:cs typeface="Arial" pitchFamily="34" charset="0"/>
              </a:defRPr>
            </a:lvl1pPr>
            <a:lvl2pPr marL="742950" indent="-285750" eaLnBrk="0" hangingPunct="0">
              <a:spcBef>
                <a:spcPct val="20000"/>
              </a:spcBef>
              <a:buChar char="–"/>
              <a:tabLst>
                <a:tab pos="482600" algn="l"/>
              </a:tabLst>
              <a:defRPr sz="2800">
                <a:solidFill>
                  <a:schemeClr val="tx1"/>
                </a:solidFill>
                <a:latin typeface="Arial" pitchFamily="34" charset="0"/>
                <a:cs typeface="Arial" pitchFamily="34" charset="0"/>
              </a:defRPr>
            </a:lvl2pPr>
            <a:lvl3pPr marL="1143000" indent="-228600" eaLnBrk="0" hangingPunct="0">
              <a:spcBef>
                <a:spcPct val="20000"/>
              </a:spcBef>
              <a:buChar char="•"/>
              <a:tabLst>
                <a:tab pos="482600" algn="l"/>
              </a:tabLst>
              <a:defRPr sz="2400">
                <a:solidFill>
                  <a:schemeClr val="tx1"/>
                </a:solidFill>
                <a:latin typeface="Arial" pitchFamily="34" charset="0"/>
                <a:cs typeface="Arial" pitchFamily="34" charset="0"/>
              </a:defRPr>
            </a:lvl3pPr>
            <a:lvl4pPr marL="1600200" indent="-228600" eaLnBrk="0" hangingPunct="0">
              <a:spcBef>
                <a:spcPct val="20000"/>
              </a:spcBef>
              <a:buChar char="–"/>
              <a:tabLst>
                <a:tab pos="482600" algn="l"/>
              </a:tabLst>
              <a:defRPr sz="2000">
                <a:solidFill>
                  <a:schemeClr val="tx1"/>
                </a:solidFill>
                <a:latin typeface="Arial" pitchFamily="34" charset="0"/>
                <a:cs typeface="Arial" pitchFamily="34" charset="0"/>
              </a:defRPr>
            </a:lvl4pPr>
            <a:lvl5pPr marL="2057400" indent="-228600" eaLnBrk="0" hangingPunct="0">
              <a:spcBef>
                <a:spcPct val="20000"/>
              </a:spcBef>
              <a:buChar char="»"/>
              <a:tabLst>
                <a:tab pos="482600" algn="l"/>
              </a:tabLst>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tabLst>
                <a:tab pos="482600" algn="l"/>
              </a:tabLst>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tabLst>
                <a:tab pos="482600" algn="l"/>
              </a:tabLst>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tabLst>
                <a:tab pos="482600" algn="l"/>
              </a:tabLst>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tabLst>
                <a:tab pos="482600" algn="l"/>
              </a:tabLst>
              <a:defRPr sz="2000">
                <a:solidFill>
                  <a:schemeClr val="tx1"/>
                </a:solidFill>
                <a:latin typeface="Arial" pitchFamily="34" charset="0"/>
                <a:cs typeface="Arial" pitchFamily="34" charset="0"/>
              </a:defRPr>
            </a:lvl9pPr>
          </a:lstStyle>
          <a:p>
            <a:pPr>
              <a:spcBef>
                <a:spcPct val="0"/>
              </a:spcBef>
              <a:buClr>
                <a:srgbClr val="000000"/>
              </a:buClr>
              <a:buFont typeface="Wingdings 2" pitchFamily="18" charset="2"/>
              <a:buChar char="å"/>
            </a:pPr>
            <a:r>
              <a:rPr lang="en-US" altLang="fr-FR" sz="1600" b="1">
                <a:solidFill>
                  <a:srgbClr val="0033CC"/>
                </a:solidFill>
              </a:rPr>
              <a:t> Polarization dependency</a:t>
            </a:r>
            <a:endParaRPr lang="en-US" altLang="fr-FR" sz="1200">
              <a:solidFill>
                <a:srgbClr val="0033CC"/>
              </a:solidFill>
            </a:endParaRPr>
          </a:p>
        </p:txBody>
      </p:sp>
      <p:grpSp>
        <p:nvGrpSpPr>
          <p:cNvPr id="16" name="Groupe 15"/>
          <p:cNvGrpSpPr>
            <a:grpSpLocks/>
          </p:cNvGrpSpPr>
          <p:nvPr/>
        </p:nvGrpSpPr>
        <p:grpSpPr bwMode="auto">
          <a:xfrm>
            <a:off x="4581525" y="3868738"/>
            <a:ext cx="3948113" cy="2646362"/>
            <a:chOff x="4581501" y="3754295"/>
            <a:chExt cx="3948457" cy="2645873"/>
          </a:xfrm>
        </p:grpSpPr>
        <p:grpSp>
          <p:nvGrpSpPr>
            <p:cNvPr id="39956" name="Groupe 16"/>
            <p:cNvGrpSpPr>
              <a:grpSpLocks/>
            </p:cNvGrpSpPr>
            <p:nvPr/>
          </p:nvGrpSpPr>
          <p:grpSpPr bwMode="auto">
            <a:xfrm>
              <a:off x="4581501" y="3754295"/>
              <a:ext cx="3948457" cy="2645873"/>
              <a:chOff x="890029" y="3603812"/>
              <a:chExt cx="4405830" cy="2952360"/>
            </a:xfrm>
          </p:grpSpPr>
          <p:pic>
            <p:nvPicPr>
              <p:cNvPr id="39958"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0029" y="3603812"/>
                <a:ext cx="4405830" cy="2952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59"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0800000">
                <a:off x="3889002" y="4647831"/>
                <a:ext cx="1247775" cy="12001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cxnSp>
          <p:nvCxnSpPr>
            <p:cNvPr id="18" name="Connecteur droit 17"/>
            <p:cNvCxnSpPr/>
            <p:nvPr/>
          </p:nvCxnSpPr>
          <p:spPr>
            <a:xfrm flipH="1" flipV="1">
              <a:off x="6065943" y="4716142"/>
              <a:ext cx="1219306" cy="50473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1" name="Groupe 20"/>
          <p:cNvGrpSpPr>
            <a:grpSpLocks/>
          </p:cNvGrpSpPr>
          <p:nvPr/>
        </p:nvGrpSpPr>
        <p:grpSpPr bwMode="auto">
          <a:xfrm>
            <a:off x="4241800" y="858838"/>
            <a:ext cx="4664075" cy="2965450"/>
            <a:chOff x="4241656" y="858332"/>
            <a:chExt cx="4663429" cy="2966502"/>
          </a:xfrm>
        </p:grpSpPr>
        <p:sp>
          <p:nvSpPr>
            <p:cNvPr id="39949" name="Text Box 63"/>
            <p:cNvSpPr txBox="1">
              <a:spLocks noChangeArrowheads="1"/>
            </p:cNvSpPr>
            <p:nvPr/>
          </p:nvSpPr>
          <p:spPr bwMode="auto">
            <a:xfrm>
              <a:off x="4241656" y="858332"/>
              <a:ext cx="4595323" cy="340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har char="•"/>
                <a:tabLst>
                  <a:tab pos="482600" algn="l"/>
                </a:tabLst>
                <a:defRPr sz="3200">
                  <a:solidFill>
                    <a:schemeClr val="tx1"/>
                  </a:solidFill>
                  <a:latin typeface="Arial" pitchFamily="34" charset="0"/>
                  <a:cs typeface="Arial" pitchFamily="34" charset="0"/>
                </a:defRPr>
              </a:lvl1pPr>
              <a:lvl2pPr marL="742950" indent="-285750" eaLnBrk="0" hangingPunct="0">
                <a:spcBef>
                  <a:spcPct val="20000"/>
                </a:spcBef>
                <a:buChar char="–"/>
                <a:tabLst>
                  <a:tab pos="482600" algn="l"/>
                </a:tabLst>
                <a:defRPr sz="2800">
                  <a:solidFill>
                    <a:schemeClr val="tx1"/>
                  </a:solidFill>
                  <a:latin typeface="Arial" pitchFamily="34" charset="0"/>
                  <a:cs typeface="Arial" pitchFamily="34" charset="0"/>
                </a:defRPr>
              </a:lvl2pPr>
              <a:lvl3pPr marL="1143000" indent="-228600" eaLnBrk="0" hangingPunct="0">
                <a:spcBef>
                  <a:spcPct val="20000"/>
                </a:spcBef>
                <a:buChar char="•"/>
                <a:tabLst>
                  <a:tab pos="482600" algn="l"/>
                </a:tabLst>
                <a:defRPr sz="2400">
                  <a:solidFill>
                    <a:schemeClr val="tx1"/>
                  </a:solidFill>
                  <a:latin typeface="Arial" pitchFamily="34" charset="0"/>
                  <a:cs typeface="Arial" pitchFamily="34" charset="0"/>
                </a:defRPr>
              </a:lvl3pPr>
              <a:lvl4pPr marL="1600200" indent="-228600" eaLnBrk="0" hangingPunct="0">
                <a:spcBef>
                  <a:spcPct val="20000"/>
                </a:spcBef>
                <a:buChar char="–"/>
                <a:tabLst>
                  <a:tab pos="482600" algn="l"/>
                </a:tabLst>
                <a:defRPr sz="2000">
                  <a:solidFill>
                    <a:schemeClr val="tx1"/>
                  </a:solidFill>
                  <a:latin typeface="Arial" pitchFamily="34" charset="0"/>
                  <a:cs typeface="Arial" pitchFamily="34" charset="0"/>
                </a:defRPr>
              </a:lvl4pPr>
              <a:lvl5pPr marL="2057400" indent="-228600" eaLnBrk="0" hangingPunct="0">
                <a:spcBef>
                  <a:spcPct val="20000"/>
                </a:spcBef>
                <a:buChar char="»"/>
                <a:tabLst>
                  <a:tab pos="482600" algn="l"/>
                </a:tabLst>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tabLst>
                  <a:tab pos="482600" algn="l"/>
                </a:tabLst>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tabLst>
                  <a:tab pos="482600" algn="l"/>
                </a:tabLst>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tabLst>
                  <a:tab pos="482600" algn="l"/>
                </a:tabLst>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tabLst>
                  <a:tab pos="482600" algn="l"/>
                </a:tabLst>
                <a:defRPr sz="2000">
                  <a:solidFill>
                    <a:schemeClr val="tx1"/>
                  </a:solidFill>
                  <a:latin typeface="Arial" pitchFamily="34" charset="0"/>
                  <a:cs typeface="Arial" pitchFamily="34" charset="0"/>
                </a:defRPr>
              </a:lvl9pPr>
            </a:lstStyle>
            <a:p>
              <a:pPr>
                <a:spcBef>
                  <a:spcPct val="0"/>
                </a:spcBef>
                <a:buClr>
                  <a:srgbClr val="000000"/>
                </a:buClr>
                <a:buFont typeface="Wingdings 2" pitchFamily="18" charset="2"/>
                <a:buChar char="å"/>
              </a:pPr>
              <a:r>
                <a:rPr lang="en-US" altLang="fr-FR" sz="1600" b="1">
                  <a:solidFill>
                    <a:srgbClr val="0033CC"/>
                  </a:solidFill>
                </a:rPr>
                <a:t> Modal &amp; spatial extension of coupled LSP</a:t>
              </a:r>
              <a:endParaRPr lang="en-US" altLang="fr-FR" sz="1200">
                <a:solidFill>
                  <a:srgbClr val="0033CC"/>
                </a:solidFill>
              </a:endParaRPr>
            </a:p>
          </p:txBody>
        </p:sp>
        <p:grpSp>
          <p:nvGrpSpPr>
            <p:cNvPr id="39950" name="Groupe 22"/>
            <p:cNvGrpSpPr>
              <a:grpSpLocks/>
            </p:cNvGrpSpPr>
            <p:nvPr/>
          </p:nvGrpSpPr>
          <p:grpSpPr bwMode="auto">
            <a:xfrm>
              <a:off x="4398544" y="1199067"/>
              <a:ext cx="4506541" cy="2625767"/>
              <a:chOff x="4398544" y="1199067"/>
              <a:chExt cx="4506541" cy="2625767"/>
            </a:xfrm>
          </p:grpSpPr>
          <p:pic>
            <p:nvPicPr>
              <p:cNvPr id="39951"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98544" y="1199067"/>
                <a:ext cx="3429723" cy="2625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952" name="ZoneTexte 24"/>
              <p:cNvSpPr txBox="1">
                <a:spLocks noChangeArrowheads="1"/>
              </p:cNvSpPr>
              <p:nvPr/>
            </p:nvSpPr>
            <p:spPr bwMode="auto">
              <a:xfrm>
                <a:off x="7898078" y="1468288"/>
                <a:ext cx="10070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fr-FR" sz="1400" b="1"/>
                  <a:t>h = 150 nm</a:t>
                </a:r>
              </a:p>
            </p:txBody>
          </p:sp>
          <p:sp>
            <p:nvSpPr>
              <p:cNvPr id="39953" name="ZoneTexte 25"/>
              <p:cNvSpPr txBox="1">
                <a:spLocks noChangeArrowheads="1"/>
              </p:cNvSpPr>
              <p:nvPr/>
            </p:nvSpPr>
            <p:spPr bwMode="auto">
              <a:xfrm>
                <a:off x="7898078" y="2358061"/>
                <a:ext cx="10070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fr-FR" sz="1400" b="1">
                    <a:solidFill>
                      <a:srgbClr val="000099"/>
                    </a:solidFill>
                  </a:rPr>
                  <a:t>h = 120 nm</a:t>
                </a:r>
              </a:p>
            </p:txBody>
          </p:sp>
          <p:sp>
            <p:nvSpPr>
              <p:cNvPr id="39954" name="ZoneTexte 26"/>
              <p:cNvSpPr txBox="1">
                <a:spLocks noChangeArrowheads="1"/>
              </p:cNvSpPr>
              <p:nvPr/>
            </p:nvSpPr>
            <p:spPr bwMode="auto">
              <a:xfrm>
                <a:off x="7898078" y="3158161"/>
                <a:ext cx="10070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fr-FR" sz="1400" b="1">
                    <a:solidFill>
                      <a:srgbClr val="990099"/>
                    </a:solidFill>
                  </a:rPr>
                  <a:t>h = 101 nm</a:t>
                </a:r>
              </a:p>
            </p:txBody>
          </p:sp>
          <p:sp>
            <p:nvSpPr>
              <p:cNvPr id="39955" name="ZoneTexte 27"/>
              <p:cNvSpPr txBox="1">
                <a:spLocks noChangeArrowheads="1"/>
              </p:cNvSpPr>
              <p:nvPr/>
            </p:nvSpPr>
            <p:spPr bwMode="auto">
              <a:xfrm>
                <a:off x="4501662" y="3499270"/>
                <a:ext cx="16063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fr-FR" sz="1400" b="1"/>
                  <a:t>diameter = 100 nm</a:t>
                </a:r>
                <a:endParaRPr lang="fr-FR" altLang="fr-FR" sz="1400" b="1"/>
              </a:p>
            </p:txBody>
          </p:sp>
        </p:grpSp>
      </p:grpSp>
      <p:sp>
        <p:nvSpPr>
          <p:cNvPr id="39946" name="ZoneTexte 28"/>
          <p:cNvSpPr txBox="1">
            <a:spLocks noChangeArrowheads="1"/>
          </p:cNvSpPr>
          <p:nvPr/>
        </p:nvSpPr>
        <p:spPr bwMode="auto">
          <a:xfrm>
            <a:off x="3159125" y="6172200"/>
            <a:ext cx="2432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FR" altLang="fr-FR" sz="900"/>
              <a:t>T. Jägeler-Hoheisel, </a:t>
            </a:r>
            <a:r>
              <a:rPr lang="en-US" altLang="fr-FR" sz="900"/>
              <a:t>et al. </a:t>
            </a:r>
            <a:endParaRPr lang="fr-FR" altLang="fr-FR" sz="900"/>
          </a:p>
          <a:p>
            <a:pPr eaLnBrk="1" hangingPunct="1"/>
            <a:r>
              <a:rPr lang="fr-FR" altLang="fr-FR" sz="900"/>
              <a:t>J. Phys. Chem. C, </a:t>
            </a:r>
            <a:r>
              <a:rPr lang="fr-FR" altLang="fr-FR" sz="900" b="1"/>
              <a:t>2013</a:t>
            </a:r>
            <a:r>
              <a:rPr lang="fr-FR" altLang="fr-FR" sz="900"/>
              <a:t>, 117, 23126−23132</a:t>
            </a:r>
          </a:p>
        </p:txBody>
      </p:sp>
      <p:sp>
        <p:nvSpPr>
          <p:cNvPr id="39947" name="Espace réservé du numéro de diapositive 2"/>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fld id="{76D16325-EF3F-4161-A7E2-D947B49B139B}" type="slidenum">
              <a:rPr lang="en-US" altLang="fr-FR" sz="1400" smtClean="0"/>
              <a:pPr eaLnBrk="1" hangingPunct="1">
                <a:spcBef>
                  <a:spcPct val="0"/>
                </a:spcBef>
                <a:buFontTx/>
                <a:buNone/>
              </a:pPr>
              <a:t>40</a:t>
            </a:fld>
            <a:endParaRPr lang="en-US" altLang="fr-FR" sz="1400" smtClean="0"/>
          </a:p>
        </p:txBody>
      </p:sp>
      <p:sp>
        <p:nvSpPr>
          <p:cNvPr id="30" name="Rectangle 2"/>
          <p:cNvSpPr txBox="1">
            <a:spLocks noChangeArrowheads="1"/>
          </p:cNvSpPr>
          <p:nvPr/>
        </p:nvSpPr>
        <p:spPr bwMode="auto">
          <a:xfrm>
            <a:off x="19050" y="19050"/>
            <a:ext cx="6858000" cy="381000"/>
          </a:xfrm>
          <a:prstGeom prst="rect">
            <a:avLst/>
          </a:prstGeom>
          <a:noFill/>
          <a:ln w="9525">
            <a:noFill/>
            <a:miter lim="800000"/>
            <a:headEnd/>
            <a:tailEnd/>
          </a:ln>
          <a:effectLst/>
        </p:spPr>
        <p:txBody>
          <a:bodyPr lIns="91422" tIns="45711" rIns="91422" bIns="45711" anchor="ctr"/>
          <a:lstStyle>
            <a:lvl1pPr defTabSz="801688">
              <a:defRPr>
                <a:solidFill>
                  <a:schemeClr val="tx1"/>
                </a:solidFill>
                <a:latin typeface="Arial" charset="0"/>
                <a:cs typeface="Arial" charset="0"/>
              </a:defRPr>
            </a:lvl1pPr>
            <a:lvl2pPr marL="742950" indent="-285750" defTabSz="801688">
              <a:defRPr>
                <a:solidFill>
                  <a:schemeClr val="tx1"/>
                </a:solidFill>
                <a:latin typeface="Arial" charset="0"/>
                <a:cs typeface="Arial" charset="0"/>
              </a:defRPr>
            </a:lvl2pPr>
            <a:lvl3pPr marL="1143000" indent="-228600" defTabSz="801688">
              <a:defRPr>
                <a:solidFill>
                  <a:schemeClr val="tx1"/>
                </a:solidFill>
                <a:latin typeface="Arial" charset="0"/>
                <a:cs typeface="Arial" charset="0"/>
              </a:defRPr>
            </a:lvl3pPr>
            <a:lvl4pPr marL="1600200" indent="-228600" defTabSz="801688">
              <a:defRPr>
                <a:solidFill>
                  <a:schemeClr val="tx1"/>
                </a:solidFill>
                <a:latin typeface="Arial" charset="0"/>
                <a:cs typeface="Arial" charset="0"/>
              </a:defRPr>
            </a:lvl4pPr>
            <a:lvl5pPr marL="2057400" indent="-228600" defTabSz="801688">
              <a:defRPr>
                <a:solidFill>
                  <a:schemeClr val="tx1"/>
                </a:solidFill>
                <a:latin typeface="Arial" charset="0"/>
                <a:cs typeface="Arial" charset="0"/>
              </a:defRPr>
            </a:lvl5pPr>
            <a:lvl6pPr marL="2514600" indent="-228600" defTabSz="801688" fontAlgn="base">
              <a:spcBef>
                <a:spcPct val="0"/>
              </a:spcBef>
              <a:spcAft>
                <a:spcPct val="0"/>
              </a:spcAft>
              <a:defRPr>
                <a:solidFill>
                  <a:schemeClr val="tx1"/>
                </a:solidFill>
                <a:latin typeface="Arial" charset="0"/>
                <a:cs typeface="Arial" charset="0"/>
              </a:defRPr>
            </a:lvl6pPr>
            <a:lvl7pPr marL="2971800" indent="-228600" defTabSz="801688" fontAlgn="base">
              <a:spcBef>
                <a:spcPct val="0"/>
              </a:spcBef>
              <a:spcAft>
                <a:spcPct val="0"/>
              </a:spcAft>
              <a:defRPr>
                <a:solidFill>
                  <a:schemeClr val="tx1"/>
                </a:solidFill>
                <a:latin typeface="Arial" charset="0"/>
                <a:cs typeface="Arial" charset="0"/>
              </a:defRPr>
            </a:lvl7pPr>
            <a:lvl8pPr marL="3429000" indent="-228600" defTabSz="801688" fontAlgn="base">
              <a:spcBef>
                <a:spcPct val="0"/>
              </a:spcBef>
              <a:spcAft>
                <a:spcPct val="0"/>
              </a:spcAft>
              <a:defRPr>
                <a:solidFill>
                  <a:schemeClr val="tx1"/>
                </a:solidFill>
                <a:latin typeface="Arial" charset="0"/>
                <a:cs typeface="Arial" charset="0"/>
              </a:defRPr>
            </a:lvl8pPr>
            <a:lvl9pPr marL="3886200" indent="-228600" defTabSz="801688" fontAlgn="base">
              <a:spcBef>
                <a:spcPct val="0"/>
              </a:spcBef>
              <a:spcAft>
                <a:spcPct val="0"/>
              </a:spcAft>
              <a:defRPr>
                <a:solidFill>
                  <a:schemeClr val="tx1"/>
                </a:solidFill>
                <a:latin typeface="Arial" charset="0"/>
                <a:cs typeface="Arial" charset="0"/>
              </a:defRPr>
            </a:lvl9pPr>
          </a:lstStyle>
          <a:p>
            <a:pPr>
              <a:defRPr/>
            </a:pPr>
            <a:r>
              <a:rPr kumimoji="1" lang="en-US" altLang="fr-FR" sz="2400" b="1" dirty="0" smtClean="0">
                <a:solidFill>
                  <a:srgbClr val="1C1C1C"/>
                </a:solidFill>
                <a:effectLst>
                  <a:outerShdw blurRad="38100" dist="38100" dir="2700000" algn="tl">
                    <a:srgbClr val="C0C0C0"/>
                  </a:outerShdw>
                </a:effectLst>
              </a:rPr>
              <a:t>Templated 2D assembly</a:t>
            </a:r>
            <a:endParaRPr kumimoji="1" lang="fr-FR" altLang="fr-FR" sz="2400" b="1" dirty="0" smtClean="0">
              <a:solidFill>
                <a:srgbClr val="1C1C1C"/>
              </a:solidFill>
              <a:effectLst>
                <a:outerShdw blurRad="38100" dist="38100" dir="2700000" algn="tl">
                  <a:srgbClr val="C0C0C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0"/>
            <a:ext cx="847726"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3" name="Text Box 3"/>
          <p:cNvSpPr txBox="1">
            <a:spLocks noChangeArrowheads="1"/>
          </p:cNvSpPr>
          <p:nvPr/>
        </p:nvSpPr>
        <p:spPr bwMode="auto">
          <a:xfrm>
            <a:off x="1066800" y="1447800"/>
            <a:ext cx="876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tabLst>
                <a:tab pos="533400" algn="l"/>
              </a:tabLst>
              <a:defRPr sz="3200">
                <a:solidFill>
                  <a:schemeClr val="tx1"/>
                </a:solidFill>
                <a:latin typeface="Arial" pitchFamily="34" charset="0"/>
                <a:cs typeface="Arial" pitchFamily="34" charset="0"/>
              </a:defRPr>
            </a:lvl1pPr>
            <a:lvl2pPr marL="742950" indent="-285750" eaLnBrk="0" hangingPunct="0">
              <a:spcBef>
                <a:spcPct val="20000"/>
              </a:spcBef>
              <a:buChar char="–"/>
              <a:tabLst>
                <a:tab pos="533400" algn="l"/>
              </a:tabLst>
              <a:defRPr sz="2800">
                <a:solidFill>
                  <a:schemeClr val="tx1"/>
                </a:solidFill>
                <a:latin typeface="Arial" pitchFamily="34" charset="0"/>
                <a:cs typeface="Arial" pitchFamily="34" charset="0"/>
              </a:defRPr>
            </a:lvl2pPr>
            <a:lvl3pPr marL="1143000" indent="-228600" eaLnBrk="0" hangingPunct="0">
              <a:spcBef>
                <a:spcPct val="20000"/>
              </a:spcBef>
              <a:buChar char="•"/>
              <a:tabLst>
                <a:tab pos="533400" algn="l"/>
              </a:tabLst>
              <a:defRPr sz="2400">
                <a:solidFill>
                  <a:schemeClr val="tx1"/>
                </a:solidFill>
                <a:latin typeface="Arial" pitchFamily="34" charset="0"/>
                <a:cs typeface="Arial" pitchFamily="34" charset="0"/>
              </a:defRPr>
            </a:lvl3pPr>
            <a:lvl4pPr marL="1600200" indent="-228600" eaLnBrk="0" hangingPunct="0">
              <a:spcBef>
                <a:spcPct val="20000"/>
              </a:spcBef>
              <a:buChar char="–"/>
              <a:tabLst>
                <a:tab pos="533400" algn="l"/>
              </a:tabLst>
              <a:defRPr sz="2000">
                <a:solidFill>
                  <a:schemeClr val="tx1"/>
                </a:solidFill>
                <a:latin typeface="Arial" pitchFamily="34" charset="0"/>
                <a:cs typeface="Arial" pitchFamily="34" charset="0"/>
              </a:defRPr>
            </a:lvl4pPr>
            <a:lvl5pPr marL="2057400" indent="-228600" eaLnBrk="0" hangingPunct="0">
              <a:spcBef>
                <a:spcPct val="20000"/>
              </a:spcBef>
              <a:buChar char="»"/>
              <a:tabLst>
                <a:tab pos="533400" algn="l"/>
              </a:tabLst>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tabLst>
                <a:tab pos="533400" algn="l"/>
              </a:tabLst>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tabLst>
                <a:tab pos="533400" algn="l"/>
              </a:tabLst>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tabLst>
                <a:tab pos="533400" algn="l"/>
              </a:tabLst>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tabLst>
                <a:tab pos="533400" algn="l"/>
              </a:tabLst>
              <a:defRPr sz="2000">
                <a:solidFill>
                  <a:schemeClr val="tx1"/>
                </a:solidFill>
                <a:latin typeface="Arial" pitchFamily="34" charset="0"/>
                <a:cs typeface="Arial" pitchFamily="34" charset="0"/>
              </a:defRPr>
            </a:lvl9pPr>
          </a:lstStyle>
          <a:p>
            <a:pPr eaLnBrk="1" hangingPunct="1">
              <a:spcBef>
                <a:spcPct val="25000"/>
              </a:spcBef>
              <a:buFontTx/>
              <a:buNone/>
            </a:pPr>
            <a:r>
              <a:rPr lang="fr-FR" altLang="fr-FR" sz="1800" b="1" i="1">
                <a:solidFill>
                  <a:schemeClr val="bg2"/>
                </a:solidFill>
              </a:rPr>
              <a:t>Chemical synthesis: brief overview</a:t>
            </a:r>
          </a:p>
        </p:txBody>
      </p:sp>
      <p:pic>
        <p:nvPicPr>
          <p:cNvPr id="40964" name="Picture 9" descr="BD14868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450" y="2703513"/>
            <a:ext cx="1143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12" descr="BD14868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450" y="1552575"/>
            <a:ext cx="1143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txBox="1">
            <a:spLocks noChangeArrowheads="1"/>
          </p:cNvSpPr>
          <p:nvPr/>
        </p:nvSpPr>
        <p:spPr bwMode="auto">
          <a:xfrm>
            <a:off x="0" y="76200"/>
            <a:ext cx="6858000" cy="381000"/>
          </a:xfrm>
          <a:prstGeom prst="rect">
            <a:avLst/>
          </a:prstGeom>
          <a:noFill/>
          <a:ln w="9525">
            <a:noFill/>
            <a:miter lim="800000"/>
            <a:headEnd/>
            <a:tailEnd/>
          </a:ln>
          <a:effectLst/>
        </p:spPr>
        <p:txBody>
          <a:bodyPr lIns="91422" tIns="45711" rIns="91422" bIns="45711" anchor="ctr"/>
          <a:lstStyle>
            <a:lvl1pPr defTabSz="801688">
              <a:defRPr>
                <a:solidFill>
                  <a:schemeClr val="tx1"/>
                </a:solidFill>
                <a:latin typeface="Arial" charset="0"/>
                <a:cs typeface="Arial" charset="0"/>
              </a:defRPr>
            </a:lvl1pPr>
            <a:lvl2pPr marL="742950" indent="-285750" defTabSz="801688">
              <a:defRPr>
                <a:solidFill>
                  <a:schemeClr val="tx1"/>
                </a:solidFill>
                <a:latin typeface="Arial" charset="0"/>
                <a:cs typeface="Arial" charset="0"/>
              </a:defRPr>
            </a:lvl2pPr>
            <a:lvl3pPr marL="1143000" indent="-228600" defTabSz="801688">
              <a:defRPr>
                <a:solidFill>
                  <a:schemeClr val="tx1"/>
                </a:solidFill>
                <a:latin typeface="Arial" charset="0"/>
                <a:cs typeface="Arial" charset="0"/>
              </a:defRPr>
            </a:lvl3pPr>
            <a:lvl4pPr marL="1600200" indent="-228600" defTabSz="801688">
              <a:defRPr>
                <a:solidFill>
                  <a:schemeClr val="tx1"/>
                </a:solidFill>
                <a:latin typeface="Arial" charset="0"/>
                <a:cs typeface="Arial" charset="0"/>
              </a:defRPr>
            </a:lvl4pPr>
            <a:lvl5pPr marL="2057400" indent="-228600" defTabSz="801688">
              <a:defRPr>
                <a:solidFill>
                  <a:schemeClr val="tx1"/>
                </a:solidFill>
                <a:latin typeface="Arial" charset="0"/>
                <a:cs typeface="Arial" charset="0"/>
              </a:defRPr>
            </a:lvl5pPr>
            <a:lvl6pPr marL="2514600" indent="-228600" defTabSz="801688" fontAlgn="base">
              <a:spcBef>
                <a:spcPct val="0"/>
              </a:spcBef>
              <a:spcAft>
                <a:spcPct val="0"/>
              </a:spcAft>
              <a:defRPr>
                <a:solidFill>
                  <a:schemeClr val="tx1"/>
                </a:solidFill>
                <a:latin typeface="Arial" charset="0"/>
                <a:cs typeface="Arial" charset="0"/>
              </a:defRPr>
            </a:lvl6pPr>
            <a:lvl7pPr marL="2971800" indent="-228600" defTabSz="801688" fontAlgn="base">
              <a:spcBef>
                <a:spcPct val="0"/>
              </a:spcBef>
              <a:spcAft>
                <a:spcPct val="0"/>
              </a:spcAft>
              <a:defRPr>
                <a:solidFill>
                  <a:schemeClr val="tx1"/>
                </a:solidFill>
                <a:latin typeface="Arial" charset="0"/>
                <a:cs typeface="Arial" charset="0"/>
              </a:defRPr>
            </a:lvl7pPr>
            <a:lvl8pPr marL="3429000" indent="-228600" defTabSz="801688" fontAlgn="base">
              <a:spcBef>
                <a:spcPct val="0"/>
              </a:spcBef>
              <a:spcAft>
                <a:spcPct val="0"/>
              </a:spcAft>
              <a:defRPr>
                <a:solidFill>
                  <a:schemeClr val="tx1"/>
                </a:solidFill>
                <a:latin typeface="Arial" charset="0"/>
                <a:cs typeface="Arial" charset="0"/>
              </a:defRPr>
            </a:lvl8pPr>
            <a:lvl9pPr marL="3886200" indent="-228600" defTabSz="801688" fontAlgn="base">
              <a:spcBef>
                <a:spcPct val="0"/>
              </a:spcBef>
              <a:spcAft>
                <a:spcPct val="0"/>
              </a:spcAft>
              <a:defRPr>
                <a:solidFill>
                  <a:schemeClr val="tx1"/>
                </a:solidFill>
                <a:latin typeface="Arial" charset="0"/>
                <a:cs typeface="Arial" charset="0"/>
              </a:defRPr>
            </a:lvl9pPr>
          </a:lstStyle>
          <a:p>
            <a:pPr>
              <a:defRPr/>
            </a:pPr>
            <a:endParaRPr kumimoji="1" lang="fr-FR" altLang="fr-FR" sz="2400" b="1" smtClean="0">
              <a:solidFill>
                <a:schemeClr val="bg2"/>
              </a:solidFill>
              <a:effectLst>
                <a:outerShdw blurRad="38100" dist="38100" dir="2700000" algn="tl">
                  <a:srgbClr val="C0C0C0"/>
                </a:outerShdw>
              </a:effectLst>
            </a:endParaRPr>
          </a:p>
        </p:txBody>
      </p:sp>
      <p:sp>
        <p:nvSpPr>
          <p:cNvPr id="40967" name="Rectangle 6"/>
          <p:cNvSpPr>
            <a:spLocks noChangeArrowheads="1"/>
          </p:cNvSpPr>
          <p:nvPr/>
        </p:nvSpPr>
        <p:spPr bwMode="auto">
          <a:xfrm>
            <a:off x="1098550" y="5043488"/>
            <a:ext cx="8045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800" b="1" i="1"/>
              <a:t>Perspectives : hybrids nanoparticles</a:t>
            </a:r>
            <a:endParaRPr lang="fr-FR" altLang="fr-FR" sz="1800" b="1" i="1"/>
          </a:p>
        </p:txBody>
      </p:sp>
      <p:pic>
        <p:nvPicPr>
          <p:cNvPr id="40968" name="Picture 13" descr="BD14868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450" y="5170488"/>
            <a:ext cx="1143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9" name="Rectangle 5"/>
          <p:cNvSpPr>
            <a:spLocks noChangeArrowheads="1"/>
          </p:cNvSpPr>
          <p:nvPr/>
        </p:nvSpPr>
        <p:spPr bwMode="auto">
          <a:xfrm>
            <a:off x="1127125" y="2590800"/>
            <a:ext cx="2698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25000"/>
              </a:spcBef>
              <a:buFontTx/>
              <a:buNone/>
            </a:pPr>
            <a:r>
              <a:rPr lang="en-US" altLang="fr-FR" sz="1800" b="1" i="1">
                <a:solidFill>
                  <a:schemeClr val="bg2"/>
                </a:solidFill>
              </a:rPr>
              <a:t>Size and shape control</a:t>
            </a:r>
          </a:p>
        </p:txBody>
      </p:sp>
      <p:sp>
        <p:nvSpPr>
          <p:cNvPr id="3" name="Rectangle 2"/>
          <p:cNvSpPr txBox="1">
            <a:spLocks noChangeArrowheads="1"/>
          </p:cNvSpPr>
          <p:nvPr/>
        </p:nvSpPr>
        <p:spPr bwMode="auto">
          <a:xfrm>
            <a:off x="19050" y="19050"/>
            <a:ext cx="6858000" cy="381000"/>
          </a:xfrm>
          <a:prstGeom prst="rect">
            <a:avLst/>
          </a:prstGeom>
          <a:noFill/>
          <a:ln w="9525">
            <a:noFill/>
            <a:miter lim="800000"/>
            <a:headEnd/>
            <a:tailEnd/>
          </a:ln>
          <a:effectLst/>
        </p:spPr>
        <p:txBody>
          <a:bodyPr lIns="91422" tIns="45711" rIns="91422" bIns="45711" anchor="ctr"/>
          <a:lstStyle>
            <a:lvl1pPr defTabSz="801688">
              <a:defRPr>
                <a:solidFill>
                  <a:schemeClr val="tx1"/>
                </a:solidFill>
                <a:latin typeface="Arial" charset="0"/>
                <a:cs typeface="Arial" charset="0"/>
              </a:defRPr>
            </a:lvl1pPr>
            <a:lvl2pPr marL="742950" indent="-285750" defTabSz="801688">
              <a:defRPr>
                <a:solidFill>
                  <a:schemeClr val="tx1"/>
                </a:solidFill>
                <a:latin typeface="Arial" charset="0"/>
                <a:cs typeface="Arial" charset="0"/>
              </a:defRPr>
            </a:lvl2pPr>
            <a:lvl3pPr marL="1143000" indent="-228600" defTabSz="801688">
              <a:defRPr>
                <a:solidFill>
                  <a:schemeClr val="tx1"/>
                </a:solidFill>
                <a:latin typeface="Arial" charset="0"/>
                <a:cs typeface="Arial" charset="0"/>
              </a:defRPr>
            </a:lvl3pPr>
            <a:lvl4pPr marL="1600200" indent="-228600" defTabSz="801688">
              <a:defRPr>
                <a:solidFill>
                  <a:schemeClr val="tx1"/>
                </a:solidFill>
                <a:latin typeface="Arial" charset="0"/>
                <a:cs typeface="Arial" charset="0"/>
              </a:defRPr>
            </a:lvl4pPr>
            <a:lvl5pPr marL="2057400" indent="-228600" defTabSz="801688">
              <a:defRPr>
                <a:solidFill>
                  <a:schemeClr val="tx1"/>
                </a:solidFill>
                <a:latin typeface="Arial" charset="0"/>
                <a:cs typeface="Arial" charset="0"/>
              </a:defRPr>
            </a:lvl5pPr>
            <a:lvl6pPr marL="2514600" indent="-228600" defTabSz="801688" fontAlgn="base">
              <a:spcBef>
                <a:spcPct val="0"/>
              </a:spcBef>
              <a:spcAft>
                <a:spcPct val="0"/>
              </a:spcAft>
              <a:defRPr>
                <a:solidFill>
                  <a:schemeClr val="tx1"/>
                </a:solidFill>
                <a:latin typeface="Arial" charset="0"/>
                <a:cs typeface="Arial" charset="0"/>
              </a:defRPr>
            </a:lvl6pPr>
            <a:lvl7pPr marL="2971800" indent="-228600" defTabSz="801688" fontAlgn="base">
              <a:spcBef>
                <a:spcPct val="0"/>
              </a:spcBef>
              <a:spcAft>
                <a:spcPct val="0"/>
              </a:spcAft>
              <a:defRPr>
                <a:solidFill>
                  <a:schemeClr val="tx1"/>
                </a:solidFill>
                <a:latin typeface="Arial" charset="0"/>
                <a:cs typeface="Arial" charset="0"/>
              </a:defRPr>
            </a:lvl7pPr>
            <a:lvl8pPr marL="3429000" indent="-228600" defTabSz="801688" fontAlgn="base">
              <a:spcBef>
                <a:spcPct val="0"/>
              </a:spcBef>
              <a:spcAft>
                <a:spcPct val="0"/>
              </a:spcAft>
              <a:defRPr>
                <a:solidFill>
                  <a:schemeClr val="tx1"/>
                </a:solidFill>
                <a:latin typeface="Arial" charset="0"/>
                <a:cs typeface="Arial" charset="0"/>
              </a:defRPr>
            </a:lvl8pPr>
            <a:lvl9pPr marL="3886200" indent="-228600" defTabSz="801688" fontAlgn="base">
              <a:spcBef>
                <a:spcPct val="0"/>
              </a:spcBef>
              <a:spcAft>
                <a:spcPct val="0"/>
              </a:spcAft>
              <a:defRPr>
                <a:solidFill>
                  <a:schemeClr val="tx1"/>
                </a:solidFill>
                <a:latin typeface="Arial" charset="0"/>
                <a:cs typeface="Arial" charset="0"/>
              </a:defRPr>
            </a:lvl9pPr>
          </a:lstStyle>
          <a:p>
            <a:pPr>
              <a:defRPr/>
            </a:pPr>
            <a:r>
              <a:rPr kumimoji="1" lang="en-US" altLang="fr-FR" sz="2400" b="1" dirty="0" smtClean="0">
                <a:solidFill>
                  <a:srgbClr val="1C1C1C"/>
                </a:solidFill>
                <a:effectLst>
                  <a:outerShdw blurRad="38100" dist="38100" dir="2700000" algn="tl">
                    <a:srgbClr val="C0C0C0"/>
                  </a:outerShdw>
                </a:effectLst>
              </a:rPr>
              <a:t>Nanoparticles : synthesis - applications</a:t>
            </a:r>
            <a:endParaRPr kumimoji="1" lang="fr-FR" altLang="fr-FR" sz="2400" b="1" dirty="0" smtClean="0">
              <a:solidFill>
                <a:srgbClr val="1C1C1C"/>
              </a:solidFill>
              <a:effectLst>
                <a:outerShdw blurRad="38100" dist="38100" dir="2700000" algn="tl">
                  <a:srgbClr val="C0C0C0"/>
                </a:outerShdw>
              </a:effectLst>
            </a:endParaRPr>
          </a:p>
        </p:txBody>
      </p:sp>
      <p:pic>
        <p:nvPicPr>
          <p:cNvPr id="40971" name="Picture 20" descr="LM159B_2j_10 [200]"/>
          <p:cNvPicPr>
            <a:picLocks noChangeAspect="1" noChangeArrowheads="1"/>
          </p:cNvPicPr>
          <p:nvPr/>
        </p:nvPicPr>
        <p:blipFill>
          <a:blip r:embed="rId5" cstate="print">
            <a:extLst>
              <a:ext uri="{28A0092B-C50C-407E-A947-70E740481C1C}">
                <a14:useLocalDpi xmlns:a14="http://schemas.microsoft.com/office/drawing/2010/main" val="0"/>
              </a:ext>
            </a:extLst>
          </a:blip>
          <a:srcRect l="10872" t="54553" r="67352" b="17375"/>
          <a:stretch>
            <a:fillRect/>
          </a:stretch>
        </p:blipFill>
        <p:spPr bwMode="auto">
          <a:xfrm>
            <a:off x="7620000" y="2381250"/>
            <a:ext cx="1019175"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2" name="Picture 21" descr="Annex4-48hb"/>
          <p:cNvPicPr>
            <a:picLocks noChangeAspect="1" noChangeArrowheads="1"/>
          </p:cNvPicPr>
          <p:nvPr/>
        </p:nvPicPr>
        <p:blipFill>
          <a:blip r:embed="rId6">
            <a:extLst>
              <a:ext uri="{28A0092B-C50C-407E-A947-70E740481C1C}">
                <a14:useLocalDpi xmlns:a14="http://schemas.microsoft.com/office/drawing/2010/main" val="0"/>
              </a:ext>
            </a:extLst>
          </a:blip>
          <a:srcRect r="10333" b="11513"/>
          <a:stretch>
            <a:fillRect/>
          </a:stretch>
        </p:blipFill>
        <p:spPr bwMode="auto">
          <a:xfrm>
            <a:off x="7620000" y="3505200"/>
            <a:ext cx="10191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3" name="Line 22"/>
          <p:cNvSpPr>
            <a:spLocks noChangeShapeType="1"/>
          </p:cNvSpPr>
          <p:nvPr/>
        </p:nvSpPr>
        <p:spPr bwMode="auto">
          <a:xfrm>
            <a:off x="7726363" y="2533650"/>
            <a:ext cx="15398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40974" name="Text Box 23"/>
          <p:cNvSpPr txBox="1">
            <a:spLocks noChangeArrowheads="1"/>
          </p:cNvSpPr>
          <p:nvPr/>
        </p:nvSpPr>
        <p:spPr bwMode="auto">
          <a:xfrm>
            <a:off x="7594600" y="2362200"/>
            <a:ext cx="473075"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377" tIns="44188" rIns="88377" bIns="44188">
            <a:spAutoFit/>
          </a:bodyPr>
          <a:lstStyle>
            <a:lvl1pPr defTabSz="3135313" eaLnBrk="0" hangingPunct="0">
              <a:spcBef>
                <a:spcPct val="20000"/>
              </a:spcBef>
              <a:buChar char="•"/>
              <a:defRPr sz="3200">
                <a:solidFill>
                  <a:schemeClr val="tx1"/>
                </a:solidFill>
                <a:latin typeface="Arial" pitchFamily="34" charset="0"/>
                <a:cs typeface="Arial" pitchFamily="34" charset="0"/>
              </a:defRPr>
            </a:lvl1pPr>
            <a:lvl2pPr marL="742950" indent="-285750" defTabSz="3135313" eaLnBrk="0" hangingPunct="0">
              <a:spcBef>
                <a:spcPct val="20000"/>
              </a:spcBef>
              <a:buChar char="–"/>
              <a:defRPr sz="2800">
                <a:solidFill>
                  <a:schemeClr val="tx1"/>
                </a:solidFill>
                <a:latin typeface="Arial" pitchFamily="34" charset="0"/>
                <a:cs typeface="Arial" pitchFamily="34" charset="0"/>
              </a:defRPr>
            </a:lvl2pPr>
            <a:lvl3pPr marL="1143000" indent="-228600" defTabSz="3135313" eaLnBrk="0" hangingPunct="0">
              <a:spcBef>
                <a:spcPct val="20000"/>
              </a:spcBef>
              <a:buChar char="•"/>
              <a:defRPr sz="2400">
                <a:solidFill>
                  <a:schemeClr val="tx1"/>
                </a:solidFill>
                <a:latin typeface="Arial" pitchFamily="34" charset="0"/>
                <a:cs typeface="Arial" pitchFamily="34" charset="0"/>
              </a:defRPr>
            </a:lvl3pPr>
            <a:lvl4pPr marL="1600200" indent="-228600" defTabSz="3135313" eaLnBrk="0" hangingPunct="0">
              <a:spcBef>
                <a:spcPct val="20000"/>
              </a:spcBef>
              <a:buChar char="–"/>
              <a:defRPr sz="2000">
                <a:solidFill>
                  <a:schemeClr val="tx1"/>
                </a:solidFill>
                <a:latin typeface="Arial" pitchFamily="34" charset="0"/>
                <a:cs typeface="Arial" pitchFamily="34" charset="0"/>
              </a:defRPr>
            </a:lvl4pPr>
            <a:lvl5pPr marL="2057400" indent="-228600" defTabSz="3135313" eaLnBrk="0" hangingPunct="0">
              <a:spcBef>
                <a:spcPct val="20000"/>
              </a:spcBef>
              <a:buChar char="»"/>
              <a:defRPr sz="2000">
                <a:solidFill>
                  <a:schemeClr val="tx1"/>
                </a:solidFill>
                <a:latin typeface="Arial" pitchFamily="34" charset="0"/>
                <a:cs typeface="Arial" pitchFamily="34" charset="0"/>
              </a:defRPr>
            </a:lvl5pPr>
            <a:lvl6pPr marL="2514600" indent="-228600" defTabSz="3135313"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defTabSz="3135313"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defTabSz="3135313"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defTabSz="3135313"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800" b="1"/>
              <a:t>20 nm</a:t>
            </a:r>
          </a:p>
        </p:txBody>
      </p:sp>
      <p:sp>
        <p:nvSpPr>
          <p:cNvPr id="40975" name="Rectangle 6"/>
          <p:cNvSpPr>
            <a:spLocks noChangeArrowheads="1"/>
          </p:cNvSpPr>
          <p:nvPr/>
        </p:nvSpPr>
        <p:spPr bwMode="auto">
          <a:xfrm>
            <a:off x="1098550" y="3824288"/>
            <a:ext cx="8045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800" b="1" i="1">
                <a:solidFill>
                  <a:schemeClr val="bg2"/>
                </a:solidFill>
              </a:rPr>
              <a:t>Controlled self-assemblies</a:t>
            </a:r>
            <a:endParaRPr lang="fr-FR" altLang="fr-FR" sz="1800" b="1" i="1">
              <a:solidFill>
                <a:schemeClr val="bg2"/>
              </a:solidFill>
            </a:endParaRPr>
          </a:p>
        </p:txBody>
      </p:sp>
      <p:pic>
        <p:nvPicPr>
          <p:cNvPr id="40976" name="Picture 13" descr="BD14868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450" y="3951288"/>
            <a:ext cx="1143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7" name="Text Box 30"/>
          <p:cNvSpPr txBox="1">
            <a:spLocks noChangeArrowheads="1"/>
          </p:cNvSpPr>
          <p:nvPr/>
        </p:nvSpPr>
        <p:spPr bwMode="auto">
          <a:xfrm>
            <a:off x="3519488" y="6572250"/>
            <a:ext cx="218122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200" i="1">
                <a:solidFill>
                  <a:srgbClr val="1C1C1C"/>
                </a:solidFill>
              </a:rPr>
              <a:t>Ecole ETPMSE – 20/06/2016</a:t>
            </a:r>
          </a:p>
        </p:txBody>
      </p:sp>
      <p:sp>
        <p:nvSpPr>
          <p:cNvPr id="40978" name="Espace réservé du numéro de diapositive 1"/>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fld id="{7DF61FAB-87A6-44F0-BF70-AE42A96A414C}" type="slidenum">
              <a:rPr lang="en-US" altLang="fr-FR" sz="1400" smtClean="0"/>
              <a:pPr eaLnBrk="1" hangingPunct="1">
                <a:spcBef>
                  <a:spcPct val="0"/>
                </a:spcBef>
                <a:buFontTx/>
                <a:buNone/>
              </a:pPr>
              <a:t>41</a:t>
            </a:fld>
            <a:endParaRPr lang="en-US" altLang="fr-FR" sz="1400" smtClean="0"/>
          </a:p>
        </p:txBody>
      </p:sp>
      <p:grpSp>
        <p:nvGrpSpPr>
          <p:cNvPr id="40979" name="Groupe 20"/>
          <p:cNvGrpSpPr>
            <a:grpSpLocks/>
          </p:cNvGrpSpPr>
          <p:nvPr/>
        </p:nvGrpSpPr>
        <p:grpSpPr bwMode="auto">
          <a:xfrm>
            <a:off x="7939088" y="-28575"/>
            <a:ext cx="1233487" cy="700088"/>
            <a:chOff x="7561263" y="-28575"/>
            <a:chExt cx="1611312" cy="914400"/>
          </a:xfrm>
        </p:grpSpPr>
        <p:pic>
          <p:nvPicPr>
            <p:cNvPr id="40980" name="Picture 21" descr="logo_lpcno_300_dpi_fondtransparen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67700" y="-28575"/>
              <a:ext cx="9048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1" name="Picture 37" descr="Afficher l'image d'origin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61263" y="93663"/>
              <a:ext cx="7858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9525"/>
            <a:ext cx="847726"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7" name="Text Box 30"/>
          <p:cNvSpPr txBox="1">
            <a:spLocks noChangeArrowheads="1"/>
          </p:cNvSpPr>
          <p:nvPr/>
        </p:nvSpPr>
        <p:spPr bwMode="auto">
          <a:xfrm>
            <a:off x="3519488" y="6572250"/>
            <a:ext cx="218122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200" i="1">
                <a:solidFill>
                  <a:srgbClr val="1C1C1C"/>
                </a:solidFill>
              </a:rPr>
              <a:t>Ecole ETPMSE – 20/06/2016</a:t>
            </a:r>
          </a:p>
        </p:txBody>
      </p:sp>
      <p:sp>
        <p:nvSpPr>
          <p:cNvPr id="17" name="Rectangle 2"/>
          <p:cNvSpPr txBox="1">
            <a:spLocks noChangeArrowheads="1"/>
          </p:cNvSpPr>
          <p:nvPr/>
        </p:nvSpPr>
        <p:spPr bwMode="auto">
          <a:xfrm>
            <a:off x="19050" y="19050"/>
            <a:ext cx="6858000" cy="381000"/>
          </a:xfrm>
          <a:prstGeom prst="rect">
            <a:avLst/>
          </a:prstGeom>
          <a:noFill/>
          <a:ln w="9525">
            <a:noFill/>
            <a:miter lim="800000"/>
            <a:headEnd/>
            <a:tailEnd/>
          </a:ln>
          <a:effectLst/>
        </p:spPr>
        <p:txBody>
          <a:bodyPr lIns="91422" tIns="45711" rIns="91422" bIns="45711" anchor="ctr"/>
          <a:lstStyle>
            <a:lvl1pPr defTabSz="801688">
              <a:defRPr>
                <a:solidFill>
                  <a:schemeClr val="tx1"/>
                </a:solidFill>
                <a:latin typeface="Arial" charset="0"/>
                <a:cs typeface="Arial" charset="0"/>
              </a:defRPr>
            </a:lvl1pPr>
            <a:lvl2pPr marL="742950" indent="-285750" defTabSz="801688">
              <a:defRPr>
                <a:solidFill>
                  <a:schemeClr val="tx1"/>
                </a:solidFill>
                <a:latin typeface="Arial" charset="0"/>
                <a:cs typeface="Arial" charset="0"/>
              </a:defRPr>
            </a:lvl2pPr>
            <a:lvl3pPr marL="1143000" indent="-228600" defTabSz="801688">
              <a:defRPr>
                <a:solidFill>
                  <a:schemeClr val="tx1"/>
                </a:solidFill>
                <a:latin typeface="Arial" charset="0"/>
                <a:cs typeface="Arial" charset="0"/>
              </a:defRPr>
            </a:lvl3pPr>
            <a:lvl4pPr marL="1600200" indent="-228600" defTabSz="801688">
              <a:defRPr>
                <a:solidFill>
                  <a:schemeClr val="tx1"/>
                </a:solidFill>
                <a:latin typeface="Arial" charset="0"/>
                <a:cs typeface="Arial" charset="0"/>
              </a:defRPr>
            </a:lvl4pPr>
            <a:lvl5pPr marL="2057400" indent="-228600" defTabSz="801688">
              <a:defRPr>
                <a:solidFill>
                  <a:schemeClr val="tx1"/>
                </a:solidFill>
                <a:latin typeface="Arial" charset="0"/>
                <a:cs typeface="Arial" charset="0"/>
              </a:defRPr>
            </a:lvl5pPr>
            <a:lvl6pPr marL="2514600" indent="-228600" defTabSz="801688" fontAlgn="base">
              <a:spcBef>
                <a:spcPct val="0"/>
              </a:spcBef>
              <a:spcAft>
                <a:spcPct val="0"/>
              </a:spcAft>
              <a:defRPr>
                <a:solidFill>
                  <a:schemeClr val="tx1"/>
                </a:solidFill>
                <a:latin typeface="Arial" charset="0"/>
                <a:cs typeface="Arial" charset="0"/>
              </a:defRPr>
            </a:lvl6pPr>
            <a:lvl7pPr marL="2971800" indent="-228600" defTabSz="801688" fontAlgn="base">
              <a:spcBef>
                <a:spcPct val="0"/>
              </a:spcBef>
              <a:spcAft>
                <a:spcPct val="0"/>
              </a:spcAft>
              <a:defRPr>
                <a:solidFill>
                  <a:schemeClr val="tx1"/>
                </a:solidFill>
                <a:latin typeface="Arial" charset="0"/>
                <a:cs typeface="Arial" charset="0"/>
              </a:defRPr>
            </a:lvl7pPr>
            <a:lvl8pPr marL="3429000" indent="-228600" defTabSz="801688" fontAlgn="base">
              <a:spcBef>
                <a:spcPct val="0"/>
              </a:spcBef>
              <a:spcAft>
                <a:spcPct val="0"/>
              </a:spcAft>
              <a:defRPr>
                <a:solidFill>
                  <a:schemeClr val="tx1"/>
                </a:solidFill>
                <a:latin typeface="Arial" charset="0"/>
                <a:cs typeface="Arial" charset="0"/>
              </a:defRPr>
            </a:lvl8pPr>
            <a:lvl9pPr marL="3886200" indent="-228600" defTabSz="801688" fontAlgn="base">
              <a:spcBef>
                <a:spcPct val="0"/>
              </a:spcBef>
              <a:spcAft>
                <a:spcPct val="0"/>
              </a:spcAft>
              <a:defRPr>
                <a:solidFill>
                  <a:schemeClr val="tx1"/>
                </a:solidFill>
                <a:latin typeface="Arial" charset="0"/>
                <a:cs typeface="Arial" charset="0"/>
              </a:defRPr>
            </a:lvl9pPr>
          </a:lstStyle>
          <a:p>
            <a:pPr>
              <a:defRPr/>
            </a:pPr>
            <a:r>
              <a:rPr kumimoji="1" lang="en-US" altLang="fr-FR" sz="2400" b="1" dirty="0" smtClean="0">
                <a:solidFill>
                  <a:srgbClr val="1C1C1C"/>
                </a:solidFill>
                <a:effectLst>
                  <a:outerShdw blurRad="38100" dist="38100" dir="2700000" algn="tl">
                    <a:srgbClr val="C0C0C0"/>
                  </a:outerShdw>
                </a:effectLst>
              </a:rPr>
              <a:t>Synthesis of hybrids NPs</a:t>
            </a:r>
            <a:endParaRPr kumimoji="1" lang="fr-FR" altLang="fr-FR" sz="2400" b="1" dirty="0" smtClean="0">
              <a:solidFill>
                <a:srgbClr val="1C1C1C"/>
              </a:solidFill>
              <a:effectLst>
                <a:outerShdw blurRad="38100" dist="38100" dir="2700000" algn="tl">
                  <a:srgbClr val="C0C0C0"/>
                </a:outerShdw>
              </a:effectLst>
            </a:endParaRPr>
          </a:p>
        </p:txBody>
      </p:sp>
      <p:pic>
        <p:nvPicPr>
          <p:cNvPr id="41989" name="Picture 19" descr="alloy"/>
          <p:cNvPicPr>
            <a:picLocks noChangeAspect="1" noChangeArrowheads="1"/>
          </p:cNvPicPr>
          <p:nvPr/>
        </p:nvPicPr>
        <p:blipFill>
          <a:blip r:embed="rId3" cstate="print">
            <a:extLst>
              <a:ext uri="{28A0092B-C50C-407E-A947-70E740481C1C}">
                <a14:useLocalDpi xmlns:a14="http://schemas.microsoft.com/office/drawing/2010/main" val="0"/>
              </a:ext>
            </a:extLst>
          </a:blip>
          <a:srcRect l="43895" t="3587"/>
          <a:stretch>
            <a:fillRect/>
          </a:stretch>
        </p:blipFill>
        <p:spPr bwMode="auto">
          <a:xfrm>
            <a:off x="1187450" y="1828800"/>
            <a:ext cx="165576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20" descr="dumbell"/>
          <p:cNvPicPr>
            <a:picLocks noChangeAspect="1" noChangeArrowheads="1"/>
          </p:cNvPicPr>
          <p:nvPr/>
        </p:nvPicPr>
        <p:blipFill>
          <a:blip r:embed="rId4">
            <a:extLst>
              <a:ext uri="{28A0092B-C50C-407E-A947-70E740481C1C}">
                <a14:useLocalDpi xmlns:a14="http://schemas.microsoft.com/office/drawing/2010/main" val="0"/>
              </a:ext>
            </a:extLst>
          </a:blip>
          <a:srcRect l="28723" t="10132" r="1140" b="5125"/>
          <a:stretch>
            <a:fillRect/>
          </a:stretch>
        </p:blipFill>
        <p:spPr bwMode="auto">
          <a:xfrm>
            <a:off x="2909888" y="1828800"/>
            <a:ext cx="2355850"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21" descr="double core shel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4163" y="1828800"/>
            <a:ext cx="2846387"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2" name="Text Box 22"/>
          <p:cNvSpPr txBox="1">
            <a:spLocks noChangeArrowheads="1"/>
          </p:cNvSpPr>
          <p:nvPr/>
        </p:nvSpPr>
        <p:spPr bwMode="auto">
          <a:xfrm>
            <a:off x="1730375" y="3556000"/>
            <a:ext cx="5699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800"/>
              <a:t>Alloy</a:t>
            </a:r>
          </a:p>
        </p:txBody>
      </p:sp>
      <p:sp>
        <p:nvSpPr>
          <p:cNvPr id="41993" name="Text Box 23"/>
          <p:cNvSpPr txBox="1">
            <a:spLocks noChangeArrowheads="1"/>
          </p:cNvSpPr>
          <p:nvPr/>
        </p:nvSpPr>
        <p:spPr bwMode="auto">
          <a:xfrm>
            <a:off x="3663950" y="3557588"/>
            <a:ext cx="1158875"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800"/>
              <a:t>Dumbbell</a:t>
            </a:r>
          </a:p>
        </p:txBody>
      </p:sp>
      <p:sp>
        <p:nvSpPr>
          <p:cNvPr id="41994" name="Text Box 24"/>
          <p:cNvSpPr txBox="1">
            <a:spLocks noChangeArrowheads="1"/>
          </p:cNvSpPr>
          <p:nvPr/>
        </p:nvSpPr>
        <p:spPr bwMode="auto">
          <a:xfrm>
            <a:off x="6256338" y="3557588"/>
            <a:ext cx="10223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800"/>
              <a:t>Core-Shell</a:t>
            </a:r>
          </a:p>
        </p:txBody>
      </p:sp>
      <p:sp>
        <p:nvSpPr>
          <p:cNvPr id="41995" name="ZoneTexte 1"/>
          <p:cNvSpPr txBox="1">
            <a:spLocks noChangeArrowheads="1"/>
          </p:cNvSpPr>
          <p:nvPr/>
        </p:nvSpPr>
        <p:spPr bwMode="auto">
          <a:xfrm>
            <a:off x="381000" y="1154113"/>
            <a:ext cx="6276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800"/>
              <a:t>Can we combine several properties within the same object?</a:t>
            </a:r>
          </a:p>
        </p:txBody>
      </p:sp>
      <p:sp>
        <p:nvSpPr>
          <p:cNvPr id="41996" name="Espace réservé du numéro de diapositive 1"/>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fld id="{79687461-7D59-45ED-AEC4-36398E67DE11}" type="slidenum">
              <a:rPr lang="en-US" altLang="fr-FR" sz="1400" smtClean="0"/>
              <a:pPr eaLnBrk="1" hangingPunct="1">
                <a:spcBef>
                  <a:spcPct val="0"/>
                </a:spcBef>
                <a:buFontTx/>
                <a:buNone/>
              </a:pPr>
              <a:t>42</a:t>
            </a:fld>
            <a:endParaRPr lang="en-US" altLang="fr-FR" sz="1400" smtClean="0"/>
          </a:p>
        </p:txBody>
      </p:sp>
      <p:grpSp>
        <p:nvGrpSpPr>
          <p:cNvPr id="41997" name="Groupe 14"/>
          <p:cNvGrpSpPr>
            <a:grpSpLocks/>
          </p:cNvGrpSpPr>
          <p:nvPr/>
        </p:nvGrpSpPr>
        <p:grpSpPr bwMode="auto">
          <a:xfrm>
            <a:off x="7939088" y="-28575"/>
            <a:ext cx="1233487" cy="700088"/>
            <a:chOff x="7561263" y="-28575"/>
            <a:chExt cx="1611312" cy="914400"/>
          </a:xfrm>
        </p:grpSpPr>
        <p:pic>
          <p:nvPicPr>
            <p:cNvPr id="41998" name="Picture 21" descr="logo_lpcno_300_dpi_fondtransparen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67700" y="-28575"/>
              <a:ext cx="9048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9" name="Picture 37" descr="Afficher l'image d'origi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61263" y="93663"/>
              <a:ext cx="7858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9525"/>
            <a:ext cx="847726"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1" name="Text Box 30"/>
          <p:cNvSpPr txBox="1">
            <a:spLocks noChangeArrowheads="1"/>
          </p:cNvSpPr>
          <p:nvPr/>
        </p:nvSpPr>
        <p:spPr bwMode="auto">
          <a:xfrm>
            <a:off x="3519488" y="6572250"/>
            <a:ext cx="218122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200" i="1">
                <a:solidFill>
                  <a:srgbClr val="1C1C1C"/>
                </a:solidFill>
              </a:rPr>
              <a:t>Ecole ETPMSE – 20/06/2016</a:t>
            </a:r>
          </a:p>
        </p:txBody>
      </p:sp>
      <p:sp>
        <p:nvSpPr>
          <p:cNvPr id="17" name="Rectangle 2"/>
          <p:cNvSpPr txBox="1">
            <a:spLocks noChangeArrowheads="1"/>
          </p:cNvSpPr>
          <p:nvPr/>
        </p:nvSpPr>
        <p:spPr bwMode="auto">
          <a:xfrm>
            <a:off x="19050" y="19050"/>
            <a:ext cx="6858000" cy="381000"/>
          </a:xfrm>
          <a:prstGeom prst="rect">
            <a:avLst/>
          </a:prstGeom>
          <a:noFill/>
          <a:ln w="9525">
            <a:noFill/>
            <a:miter lim="800000"/>
            <a:headEnd/>
            <a:tailEnd/>
          </a:ln>
          <a:effectLst/>
        </p:spPr>
        <p:txBody>
          <a:bodyPr lIns="91422" tIns="45711" rIns="91422" bIns="45711" anchor="ctr"/>
          <a:lstStyle>
            <a:lvl1pPr defTabSz="801688">
              <a:defRPr>
                <a:solidFill>
                  <a:schemeClr val="tx1"/>
                </a:solidFill>
                <a:latin typeface="Arial" charset="0"/>
                <a:cs typeface="Arial" charset="0"/>
              </a:defRPr>
            </a:lvl1pPr>
            <a:lvl2pPr marL="742950" indent="-285750" defTabSz="801688">
              <a:defRPr>
                <a:solidFill>
                  <a:schemeClr val="tx1"/>
                </a:solidFill>
                <a:latin typeface="Arial" charset="0"/>
                <a:cs typeface="Arial" charset="0"/>
              </a:defRPr>
            </a:lvl2pPr>
            <a:lvl3pPr marL="1143000" indent="-228600" defTabSz="801688">
              <a:defRPr>
                <a:solidFill>
                  <a:schemeClr val="tx1"/>
                </a:solidFill>
                <a:latin typeface="Arial" charset="0"/>
                <a:cs typeface="Arial" charset="0"/>
              </a:defRPr>
            </a:lvl3pPr>
            <a:lvl4pPr marL="1600200" indent="-228600" defTabSz="801688">
              <a:defRPr>
                <a:solidFill>
                  <a:schemeClr val="tx1"/>
                </a:solidFill>
                <a:latin typeface="Arial" charset="0"/>
                <a:cs typeface="Arial" charset="0"/>
              </a:defRPr>
            </a:lvl4pPr>
            <a:lvl5pPr marL="2057400" indent="-228600" defTabSz="801688">
              <a:defRPr>
                <a:solidFill>
                  <a:schemeClr val="tx1"/>
                </a:solidFill>
                <a:latin typeface="Arial" charset="0"/>
                <a:cs typeface="Arial" charset="0"/>
              </a:defRPr>
            </a:lvl5pPr>
            <a:lvl6pPr marL="2514600" indent="-228600" defTabSz="801688" fontAlgn="base">
              <a:spcBef>
                <a:spcPct val="0"/>
              </a:spcBef>
              <a:spcAft>
                <a:spcPct val="0"/>
              </a:spcAft>
              <a:defRPr>
                <a:solidFill>
                  <a:schemeClr val="tx1"/>
                </a:solidFill>
                <a:latin typeface="Arial" charset="0"/>
                <a:cs typeface="Arial" charset="0"/>
              </a:defRPr>
            </a:lvl6pPr>
            <a:lvl7pPr marL="2971800" indent="-228600" defTabSz="801688" fontAlgn="base">
              <a:spcBef>
                <a:spcPct val="0"/>
              </a:spcBef>
              <a:spcAft>
                <a:spcPct val="0"/>
              </a:spcAft>
              <a:defRPr>
                <a:solidFill>
                  <a:schemeClr val="tx1"/>
                </a:solidFill>
                <a:latin typeface="Arial" charset="0"/>
                <a:cs typeface="Arial" charset="0"/>
              </a:defRPr>
            </a:lvl7pPr>
            <a:lvl8pPr marL="3429000" indent="-228600" defTabSz="801688" fontAlgn="base">
              <a:spcBef>
                <a:spcPct val="0"/>
              </a:spcBef>
              <a:spcAft>
                <a:spcPct val="0"/>
              </a:spcAft>
              <a:defRPr>
                <a:solidFill>
                  <a:schemeClr val="tx1"/>
                </a:solidFill>
                <a:latin typeface="Arial" charset="0"/>
                <a:cs typeface="Arial" charset="0"/>
              </a:defRPr>
            </a:lvl8pPr>
            <a:lvl9pPr marL="3886200" indent="-228600" defTabSz="801688" fontAlgn="base">
              <a:spcBef>
                <a:spcPct val="0"/>
              </a:spcBef>
              <a:spcAft>
                <a:spcPct val="0"/>
              </a:spcAft>
              <a:defRPr>
                <a:solidFill>
                  <a:schemeClr val="tx1"/>
                </a:solidFill>
                <a:latin typeface="Arial" charset="0"/>
                <a:cs typeface="Arial" charset="0"/>
              </a:defRPr>
            </a:lvl9pPr>
          </a:lstStyle>
          <a:p>
            <a:pPr>
              <a:defRPr/>
            </a:pPr>
            <a:r>
              <a:rPr kumimoji="1" lang="en-US" altLang="fr-FR" sz="2400" b="1" dirty="0" smtClean="0">
                <a:solidFill>
                  <a:srgbClr val="1C1C1C"/>
                </a:solidFill>
                <a:effectLst>
                  <a:outerShdw blurRad="38100" dist="38100" dir="2700000" algn="tl">
                    <a:srgbClr val="C0C0C0"/>
                  </a:outerShdw>
                </a:effectLst>
              </a:rPr>
              <a:t>Synthesis of hybrids NPs</a:t>
            </a:r>
            <a:endParaRPr kumimoji="1" lang="fr-FR" altLang="fr-FR" sz="2400" b="1" dirty="0" smtClean="0">
              <a:solidFill>
                <a:srgbClr val="1C1C1C"/>
              </a:solidFill>
              <a:effectLst>
                <a:outerShdw blurRad="38100" dist="38100" dir="2700000" algn="tl">
                  <a:srgbClr val="C0C0C0"/>
                </a:outerShdw>
              </a:effectLst>
            </a:endParaRPr>
          </a:p>
        </p:txBody>
      </p:sp>
      <p:pic>
        <p:nvPicPr>
          <p:cNvPr id="43013" name="Picture 20" descr="dumbell"/>
          <p:cNvPicPr>
            <a:picLocks noChangeAspect="1" noChangeArrowheads="1"/>
          </p:cNvPicPr>
          <p:nvPr/>
        </p:nvPicPr>
        <p:blipFill>
          <a:blip r:embed="rId3">
            <a:extLst>
              <a:ext uri="{28A0092B-C50C-407E-A947-70E740481C1C}">
                <a14:useLocalDpi xmlns:a14="http://schemas.microsoft.com/office/drawing/2010/main" val="0"/>
              </a:ext>
            </a:extLst>
          </a:blip>
          <a:srcRect l="28723" t="10132" r="1140" b="5125"/>
          <a:stretch>
            <a:fillRect/>
          </a:stretch>
        </p:blipFill>
        <p:spPr bwMode="auto">
          <a:xfrm>
            <a:off x="152400" y="661988"/>
            <a:ext cx="23558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Text Box 23"/>
          <p:cNvSpPr txBox="1">
            <a:spLocks noChangeArrowheads="1"/>
          </p:cNvSpPr>
          <p:nvPr/>
        </p:nvSpPr>
        <p:spPr bwMode="auto">
          <a:xfrm>
            <a:off x="906463" y="2390775"/>
            <a:ext cx="1158875"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800"/>
              <a:t>Dumbbell</a:t>
            </a:r>
          </a:p>
        </p:txBody>
      </p:sp>
      <p:pic>
        <p:nvPicPr>
          <p:cNvPr id="43015" name="Picture 2" descr="normal.img-0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0" y="1047750"/>
            <a:ext cx="37909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Picture 2" descr="normal.img-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1857375"/>
            <a:ext cx="4762500"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7" name="ZoneTexte 2"/>
          <p:cNvSpPr txBox="1">
            <a:spLocks noChangeArrowheads="1"/>
          </p:cNvSpPr>
          <p:nvPr/>
        </p:nvSpPr>
        <p:spPr bwMode="auto">
          <a:xfrm>
            <a:off x="990600" y="6264275"/>
            <a:ext cx="30337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400"/>
              <a:t>H. Yu et al., </a:t>
            </a:r>
            <a:r>
              <a:rPr lang="fr-FR" altLang="fr-FR" sz="1400" b="1" i="1"/>
              <a:t>Nanolett. </a:t>
            </a:r>
            <a:r>
              <a:rPr lang="fr-FR" altLang="fr-FR" sz="1400" i="1"/>
              <a:t>5</a:t>
            </a:r>
            <a:r>
              <a:rPr lang="fr-FR" altLang="fr-FR" sz="1400"/>
              <a:t>, 379 (2005)</a:t>
            </a:r>
          </a:p>
        </p:txBody>
      </p:sp>
      <p:sp>
        <p:nvSpPr>
          <p:cNvPr id="43018" name="ZoneTexte 1"/>
          <p:cNvSpPr txBox="1">
            <a:spLocks noChangeArrowheads="1"/>
          </p:cNvSpPr>
          <p:nvPr/>
        </p:nvSpPr>
        <p:spPr bwMode="auto">
          <a:xfrm>
            <a:off x="533400" y="3644900"/>
            <a:ext cx="32908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800"/>
              <a:t>Successive synthesis in organic phase</a:t>
            </a:r>
          </a:p>
        </p:txBody>
      </p:sp>
      <p:sp>
        <p:nvSpPr>
          <p:cNvPr id="43019" name="Espace réservé du numéro de diapositive 1"/>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fld id="{F04860E3-0CF0-4447-B154-E983A0E311F8}" type="slidenum">
              <a:rPr lang="en-US" altLang="fr-FR" sz="1400" smtClean="0"/>
              <a:pPr eaLnBrk="1" hangingPunct="1">
                <a:spcBef>
                  <a:spcPct val="0"/>
                </a:spcBef>
                <a:buFontTx/>
                <a:buNone/>
              </a:pPr>
              <a:t>43</a:t>
            </a:fld>
            <a:endParaRPr lang="en-US" altLang="fr-FR" sz="1400" smtClean="0"/>
          </a:p>
        </p:txBody>
      </p:sp>
      <p:grpSp>
        <p:nvGrpSpPr>
          <p:cNvPr id="43020" name="Groupe 13"/>
          <p:cNvGrpSpPr>
            <a:grpSpLocks/>
          </p:cNvGrpSpPr>
          <p:nvPr/>
        </p:nvGrpSpPr>
        <p:grpSpPr bwMode="auto">
          <a:xfrm>
            <a:off x="7939088" y="-28575"/>
            <a:ext cx="1233487" cy="700088"/>
            <a:chOff x="7561263" y="-28575"/>
            <a:chExt cx="1611312" cy="914400"/>
          </a:xfrm>
        </p:grpSpPr>
        <p:pic>
          <p:nvPicPr>
            <p:cNvPr id="43021" name="Picture 21" descr="logo_lpcno_300_dpi_fondtransparen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67700" y="-28575"/>
              <a:ext cx="9048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2" name="Picture 37" descr="Afficher l'image d'origi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61263" y="93663"/>
              <a:ext cx="7858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3943350" y="990600"/>
            <a:ext cx="5105400" cy="5049838"/>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45059" name="Picture 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9525"/>
            <a:ext cx="847726"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60" name="Text Box 30"/>
          <p:cNvSpPr txBox="1">
            <a:spLocks noChangeArrowheads="1"/>
          </p:cNvSpPr>
          <p:nvPr/>
        </p:nvSpPr>
        <p:spPr bwMode="auto">
          <a:xfrm>
            <a:off x="3519488" y="6572250"/>
            <a:ext cx="218122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200" i="1">
                <a:solidFill>
                  <a:srgbClr val="1C1C1C"/>
                </a:solidFill>
              </a:rPr>
              <a:t>Ecole ETPMSE – 20/06/2016</a:t>
            </a:r>
          </a:p>
        </p:txBody>
      </p:sp>
      <p:sp>
        <p:nvSpPr>
          <p:cNvPr id="17" name="Rectangle 2"/>
          <p:cNvSpPr txBox="1">
            <a:spLocks noChangeArrowheads="1"/>
          </p:cNvSpPr>
          <p:nvPr/>
        </p:nvSpPr>
        <p:spPr bwMode="auto">
          <a:xfrm>
            <a:off x="19050" y="19050"/>
            <a:ext cx="6858000" cy="381000"/>
          </a:xfrm>
          <a:prstGeom prst="rect">
            <a:avLst/>
          </a:prstGeom>
          <a:noFill/>
          <a:ln w="9525">
            <a:noFill/>
            <a:miter lim="800000"/>
            <a:headEnd/>
            <a:tailEnd/>
          </a:ln>
          <a:effectLst/>
        </p:spPr>
        <p:txBody>
          <a:bodyPr lIns="91422" tIns="45711" rIns="91422" bIns="45711" anchor="ctr"/>
          <a:lstStyle>
            <a:lvl1pPr defTabSz="801688">
              <a:defRPr>
                <a:solidFill>
                  <a:schemeClr val="tx1"/>
                </a:solidFill>
                <a:latin typeface="Arial" charset="0"/>
                <a:cs typeface="Arial" charset="0"/>
              </a:defRPr>
            </a:lvl1pPr>
            <a:lvl2pPr marL="742950" indent="-285750" defTabSz="801688">
              <a:defRPr>
                <a:solidFill>
                  <a:schemeClr val="tx1"/>
                </a:solidFill>
                <a:latin typeface="Arial" charset="0"/>
                <a:cs typeface="Arial" charset="0"/>
              </a:defRPr>
            </a:lvl2pPr>
            <a:lvl3pPr marL="1143000" indent="-228600" defTabSz="801688">
              <a:defRPr>
                <a:solidFill>
                  <a:schemeClr val="tx1"/>
                </a:solidFill>
                <a:latin typeface="Arial" charset="0"/>
                <a:cs typeface="Arial" charset="0"/>
              </a:defRPr>
            </a:lvl3pPr>
            <a:lvl4pPr marL="1600200" indent="-228600" defTabSz="801688">
              <a:defRPr>
                <a:solidFill>
                  <a:schemeClr val="tx1"/>
                </a:solidFill>
                <a:latin typeface="Arial" charset="0"/>
                <a:cs typeface="Arial" charset="0"/>
              </a:defRPr>
            </a:lvl4pPr>
            <a:lvl5pPr marL="2057400" indent="-228600" defTabSz="801688">
              <a:defRPr>
                <a:solidFill>
                  <a:schemeClr val="tx1"/>
                </a:solidFill>
                <a:latin typeface="Arial" charset="0"/>
                <a:cs typeface="Arial" charset="0"/>
              </a:defRPr>
            </a:lvl5pPr>
            <a:lvl6pPr marL="2514600" indent="-228600" defTabSz="801688" fontAlgn="base">
              <a:spcBef>
                <a:spcPct val="0"/>
              </a:spcBef>
              <a:spcAft>
                <a:spcPct val="0"/>
              </a:spcAft>
              <a:defRPr>
                <a:solidFill>
                  <a:schemeClr val="tx1"/>
                </a:solidFill>
                <a:latin typeface="Arial" charset="0"/>
                <a:cs typeface="Arial" charset="0"/>
              </a:defRPr>
            </a:lvl6pPr>
            <a:lvl7pPr marL="2971800" indent="-228600" defTabSz="801688" fontAlgn="base">
              <a:spcBef>
                <a:spcPct val="0"/>
              </a:spcBef>
              <a:spcAft>
                <a:spcPct val="0"/>
              </a:spcAft>
              <a:defRPr>
                <a:solidFill>
                  <a:schemeClr val="tx1"/>
                </a:solidFill>
                <a:latin typeface="Arial" charset="0"/>
                <a:cs typeface="Arial" charset="0"/>
              </a:defRPr>
            </a:lvl7pPr>
            <a:lvl8pPr marL="3429000" indent="-228600" defTabSz="801688" fontAlgn="base">
              <a:spcBef>
                <a:spcPct val="0"/>
              </a:spcBef>
              <a:spcAft>
                <a:spcPct val="0"/>
              </a:spcAft>
              <a:defRPr>
                <a:solidFill>
                  <a:schemeClr val="tx1"/>
                </a:solidFill>
                <a:latin typeface="Arial" charset="0"/>
                <a:cs typeface="Arial" charset="0"/>
              </a:defRPr>
            </a:lvl8pPr>
            <a:lvl9pPr marL="3886200" indent="-228600" defTabSz="801688" fontAlgn="base">
              <a:spcBef>
                <a:spcPct val="0"/>
              </a:spcBef>
              <a:spcAft>
                <a:spcPct val="0"/>
              </a:spcAft>
              <a:defRPr>
                <a:solidFill>
                  <a:schemeClr val="tx1"/>
                </a:solidFill>
                <a:latin typeface="Arial" charset="0"/>
                <a:cs typeface="Arial" charset="0"/>
              </a:defRPr>
            </a:lvl9pPr>
          </a:lstStyle>
          <a:p>
            <a:pPr>
              <a:defRPr/>
            </a:pPr>
            <a:r>
              <a:rPr kumimoji="1" lang="en-US" altLang="fr-FR" sz="2400" b="1" dirty="0" smtClean="0">
                <a:solidFill>
                  <a:srgbClr val="1C1C1C"/>
                </a:solidFill>
                <a:effectLst>
                  <a:outerShdw blurRad="38100" dist="38100" dir="2700000" algn="tl">
                    <a:srgbClr val="C0C0C0"/>
                  </a:outerShdw>
                </a:effectLst>
              </a:rPr>
              <a:t>Synthesis of hybrids NPs : Au+Fe</a:t>
            </a:r>
            <a:r>
              <a:rPr kumimoji="1" lang="en-US" altLang="fr-FR" sz="2400" b="1" baseline="-25000" dirty="0" smtClean="0">
                <a:solidFill>
                  <a:srgbClr val="1C1C1C"/>
                </a:solidFill>
                <a:effectLst>
                  <a:outerShdw blurRad="38100" dist="38100" dir="2700000" algn="tl">
                    <a:srgbClr val="C0C0C0"/>
                  </a:outerShdw>
                </a:effectLst>
              </a:rPr>
              <a:t>3</a:t>
            </a:r>
            <a:r>
              <a:rPr kumimoji="1" lang="en-US" altLang="fr-FR" sz="2400" b="1" dirty="0" smtClean="0">
                <a:solidFill>
                  <a:srgbClr val="1C1C1C"/>
                </a:solidFill>
                <a:effectLst>
                  <a:outerShdw blurRad="38100" dist="38100" dir="2700000" algn="tl">
                    <a:srgbClr val="C0C0C0"/>
                  </a:outerShdw>
                </a:effectLst>
              </a:rPr>
              <a:t>O</a:t>
            </a:r>
            <a:r>
              <a:rPr kumimoji="1" lang="en-US" altLang="fr-FR" sz="2400" b="1" baseline="-25000" dirty="0" smtClean="0">
                <a:solidFill>
                  <a:srgbClr val="1C1C1C"/>
                </a:solidFill>
                <a:effectLst>
                  <a:outerShdw blurRad="38100" dist="38100" dir="2700000" algn="tl">
                    <a:srgbClr val="C0C0C0"/>
                  </a:outerShdw>
                </a:effectLst>
              </a:rPr>
              <a:t>4</a:t>
            </a:r>
            <a:endParaRPr kumimoji="1" lang="fr-FR" altLang="fr-FR" sz="2400" b="1" baseline="-25000" dirty="0" smtClean="0">
              <a:solidFill>
                <a:srgbClr val="1C1C1C"/>
              </a:solidFill>
              <a:effectLst>
                <a:outerShdw blurRad="38100" dist="38100" dir="2700000" algn="tl">
                  <a:srgbClr val="C0C0C0"/>
                </a:outerShdw>
              </a:effectLst>
            </a:endParaRPr>
          </a:p>
        </p:txBody>
      </p:sp>
      <p:sp>
        <p:nvSpPr>
          <p:cNvPr id="45062" name="ZoneTexte 2"/>
          <p:cNvSpPr txBox="1">
            <a:spLocks noChangeArrowheads="1"/>
          </p:cNvSpPr>
          <p:nvPr/>
        </p:nvSpPr>
        <p:spPr bwMode="auto">
          <a:xfrm>
            <a:off x="4986338" y="5602288"/>
            <a:ext cx="41386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400"/>
              <a:t>C. Xu et al., </a:t>
            </a:r>
            <a:r>
              <a:rPr lang="fr-FR" altLang="fr-FR" sz="1400" b="1" i="1"/>
              <a:t>J. Am. Chem. Soc. </a:t>
            </a:r>
            <a:r>
              <a:rPr lang="fr-FR" altLang="fr-FR" sz="1400" i="1"/>
              <a:t>131</a:t>
            </a:r>
            <a:r>
              <a:rPr lang="fr-FR" altLang="fr-FR" sz="1400"/>
              <a:t>, 4216 (2009)</a:t>
            </a:r>
          </a:p>
        </p:txBody>
      </p:sp>
      <p:sp>
        <p:nvSpPr>
          <p:cNvPr id="45063" name="ZoneTexte 24"/>
          <p:cNvSpPr txBox="1">
            <a:spLocks noChangeArrowheads="1"/>
          </p:cNvSpPr>
          <p:nvPr/>
        </p:nvSpPr>
        <p:spPr bwMode="auto">
          <a:xfrm>
            <a:off x="303213" y="2701925"/>
            <a:ext cx="21272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600"/>
              <a:t>Au 8nm, Fe</a:t>
            </a:r>
            <a:r>
              <a:rPr lang="fr-FR" altLang="fr-FR" sz="1600" baseline="-25000"/>
              <a:t>3</a:t>
            </a:r>
            <a:r>
              <a:rPr lang="fr-FR" altLang="fr-FR" sz="1600"/>
              <a:t>O</a:t>
            </a:r>
            <a:r>
              <a:rPr lang="fr-FR" altLang="fr-FR" sz="1600" baseline="-25000"/>
              <a:t>4</a:t>
            </a:r>
            <a:r>
              <a:rPr lang="fr-FR" altLang="fr-FR" sz="1600"/>
              <a:t> 14nm</a:t>
            </a:r>
          </a:p>
        </p:txBody>
      </p:sp>
      <p:pic>
        <p:nvPicPr>
          <p:cNvPr id="4506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013" y="1212850"/>
            <a:ext cx="1527175" cy="1541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2838450" y="461963"/>
            <a:ext cx="76200" cy="3043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45066" name="Picture 2"/>
          <p:cNvPicPr>
            <a:picLocks noChangeAspect="1" noChangeArrowheads="1"/>
          </p:cNvPicPr>
          <p:nvPr/>
        </p:nvPicPr>
        <p:blipFill>
          <a:blip r:embed="rId4">
            <a:extLst>
              <a:ext uri="{28A0092B-C50C-407E-A947-70E740481C1C}">
                <a14:useLocalDpi xmlns:a14="http://schemas.microsoft.com/office/drawing/2010/main" val="0"/>
              </a:ext>
            </a:extLst>
          </a:blip>
          <a:srcRect l="7022"/>
          <a:stretch>
            <a:fillRect/>
          </a:stretch>
        </p:blipFill>
        <p:spPr bwMode="auto">
          <a:xfrm>
            <a:off x="4418013" y="1631950"/>
            <a:ext cx="4192587" cy="1030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067" name="ZoneTexte 15"/>
          <p:cNvSpPr txBox="1">
            <a:spLocks noChangeArrowheads="1"/>
          </p:cNvSpPr>
          <p:nvPr/>
        </p:nvSpPr>
        <p:spPr bwMode="auto">
          <a:xfrm>
            <a:off x="4105275" y="1066800"/>
            <a:ext cx="4886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800"/>
              <a:t>Application : Target-specific cis-platin delivery </a:t>
            </a:r>
          </a:p>
        </p:txBody>
      </p:sp>
      <p:sp>
        <p:nvSpPr>
          <p:cNvPr id="45068" name="ZoneTexte 19"/>
          <p:cNvSpPr txBox="1">
            <a:spLocks noChangeArrowheads="1"/>
          </p:cNvSpPr>
          <p:nvPr/>
        </p:nvSpPr>
        <p:spPr bwMode="auto">
          <a:xfrm>
            <a:off x="5830888" y="2662238"/>
            <a:ext cx="14843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0"/>
              </a:spcBef>
              <a:buFontTx/>
              <a:buNone/>
            </a:pPr>
            <a:r>
              <a:rPr lang="fr-FR" altLang="fr-FR" sz="1600"/>
              <a:t>Herceptin</a:t>
            </a:r>
          </a:p>
          <a:p>
            <a:pPr algn="ctr" eaLnBrk="1" hangingPunct="1">
              <a:spcBef>
                <a:spcPct val="0"/>
              </a:spcBef>
              <a:buFontTx/>
              <a:buNone/>
            </a:pPr>
            <a:r>
              <a:rPr lang="fr-FR" altLang="fr-FR" sz="1600"/>
              <a:t>(cell targeting)</a:t>
            </a:r>
          </a:p>
        </p:txBody>
      </p:sp>
      <p:sp>
        <p:nvSpPr>
          <p:cNvPr id="45069" name="ZoneTexte 40"/>
          <p:cNvSpPr txBox="1">
            <a:spLocks noChangeArrowheads="1"/>
          </p:cNvSpPr>
          <p:nvPr/>
        </p:nvSpPr>
        <p:spPr bwMode="auto">
          <a:xfrm>
            <a:off x="7613650" y="2662238"/>
            <a:ext cx="119221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0"/>
              </a:spcBef>
              <a:buFontTx/>
              <a:buNone/>
            </a:pPr>
            <a:r>
              <a:rPr lang="fr-FR" altLang="fr-FR" sz="1600"/>
              <a:t>Cis-platin</a:t>
            </a:r>
          </a:p>
          <a:p>
            <a:pPr algn="ctr" eaLnBrk="1" hangingPunct="1">
              <a:spcBef>
                <a:spcPct val="0"/>
              </a:spcBef>
              <a:buFontTx/>
              <a:buNone/>
            </a:pPr>
            <a:r>
              <a:rPr lang="fr-FR" altLang="fr-FR" sz="1600"/>
              <a:t>(treatment)</a:t>
            </a:r>
          </a:p>
        </p:txBody>
      </p:sp>
      <p:sp>
        <p:nvSpPr>
          <p:cNvPr id="22" name="Ellipse 21"/>
          <p:cNvSpPr/>
          <p:nvPr/>
        </p:nvSpPr>
        <p:spPr>
          <a:xfrm>
            <a:off x="6896100" y="1828800"/>
            <a:ext cx="304800" cy="6381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3" name="Ellipse 42"/>
          <p:cNvSpPr/>
          <p:nvPr/>
        </p:nvSpPr>
        <p:spPr>
          <a:xfrm>
            <a:off x="7959725" y="1665288"/>
            <a:ext cx="304800" cy="99695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45072" name="Picture 6"/>
          <p:cNvPicPr>
            <a:picLocks noChangeAspect="1" noChangeArrowheads="1"/>
          </p:cNvPicPr>
          <p:nvPr/>
        </p:nvPicPr>
        <p:blipFill>
          <a:blip r:embed="rId5">
            <a:extLst>
              <a:ext uri="{28A0092B-C50C-407E-A947-70E740481C1C}">
                <a14:useLocalDpi xmlns:a14="http://schemas.microsoft.com/office/drawing/2010/main" val="0"/>
              </a:ext>
            </a:extLst>
          </a:blip>
          <a:srcRect l="22949" b="53111"/>
          <a:stretch>
            <a:fillRect/>
          </a:stretch>
        </p:blipFill>
        <p:spPr bwMode="auto">
          <a:xfrm>
            <a:off x="4075113" y="3424238"/>
            <a:ext cx="2101850" cy="200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73" name="Picture 6"/>
          <p:cNvPicPr>
            <a:picLocks noChangeAspect="1" noChangeArrowheads="1"/>
          </p:cNvPicPr>
          <p:nvPr/>
        </p:nvPicPr>
        <p:blipFill>
          <a:blip r:embed="rId5">
            <a:extLst>
              <a:ext uri="{28A0092B-C50C-407E-A947-70E740481C1C}">
                <a14:useLocalDpi xmlns:a14="http://schemas.microsoft.com/office/drawing/2010/main" val="0"/>
              </a:ext>
            </a:extLst>
          </a:blip>
          <a:srcRect t="48978"/>
          <a:stretch>
            <a:fillRect/>
          </a:stretch>
        </p:blipFill>
        <p:spPr bwMode="auto">
          <a:xfrm>
            <a:off x="6110288" y="3452813"/>
            <a:ext cx="2695575" cy="2149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076" name="ZoneTexte 47"/>
          <p:cNvSpPr txBox="1">
            <a:spLocks noChangeArrowheads="1"/>
          </p:cNvSpPr>
          <p:nvPr/>
        </p:nvSpPr>
        <p:spPr bwMode="auto">
          <a:xfrm>
            <a:off x="595313" y="4687888"/>
            <a:ext cx="32908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800" dirty="0" err="1"/>
              <a:t>Combination</a:t>
            </a:r>
            <a:r>
              <a:rPr lang="fr-FR" altLang="fr-FR" sz="1800" dirty="0"/>
              <a:t> of </a:t>
            </a:r>
            <a:r>
              <a:rPr lang="fr-FR" altLang="fr-FR" sz="1800" dirty="0" smtClean="0"/>
              <a:t>2 types of surface </a:t>
            </a:r>
            <a:r>
              <a:rPr lang="fr-FR" altLang="fr-FR" sz="1800" dirty="0" err="1" smtClean="0"/>
              <a:t>chemistry</a:t>
            </a:r>
            <a:r>
              <a:rPr lang="fr-FR" altLang="fr-FR" sz="1800" dirty="0" smtClean="0"/>
              <a:t>….</a:t>
            </a:r>
            <a:endParaRPr lang="fr-FR" altLang="fr-FR" sz="1800" dirty="0"/>
          </a:p>
        </p:txBody>
      </p:sp>
      <p:cxnSp>
        <p:nvCxnSpPr>
          <p:cNvPr id="27" name="Connecteur droit 26"/>
          <p:cNvCxnSpPr/>
          <p:nvPr/>
        </p:nvCxnSpPr>
        <p:spPr>
          <a:xfrm>
            <a:off x="3943350" y="1524000"/>
            <a:ext cx="51054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5078" name="Espace réservé du numéro de diapositive 1"/>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fld id="{1316CA74-92D4-4A45-95DB-2EAA94DA936D}" type="slidenum">
              <a:rPr lang="en-US" altLang="fr-FR" sz="1400" smtClean="0"/>
              <a:pPr eaLnBrk="1" hangingPunct="1">
                <a:spcBef>
                  <a:spcPct val="0"/>
                </a:spcBef>
                <a:buFontTx/>
                <a:buNone/>
              </a:pPr>
              <a:t>44</a:t>
            </a:fld>
            <a:endParaRPr lang="en-US" altLang="fr-FR" sz="1400" smtClean="0"/>
          </a:p>
        </p:txBody>
      </p:sp>
      <p:grpSp>
        <p:nvGrpSpPr>
          <p:cNvPr id="45079" name="Groupe 24"/>
          <p:cNvGrpSpPr>
            <a:grpSpLocks/>
          </p:cNvGrpSpPr>
          <p:nvPr/>
        </p:nvGrpSpPr>
        <p:grpSpPr bwMode="auto">
          <a:xfrm>
            <a:off x="7939088" y="-28575"/>
            <a:ext cx="1233487" cy="700088"/>
            <a:chOff x="7561263" y="-28575"/>
            <a:chExt cx="1611312" cy="914400"/>
          </a:xfrm>
        </p:grpSpPr>
        <p:pic>
          <p:nvPicPr>
            <p:cNvPr id="45080" name="Picture 21" descr="logo_lpcno_300_dpi_fondtransparen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67700" y="-28575"/>
              <a:ext cx="9048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1" name="Picture 37" descr="Afficher l'image d'origi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61263" y="93663"/>
              <a:ext cx="7858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9525"/>
            <a:ext cx="847726"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5" name="Text Box 30"/>
          <p:cNvSpPr txBox="1">
            <a:spLocks noChangeArrowheads="1"/>
          </p:cNvSpPr>
          <p:nvPr/>
        </p:nvSpPr>
        <p:spPr bwMode="auto">
          <a:xfrm>
            <a:off x="3519488" y="6572250"/>
            <a:ext cx="218122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200" i="1" dirty="0">
                <a:solidFill>
                  <a:srgbClr val="1C1C1C"/>
                </a:solidFill>
              </a:rPr>
              <a:t>Ecole ETPMSE – 20/06/2016</a:t>
            </a:r>
          </a:p>
        </p:txBody>
      </p:sp>
      <p:sp>
        <p:nvSpPr>
          <p:cNvPr id="17" name="Rectangle 2"/>
          <p:cNvSpPr txBox="1">
            <a:spLocks noChangeArrowheads="1"/>
          </p:cNvSpPr>
          <p:nvPr/>
        </p:nvSpPr>
        <p:spPr bwMode="auto">
          <a:xfrm>
            <a:off x="19050" y="19050"/>
            <a:ext cx="6858000" cy="381000"/>
          </a:xfrm>
          <a:prstGeom prst="rect">
            <a:avLst/>
          </a:prstGeom>
          <a:noFill/>
          <a:ln w="9525">
            <a:noFill/>
            <a:miter lim="800000"/>
            <a:headEnd/>
            <a:tailEnd/>
          </a:ln>
          <a:effectLst/>
        </p:spPr>
        <p:txBody>
          <a:bodyPr lIns="91422" tIns="45711" rIns="91422" bIns="45711" anchor="ctr"/>
          <a:lstStyle>
            <a:lvl1pPr defTabSz="801688">
              <a:defRPr>
                <a:solidFill>
                  <a:schemeClr val="tx1"/>
                </a:solidFill>
                <a:latin typeface="Arial" charset="0"/>
                <a:cs typeface="Arial" charset="0"/>
              </a:defRPr>
            </a:lvl1pPr>
            <a:lvl2pPr marL="742950" indent="-285750" defTabSz="801688">
              <a:defRPr>
                <a:solidFill>
                  <a:schemeClr val="tx1"/>
                </a:solidFill>
                <a:latin typeface="Arial" charset="0"/>
                <a:cs typeface="Arial" charset="0"/>
              </a:defRPr>
            </a:lvl2pPr>
            <a:lvl3pPr marL="1143000" indent="-228600" defTabSz="801688">
              <a:defRPr>
                <a:solidFill>
                  <a:schemeClr val="tx1"/>
                </a:solidFill>
                <a:latin typeface="Arial" charset="0"/>
                <a:cs typeface="Arial" charset="0"/>
              </a:defRPr>
            </a:lvl3pPr>
            <a:lvl4pPr marL="1600200" indent="-228600" defTabSz="801688">
              <a:defRPr>
                <a:solidFill>
                  <a:schemeClr val="tx1"/>
                </a:solidFill>
                <a:latin typeface="Arial" charset="0"/>
                <a:cs typeface="Arial" charset="0"/>
              </a:defRPr>
            </a:lvl4pPr>
            <a:lvl5pPr marL="2057400" indent="-228600" defTabSz="801688">
              <a:defRPr>
                <a:solidFill>
                  <a:schemeClr val="tx1"/>
                </a:solidFill>
                <a:latin typeface="Arial" charset="0"/>
                <a:cs typeface="Arial" charset="0"/>
              </a:defRPr>
            </a:lvl5pPr>
            <a:lvl6pPr marL="2514600" indent="-228600" defTabSz="801688" fontAlgn="base">
              <a:spcBef>
                <a:spcPct val="0"/>
              </a:spcBef>
              <a:spcAft>
                <a:spcPct val="0"/>
              </a:spcAft>
              <a:defRPr>
                <a:solidFill>
                  <a:schemeClr val="tx1"/>
                </a:solidFill>
                <a:latin typeface="Arial" charset="0"/>
                <a:cs typeface="Arial" charset="0"/>
              </a:defRPr>
            </a:lvl6pPr>
            <a:lvl7pPr marL="2971800" indent="-228600" defTabSz="801688" fontAlgn="base">
              <a:spcBef>
                <a:spcPct val="0"/>
              </a:spcBef>
              <a:spcAft>
                <a:spcPct val="0"/>
              </a:spcAft>
              <a:defRPr>
                <a:solidFill>
                  <a:schemeClr val="tx1"/>
                </a:solidFill>
                <a:latin typeface="Arial" charset="0"/>
                <a:cs typeface="Arial" charset="0"/>
              </a:defRPr>
            </a:lvl7pPr>
            <a:lvl8pPr marL="3429000" indent="-228600" defTabSz="801688" fontAlgn="base">
              <a:spcBef>
                <a:spcPct val="0"/>
              </a:spcBef>
              <a:spcAft>
                <a:spcPct val="0"/>
              </a:spcAft>
              <a:defRPr>
                <a:solidFill>
                  <a:schemeClr val="tx1"/>
                </a:solidFill>
                <a:latin typeface="Arial" charset="0"/>
                <a:cs typeface="Arial" charset="0"/>
              </a:defRPr>
            </a:lvl8pPr>
            <a:lvl9pPr marL="3886200" indent="-228600" defTabSz="801688" fontAlgn="base">
              <a:spcBef>
                <a:spcPct val="0"/>
              </a:spcBef>
              <a:spcAft>
                <a:spcPct val="0"/>
              </a:spcAft>
              <a:defRPr>
                <a:solidFill>
                  <a:schemeClr val="tx1"/>
                </a:solidFill>
                <a:latin typeface="Arial" charset="0"/>
                <a:cs typeface="Arial" charset="0"/>
              </a:defRPr>
            </a:lvl9pPr>
          </a:lstStyle>
          <a:p>
            <a:pPr>
              <a:defRPr/>
            </a:pPr>
            <a:r>
              <a:rPr kumimoji="1" lang="en-US" altLang="fr-FR" sz="2400" b="1" dirty="0" smtClean="0">
                <a:solidFill>
                  <a:srgbClr val="1C1C1C"/>
                </a:solidFill>
                <a:effectLst>
                  <a:outerShdw blurRad="38100" dist="38100" dir="2700000" algn="tl">
                    <a:srgbClr val="C0C0C0"/>
                  </a:outerShdw>
                </a:effectLst>
              </a:rPr>
              <a:t>Synthesis of hybrids NPs : Au+Fe</a:t>
            </a:r>
            <a:r>
              <a:rPr kumimoji="1" lang="en-US" altLang="fr-FR" sz="2400" b="1" baseline="-25000" dirty="0" smtClean="0">
                <a:solidFill>
                  <a:srgbClr val="1C1C1C"/>
                </a:solidFill>
                <a:effectLst>
                  <a:outerShdw blurRad="38100" dist="38100" dir="2700000" algn="tl">
                    <a:srgbClr val="C0C0C0"/>
                  </a:outerShdw>
                </a:effectLst>
              </a:rPr>
              <a:t>3</a:t>
            </a:r>
            <a:r>
              <a:rPr kumimoji="1" lang="en-US" altLang="fr-FR" sz="2400" b="1" dirty="0" smtClean="0">
                <a:solidFill>
                  <a:srgbClr val="1C1C1C"/>
                </a:solidFill>
                <a:effectLst>
                  <a:outerShdw blurRad="38100" dist="38100" dir="2700000" algn="tl">
                    <a:srgbClr val="C0C0C0"/>
                  </a:outerShdw>
                </a:effectLst>
              </a:rPr>
              <a:t>O</a:t>
            </a:r>
            <a:r>
              <a:rPr kumimoji="1" lang="en-US" altLang="fr-FR" sz="2400" b="1" baseline="-25000" dirty="0" smtClean="0">
                <a:solidFill>
                  <a:srgbClr val="1C1C1C"/>
                </a:solidFill>
                <a:effectLst>
                  <a:outerShdw blurRad="38100" dist="38100" dir="2700000" algn="tl">
                    <a:srgbClr val="C0C0C0"/>
                  </a:outerShdw>
                </a:effectLst>
              </a:rPr>
              <a:t>4</a:t>
            </a:r>
            <a:endParaRPr kumimoji="1" lang="fr-FR" altLang="fr-FR" sz="2400" b="1" baseline="-25000" dirty="0" smtClean="0">
              <a:solidFill>
                <a:srgbClr val="1C1C1C"/>
              </a:solidFill>
              <a:effectLst>
                <a:outerShdw blurRad="38100" dist="38100" dir="2700000" algn="tl">
                  <a:srgbClr val="C0C0C0"/>
                </a:outerShdw>
              </a:effectLst>
            </a:endParaRPr>
          </a:p>
        </p:txBody>
      </p:sp>
      <p:sp>
        <p:nvSpPr>
          <p:cNvPr id="44037" name="ZoneTexte 2"/>
          <p:cNvSpPr txBox="1">
            <a:spLocks noChangeArrowheads="1"/>
          </p:cNvSpPr>
          <p:nvPr/>
        </p:nvSpPr>
        <p:spPr bwMode="auto">
          <a:xfrm>
            <a:off x="6148388" y="6550025"/>
            <a:ext cx="30337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400"/>
              <a:t>H. Yu et al., </a:t>
            </a:r>
            <a:r>
              <a:rPr lang="fr-FR" altLang="fr-FR" sz="1400" b="1" i="1"/>
              <a:t>Nanolett. </a:t>
            </a:r>
            <a:r>
              <a:rPr lang="fr-FR" altLang="fr-FR" sz="1400" i="1"/>
              <a:t>5</a:t>
            </a:r>
            <a:r>
              <a:rPr lang="fr-FR" altLang="fr-FR" sz="1400"/>
              <a:t>, 379 (2005)</a:t>
            </a:r>
          </a:p>
        </p:txBody>
      </p:sp>
      <p:pic>
        <p:nvPicPr>
          <p:cNvPr id="44038" name="Picture 2" descr="normal.img-001.jpg"/>
          <p:cNvPicPr>
            <a:picLocks noChangeAspect="1" noChangeArrowheads="1"/>
          </p:cNvPicPr>
          <p:nvPr/>
        </p:nvPicPr>
        <p:blipFill>
          <a:blip r:embed="rId3">
            <a:extLst>
              <a:ext uri="{28A0092B-C50C-407E-A947-70E740481C1C}">
                <a14:useLocalDpi xmlns:a14="http://schemas.microsoft.com/office/drawing/2010/main" val="0"/>
              </a:ext>
            </a:extLst>
          </a:blip>
          <a:srcRect r="50000" b="50000"/>
          <a:stretch>
            <a:fillRect/>
          </a:stretch>
        </p:blipFill>
        <p:spPr bwMode="auto">
          <a:xfrm>
            <a:off x="317500" y="563563"/>
            <a:ext cx="160020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9" name="ZoneTexte 6"/>
          <p:cNvSpPr txBox="1">
            <a:spLocks noChangeArrowheads="1"/>
          </p:cNvSpPr>
          <p:nvPr/>
        </p:nvSpPr>
        <p:spPr bwMode="auto">
          <a:xfrm>
            <a:off x="288925" y="2066925"/>
            <a:ext cx="21272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600"/>
              <a:t>Au 3nm, Fe</a:t>
            </a:r>
            <a:r>
              <a:rPr lang="fr-FR" altLang="fr-FR" sz="1600" baseline="-25000"/>
              <a:t>3</a:t>
            </a:r>
            <a:r>
              <a:rPr lang="fr-FR" altLang="fr-FR" sz="1600"/>
              <a:t>O</a:t>
            </a:r>
            <a:r>
              <a:rPr lang="fr-FR" altLang="fr-FR" sz="1600" baseline="-25000"/>
              <a:t>4</a:t>
            </a:r>
            <a:r>
              <a:rPr lang="fr-FR" altLang="fr-FR" sz="1600"/>
              <a:t> 14nm</a:t>
            </a:r>
          </a:p>
        </p:txBody>
      </p:sp>
      <p:sp>
        <p:nvSpPr>
          <p:cNvPr id="44040" name="ZoneTexte 24"/>
          <p:cNvSpPr txBox="1">
            <a:spLocks noChangeArrowheads="1"/>
          </p:cNvSpPr>
          <p:nvPr/>
        </p:nvSpPr>
        <p:spPr bwMode="auto">
          <a:xfrm>
            <a:off x="301625" y="3956050"/>
            <a:ext cx="21272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600"/>
              <a:t>Au 8nm, Fe</a:t>
            </a:r>
            <a:r>
              <a:rPr lang="fr-FR" altLang="fr-FR" sz="1600" baseline="-25000"/>
              <a:t>3</a:t>
            </a:r>
            <a:r>
              <a:rPr lang="fr-FR" altLang="fr-FR" sz="1600"/>
              <a:t>O</a:t>
            </a:r>
            <a:r>
              <a:rPr lang="fr-FR" altLang="fr-FR" sz="1600" baseline="-25000"/>
              <a:t>4</a:t>
            </a:r>
            <a:r>
              <a:rPr lang="fr-FR" altLang="fr-FR" sz="1600"/>
              <a:t> 14nm</a:t>
            </a:r>
          </a:p>
        </p:txBody>
      </p:sp>
      <p:pic>
        <p:nvPicPr>
          <p:cNvPr id="4404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425" y="2466975"/>
            <a:ext cx="1527175" cy="1541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4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563563"/>
            <a:ext cx="4514850" cy="286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6775" y="3706813"/>
            <a:ext cx="3448050" cy="270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2838450" y="461963"/>
            <a:ext cx="76200" cy="3043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5" name="ZoneTexte 34"/>
          <p:cNvSpPr txBox="1">
            <a:spLocks noChangeArrowheads="1"/>
          </p:cNvSpPr>
          <p:nvPr/>
        </p:nvSpPr>
        <p:spPr bwMode="auto">
          <a:xfrm>
            <a:off x="595313" y="4687888"/>
            <a:ext cx="32908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800"/>
              <a:t>Combination of plasmonic and magnetic properties….</a:t>
            </a:r>
          </a:p>
        </p:txBody>
      </p:sp>
      <p:sp>
        <p:nvSpPr>
          <p:cNvPr id="44046" name="Espace réservé du numéro de diapositive 1"/>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fld id="{2F47CE78-C474-4F76-B960-AE6C97A9FD8A}" type="slidenum">
              <a:rPr lang="en-US" altLang="fr-FR" sz="1400" smtClean="0"/>
              <a:pPr eaLnBrk="1" hangingPunct="1">
                <a:spcBef>
                  <a:spcPct val="0"/>
                </a:spcBef>
                <a:buFontTx/>
                <a:buNone/>
              </a:pPr>
              <a:t>45</a:t>
            </a:fld>
            <a:endParaRPr lang="en-US" altLang="fr-FR" sz="1400" smtClean="0"/>
          </a:p>
        </p:txBody>
      </p:sp>
      <p:grpSp>
        <p:nvGrpSpPr>
          <p:cNvPr id="44047" name="Groupe 17"/>
          <p:cNvGrpSpPr>
            <a:grpSpLocks/>
          </p:cNvGrpSpPr>
          <p:nvPr/>
        </p:nvGrpSpPr>
        <p:grpSpPr bwMode="auto">
          <a:xfrm>
            <a:off x="7939088" y="-28575"/>
            <a:ext cx="1233487" cy="700088"/>
            <a:chOff x="7561263" y="-28575"/>
            <a:chExt cx="1611312" cy="914400"/>
          </a:xfrm>
        </p:grpSpPr>
        <p:pic>
          <p:nvPicPr>
            <p:cNvPr id="44048" name="Picture 21" descr="logo_lpcno_300_dpi_fondtransparen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67700" y="-28575"/>
              <a:ext cx="9048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9" name="Picture 37" descr="Afficher l'image d'origin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61263" y="93663"/>
              <a:ext cx="7858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Text Box 107"/>
          <p:cNvSpPr txBox="1">
            <a:spLocks noChangeArrowheads="1"/>
          </p:cNvSpPr>
          <p:nvPr/>
        </p:nvSpPr>
        <p:spPr bwMode="auto">
          <a:xfrm>
            <a:off x="990600" y="5392738"/>
            <a:ext cx="25463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0"/>
              </a:spcBef>
              <a:buFontTx/>
              <a:buNone/>
            </a:pPr>
            <a:r>
              <a:rPr lang="fr-FR" altLang="fr-FR" sz="1800" dirty="0"/>
              <a:t>Can </a:t>
            </a:r>
            <a:r>
              <a:rPr lang="fr-FR" altLang="fr-FR" sz="1800" dirty="0" err="1"/>
              <a:t>we</a:t>
            </a:r>
            <a:r>
              <a:rPr lang="fr-FR" altLang="fr-FR" sz="1800" dirty="0"/>
              <a:t> </a:t>
            </a:r>
            <a:r>
              <a:rPr lang="fr-FR" altLang="fr-FR" sz="1800" dirty="0" err="1"/>
              <a:t>improve</a:t>
            </a:r>
            <a:r>
              <a:rPr lang="fr-FR" altLang="fr-FR" sz="1800" dirty="0"/>
              <a:t> the </a:t>
            </a:r>
            <a:r>
              <a:rPr lang="fr-FR" altLang="fr-FR" sz="1800" dirty="0" err="1"/>
              <a:t>properties</a:t>
            </a:r>
            <a:r>
              <a:rPr lang="fr-FR" altLang="fr-FR" sz="1800" dirty="0"/>
              <a:t>?</a:t>
            </a:r>
          </a:p>
        </p:txBody>
      </p:sp>
      <p:sp>
        <p:nvSpPr>
          <p:cNvPr id="19" name="AutoShape 66"/>
          <p:cNvSpPr>
            <a:spLocks noChangeArrowheads="1"/>
          </p:cNvSpPr>
          <p:nvPr/>
        </p:nvSpPr>
        <p:spPr bwMode="auto">
          <a:xfrm flipV="1">
            <a:off x="692150" y="5341938"/>
            <a:ext cx="425450" cy="355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12 w 21600"/>
              <a:gd name="T13" fmla="*/ 2893 h 21600"/>
              <a:gd name="T14" fmla="*/ 18215 w 21600"/>
              <a:gd name="T15" fmla="*/ 9257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gradFill rotWithShape="1">
            <a:gsLst>
              <a:gs pos="0">
                <a:schemeClr val="bg2"/>
              </a:gs>
              <a:gs pos="100000">
                <a:schemeClr val="bg1"/>
              </a:gs>
            </a:gsLst>
            <a:lin ang="5400000" scaled="1"/>
          </a:gradFill>
          <a:ln w="12700" cap="sq">
            <a:solidFill>
              <a:schemeClr val="bg2"/>
            </a:solidFill>
            <a:miter lim="800000"/>
            <a:headEnd type="none" w="sm" len="sm"/>
            <a:tailEnd type="none" w="sm" len="sm"/>
          </a:ln>
        </p:spPr>
        <p:txBody>
          <a:bodyPr rot="10800000" wrap="none" anchor="ct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427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18" grpId="0"/>
      <p:bldP spid="1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0183FB0C-6DED-473F-A3C7-B6FD49ABD972}" type="slidenum">
              <a:rPr lang="en-US" altLang="fr-FR" smtClean="0"/>
              <a:pPr>
                <a:defRPr/>
              </a:pPr>
              <a:t>46</a:t>
            </a:fld>
            <a:endParaRPr lang="en-US" altLang="fr-FR"/>
          </a:p>
        </p:txBody>
      </p:sp>
      <p:pic>
        <p:nvPicPr>
          <p:cNvPr id="860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5414" y="771525"/>
            <a:ext cx="3435350" cy="5314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3" y="3175"/>
            <a:ext cx="847726"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2"/>
          <p:cNvSpPr txBox="1">
            <a:spLocks noChangeArrowheads="1"/>
          </p:cNvSpPr>
          <p:nvPr/>
        </p:nvSpPr>
        <p:spPr bwMode="auto">
          <a:xfrm>
            <a:off x="19050" y="19050"/>
            <a:ext cx="6858000" cy="381000"/>
          </a:xfrm>
          <a:prstGeom prst="rect">
            <a:avLst/>
          </a:prstGeom>
          <a:noFill/>
          <a:ln w="9525">
            <a:noFill/>
            <a:miter lim="800000"/>
            <a:headEnd/>
            <a:tailEnd/>
          </a:ln>
          <a:effectLst/>
        </p:spPr>
        <p:txBody>
          <a:bodyPr lIns="91422" tIns="45711" rIns="91422" bIns="45711" anchor="ctr"/>
          <a:lstStyle>
            <a:lvl1pPr defTabSz="801688">
              <a:defRPr>
                <a:solidFill>
                  <a:schemeClr val="tx1"/>
                </a:solidFill>
                <a:latin typeface="Arial" charset="0"/>
                <a:cs typeface="Arial" charset="0"/>
              </a:defRPr>
            </a:lvl1pPr>
            <a:lvl2pPr marL="742950" indent="-285750" defTabSz="801688">
              <a:defRPr>
                <a:solidFill>
                  <a:schemeClr val="tx1"/>
                </a:solidFill>
                <a:latin typeface="Arial" charset="0"/>
                <a:cs typeface="Arial" charset="0"/>
              </a:defRPr>
            </a:lvl2pPr>
            <a:lvl3pPr marL="1143000" indent="-228600" defTabSz="801688">
              <a:defRPr>
                <a:solidFill>
                  <a:schemeClr val="tx1"/>
                </a:solidFill>
                <a:latin typeface="Arial" charset="0"/>
                <a:cs typeface="Arial" charset="0"/>
              </a:defRPr>
            </a:lvl3pPr>
            <a:lvl4pPr marL="1600200" indent="-228600" defTabSz="801688">
              <a:defRPr>
                <a:solidFill>
                  <a:schemeClr val="tx1"/>
                </a:solidFill>
                <a:latin typeface="Arial" charset="0"/>
                <a:cs typeface="Arial" charset="0"/>
              </a:defRPr>
            </a:lvl4pPr>
            <a:lvl5pPr marL="2057400" indent="-228600" defTabSz="801688">
              <a:defRPr>
                <a:solidFill>
                  <a:schemeClr val="tx1"/>
                </a:solidFill>
                <a:latin typeface="Arial" charset="0"/>
                <a:cs typeface="Arial" charset="0"/>
              </a:defRPr>
            </a:lvl5pPr>
            <a:lvl6pPr marL="2514600" indent="-228600" defTabSz="801688" fontAlgn="base">
              <a:spcBef>
                <a:spcPct val="0"/>
              </a:spcBef>
              <a:spcAft>
                <a:spcPct val="0"/>
              </a:spcAft>
              <a:defRPr>
                <a:solidFill>
                  <a:schemeClr val="tx1"/>
                </a:solidFill>
                <a:latin typeface="Arial" charset="0"/>
                <a:cs typeface="Arial" charset="0"/>
              </a:defRPr>
            </a:lvl6pPr>
            <a:lvl7pPr marL="2971800" indent="-228600" defTabSz="801688" fontAlgn="base">
              <a:spcBef>
                <a:spcPct val="0"/>
              </a:spcBef>
              <a:spcAft>
                <a:spcPct val="0"/>
              </a:spcAft>
              <a:defRPr>
                <a:solidFill>
                  <a:schemeClr val="tx1"/>
                </a:solidFill>
                <a:latin typeface="Arial" charset="0"/>
                <a:cs typeface="Arial" charset="0"/>
              </a:defRPr>
            </a:lvl7pPr>
            <a:lvl8pPr marL="3429000" indent="-228600" defTabSz="801688" fontAlgn="base">
              <a:spcBef>
                <a:spcPct val="0"/>
              </a:spcBef>
              <a:spcAft>
                <a:spcPct val="0"/>
              </a:spcAft>
              <a:defRPr>
                <a:solidFill>
                  <a:schemeClr val="tx1"/>
                </a:solidFill>
                <a:latin typeface="Arial" charset="0"/>
                <a:cs typeface="Arial" charset="0"/>
              </a:defRPr>
            </a:lvl8pPr>
            <a:lvl9pPr marL="3886200" indent="-228600" defTabSz="801688" fontAlgn="base">
              <a:spcBef>
                <a:spcPct val="0"/>
              </a:spcBef>
              <a:spcAft>
                <a:spcPct val="0"/>
              </a:spcAft>
              <a:defRPr>
                <a:solidFill>
                  <a:schemeClr val="tx1"/>
                </a:solidFill>
                <a:latin typeface="Arial" charset="0"/>
                <a:cs typeface="Arial" charset="0"/>
              </a:defRPr>
            </a:lvl9pPr>
          </a:lstStyle>
          <a:p>
            <a:pPr>
              <a:defRPr/>
            </a:pPr>
            <a:r>
              <a:rPr kumimoji="1" lang="en-US" altLang="fr-FR" sz="2400" b="1" dirty="0" smtClean="0">
                <a:solidFill>
                  <a:srgbClr val="1C1C1C"/>
                </a:solidFill>
                <a:effectLst>
                  <a:outerShdw blurRad="38100" dist="38100" dir="2700000" algn="tl">
                    <a:srgbClr val="C0C0C0"/>
                  </a:outerShdw>
                </a:effectLst>
              </a:rPr>
              <a:t>Synthesis of hybrids NPs : </a:t>
            </a:r>
            <a:r>
              <a:rPr kumimoji="1" lang="en-US" altLang="fr-FR" sz="2400" b="1" dirty="0" err="1" smtClean="0">
                <a:solidFill>
                  <a:srgbClr val="1C1C1C"/>
                </a:solidFill>
                <a:effectLst>
                  <a:outerShdw blurRad="38100" dist="38100" dir="2700000" algn="tl">
                    <a:srgbClr val="C0C0C0"/>
                  </a:outerShdw>
                </a:effectLst>
              </a:rPr>
              <a:t>M@Au</a:t>
            </a:r>
            <a:endParaRPr kumimoji="1" lang="fr-FR" altLang="fr-FR" sz="2400" b="1" baseline="-25000" dirty="0" smtClean="0">
              <a:solidFill>
                <a:srgbClr val="1C1C1C"/>
              </a:solidFill>
              <a:effectLst>
                <a:outerShdw blurRad="38100" dist="38100" dir="2700000" algn="tl">
                  <a:srgbClr val="C0C0C0"/>
                </a:outerShdw>
              </a:effectLst>
            </a:endParaRPr>
          </a:p>
        </p:txBody>
      </p:sp>
      <p:grpSp>
        <p:nvGrpSpPr>
          <p:cNvPr id="6" name="Groupe 17"/>
          <p:cNvGrpSpPr>
            <a:grpSpLocks/>
          </p:cNvGrpSpPr>
          <p:nvPr/>
        </p:nvGrpSpPr>
        <p:grpSpPr bwMode="auto">
          <a:xfrm>
            <a:off x="7939088" y="-28575"/>
            <a:ext cx="1233487" cy="700088"/>
            <a:chOff x="7561263" y="-28575"/>
            <a:chExt cx="1611312" cy="914400"/>
          </a:xfrm>
        </p:grpSpPr>
        <p:pic>
          <p:nvPicPr>
            <p:cNvPr id="7" name="Picture 21" descr="logo_lpcno_300_dpi_fondtranspare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67700" y="-28575"/>
              <a:ext cx="9048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7" descr="Afficher l'image d'orig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61263" y="93663"/>
              <a:ext cx="7858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 Box 30"/>
          <p:cNvSpPr txBox="1">
            <a:spLocks noChangeArrowheads="1"/>
          </p:cNvSpPr>
          <p:nvPr/>
        </p:nvSpPr>
        <p:spPr bwMode="auto">
          <a:xfrm>
            <a:off x="3519488" y="6572250"/>
            <a:ext cx="218122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200" i="1" dirty="0">
                <a:solidFill>
                  <a:srgbClr val="1C1C1C"/>
                </a:solidFill>
              </a:rPr>
              <a:t>Ecole ETPMSE – 20/06/2016</a:t>
            </a:r>
          </a:p>
        </p:txBody>
      </p:sp>
      <p:pic>
        <p:nvPicPr>
          <p:cNvPr id="10" name="Picture 13" descr="Co_Audumb"/>
          <p:cNvPicPr>
            <a:picLocks noChangeAspect="1" noChangeArrowheads="1"/>
          </p:cNvPicPr>
          <p:nvPr/>
        </p:nvPicPr>
        <p:blipFill>
          <a:blip r:embed="rId6">
            <a:extLst>
              <a:ext uri="{28A0092B-C50C-407E-A947-70E740481C1C}">
                <a14:useLocalDpi xmlns:a14="http://schemas.microsoft.com/office/drawing/2010/main" val="0"/>
              </a:ext>
            </a:extLst>
          </a:blip>
          <a:srcRect l="15050" t="29778" r="13770" b="45396"/>
          <a:stretch>
            <a:fillRect/>
          </a:stretch>
        </p:blipFill>
        <p:spPr bwMode="auto">
          <a:xfrm>
            <a:off x="501650" y="869327"/>
            <a:ext cx="2147888" cy="99853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4" descr="Co 50 3-17 [200]"/>
          <p:cNvPicPr>
            <a:picLocks noChangeAspect="1" noChangeArrowheads="1"/>
          </p:cNvPicPr>
          <p:nvPr/>
        </p:nvPicPr>
        <p:blipFill>
          <a:blip r:embed="rId7">
            <a:extLst>
              <a:ext uri="{28A0092B-C50C-407E-A947-70E740481C1C}">
                <a14:useLocalDpi xmlns:a14="http://schemas.microsoft.com/office/drawing/2010/main" val="0"/>
              </a:ext>
            </a:extLst>
          </a:blip>
          <a:srcRect l="63715" t="71414" r="21082" b="9764"/>
          <a:stretch>
            <a:fillRect/>
          </a:stretch>
        </p:blipFill>
        <p:spPr bwMode="auto">
          <a:xfrm>
            <a:off x="411120" y="2381953"/>
            <a:ext cx="2160382" cy="2007283"/>
          </a:xfrm>
          <a:prstGeom prst="rect">
            <a:avLst/>
          </a:prstGeom>
          <a:noFill/>
          <a:ln w="38100">
            <a:solidFill>
              <a:srgbClr val="0099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13" name="ZoneTexte 30"/>
          <p:cNvSpPr txBox="1">
            <a:spLocks noChangeArrowheads="1"/>
          </p:cNvSpPr>
          <p:nvPr/>
        </p:nvSpPr>
        <p:spPr bwMode="auto">
          <a:xfrm>
            <a:off x="2835276" y="2760562"/>
            <a:ext cx="684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r>
              <a:rPr lang="fr-FR" altLang="fr-FR" sz="2400" b="1" dirty="0">
                <a:latin typeface="Calibri" pitchFamily="34" charset="0"/>
              </a:rPr>
              <a:t>+Au</a:t>
            </a:r>
          </a:p>
        </p:txBody>
      </p:sp>
      <p:sp>
        <p:nvSpPr>
          <p:cNvPr id="3" name="Flèche droite 2"/>
          <p:cNvSpPr/>
          <p:nvPr/>
        </p:nvSpPr>
        <p:spPr>
          <a:xfrm>
            <a:off x="2341563" y="3217762"/>
            <a:ext cx="1524381" cy="3356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p:cNvSpPr txBox="1"/>
          <p:nvPr/>
        </p:nvSpPr>
        <p:spPr>
          <a:xfrm>
            <a:off x="411120" y="4604916"/>
            <a:ext cx="3813929" cy="369332"/>
          </a:xfrm>
          <a:prstGeom prst="rect">
            <a:avLst/>
          </a:prstGeom>
          <a:noFill/>
        </p:spPr>
        <p:txBody>
          <a:bodyPr wrap="none" rtlCol="0">
            <a:spAutoFit/>
          </a:bodyPr>
          <a:lstStyle/>
          <a:p>
            <a:r>
              <a:rPr lang="fr-FR" dirty="0" err="1" smtClean="0"/>
              <a:t>Hetero-epitaxy</a:t>
            </a:r>
            <a:r>
              <a:rPr lang="fr-FR" dirty="0" smtClean="0"/>
              <a:t> </a:t>
            </a:r>
            <a:r>
              <a:rPr lang="fr-FR" dirty="0" err="1" smtClean="0"/>
              <a:t>growth</a:t>
            </a:r>
            <a:r>
              <a:rPr lang="fr-FR" dirty="0" smtClean="0"/>
              <a:t> of Au </a:t>
            </a:r>
            <a:r>
              <a:rPr lang="fr-FR" dirty="0" err="1" smtClean="0"/>
              <a:t>islands</a:t>
            </a:r>
            <a:endParaRPr lang="fr-FR" dirty="0"/>
          </a:p>
        </p:txBody>
      </p:sp>
      <p:sp>
        <p:nvSpPr>
          <p:cNvPr id="16" name="ZoneTexte 2"/>
          <p:cNvSpPr txBox="1">
            <a:spLocks noChangeArrowheads="1"/>
          </p:cNvSpPr>
          <p:nvPr/>
        </p:nvSpPr>
        <p:spPr bwMode="auto">
          <a:xfrm>
            <a:off x="3788966" y="6086475"/>
            <a:ext cx="44508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400" dirty="0" smtClean="0"/>
              <a:t>F. </a:t>
            </a:r>
            <a:r>
              <a:rPr lang="fr-FR" altLang="fr-FR" sz="1400" dirty="0" err="1" smtClean="0"/>
              <a:t>Wetz</a:t>
            </a:r>
            <a:r>
              <a:rPr lang="fr-FR" altLang="fr-FR" sz="1400" dirty="0" smtClean="0"/>
              <a:t> </a:t>
            </a:r>
            <a:r>
              <a:rPr lang="fr-FR" altLang="fr-FR" sz="1400" dirty="0"/>
              <a:t>et al., </a:t>
            </a:r>
            <a:r>
              <a:rPr lang="fr-FR" altLang="fr-FR" sz="1400" b="1" i="1" dirty="0" err="1" smtClean="0"/>
              <a:t>Angew</a:t>
            </a:r>
            <a:r>
              <a:rPr lang="fr-FR" altLang="fr-FR" sz="1400" b="1" i="1" dirty="0" smtClean="0"/>
              <a:t>. </a:t>
            </a:r>
            <a:r>
              <a:rPr lang="fr-FR" altLang="fr-FR" sz="1400" b="1" i="1" dirty="0" err="1" smtClean="0"/>
              <a:t>Chem</a:t>
            </a:r>
            <a:r>
              <a:rPr lang="fr-FR" altLang="fr-FR" sz="1400" b="1" i="1" dirty="0" smtClean="0"/>
              <a:t>. Int. Ed </a:t>
            </a:r>
            <a:r>
              <a:rPr lang="fr-FR" altLang="fr-FR" sz="1400" i="1" dirty="0" smtClean="0"/>
              <a:t>46</a:t>
            </a:r>
            <a:r>
              <a:rPr lang="fr-FR" altLang="fr-FR" sz="1400" dirty="0" smtClean="0"/>
              <a:t>, 7079 </a:t>
            </a:r>
            <a:r>
              <a:rPr lang="fr-FR" altLang="fr-FR" sz="1400" dirty="0"/>
              <a:t>(</a:t>
            </a:r>
            <a:r>
              <a:rPr lang="fr-FR" altLang="fr-FR" sz="1400" dirty="0" smtClean="0"/>
              <a:t>2007)</a:t>
            </a:r>
            <a:endParaRPr lang="fr-FR" altLang="fr-FR" sz="1400" dirty="0"/>
          </a:p>
        </p:txBody>
      </p:sp>
    </p:spTree>
    <p:extLst>
      <p:ext uri="{BB962C8B-B14F-4D97-AF65-F5344CB8AC3E}">
        <p14:creationId xmlns:p14="http://schemas.microsoft.com/office/powerpoint/2010/main" val="14179094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0183FB0C-6DED-473F-A3C7-B6FD49ABD972}" type="slidenum">
              <a:rPr lang="en-US" altLang="fr-FR" smtClean="0"/>
              <a:pPr>
                <a:defRPr/>
              </a:pPr>
              <a:t>47</a:t>
            </a:fld>
            <a:endParaRPr lang="en-US" altLang="fr-FR"/>
          </a:p>
        </p:txBody>
      </p:sp>
      <p:pic>
        <p:nvPicPr>
          <p:cNvPr id="860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5414" y="771525"/>
            <a:ext cx="3435350" cy="5314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3" y="3175"/>
            <a:ext cx="847726"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2"/>
          <p:cNvSpPr txBox="1">
            <a:spLocks noChangeArrowheads="1"/>
          </p:cNvSpPr>
          <p:nvPr/>
        </p:nvSpPr>
        <p:spPr bwMode="auto">
          <a:xfrm>
            <a:off x="19050" y="19050"/>
            <a:ext cx="6858000" cy="381000"/>
          </a:xfrm>
          <a:prstGeom prst="rect">
            <a:avLst/>
          </a:prstGeom>
          <a:noFill/>
          <a:ln w="9525">
            <a:noFill/>
            <a:miter lim="800000"/>
            <a:headEnd/>
            <a:tailEnd/>
          </a:ln>
          <a:effectLst/>
        </p:spPr>
        <p:txBody>
          <a:bodyPr lIns="91422" tIns="45711" rIns="91422" bIns="45711" anchor="ctr"/>
          <a:lstStyle>
            <a:lvl1pPr defTabSz="801688">
              <a:defRPr>
                <a:solidFill>
                  <a:schemeClr val="tx1"/>
                </a:solidFill>
                <a:latin typeface="Arial" charset="0"/>
                <a:cs typeface="Arial" charset="0"/>
              </a:defRPr>
            </a:lvl1pPr>
            <a:lvl2pPr marL="742950" indent="-285750" defTabSz="801688">
              <a:defRPr>
                <a:solidFill>
                  <a:schemeClr val="tx1"/>
                </a:solidFill>
                <a:latin typeface="Arial" charset="0"/>
                <a:cs typeface="Arial" charset="0"/>
              </a:defRPr>
            </a:lvl2pPr>
            <a:lvl3pPr marL="1143000" indent="-228600" defTabSz="801688">
              <a:defRPr>
                <a:solidFill>
                  <a:schemeClr val="tx1"/>
                </a:solidFill>
                <a:latin typeface="Arial" charset="0"/>
                <a:cs typeface="Arial" charset="0"/>
              </a:defRPr>
            </a:lvl3pPr>
            <a:lvl4pPr marL="1600200" indent="-228600" defTabSz="801688">
              <a:defRPr>
                <a:solidFill>
                  <a:schemeClr val="tx1"/>
                </a:solidFill>
                <a:latin typeface="Arial" charset="0"/>
                <a:cs typeface="Arial" charset="0"/>
              </a:defRPr>
            </a:lvl4pPr>
            <a:lvl5pPr marL="2057400" indent="-228600" defTabSz="801688">
              <a:defRPr>
                <a:solidFill>
                  <a:schemeClr val="tx1"/>
                </a:solidFill>
                <a:latin typeface="Arial" charset="0"/>
                <a:cs typeface="Arial" charset="0"/>
              </a:defRPr>
            </a:lvl5pPr>
            <a:lvl6pPr marL="2514600" indent="-228600" defTabSz="801688" fontAlgn="base">
              <a:spcBef>
                <a:spcPct val="0"/>
              </a:spcBef>
              <a:spcAft>
                <a:spcPct val="0"/>
              </a:spcAft>
              <a:defRPr>
                <a:solidFill>
                  <a:schemeClr val="tx1"/>
                </a:solidFill>
                <a:latin typeface="Arial" charset="0"/>
                <a:cs typeface="Arial" charset="0"/>
              </a:defRPr>
            </a:lvl6pPr>
            <a:lvl7pPr marL="2971800" indent="-228600" defTabSz="801688" fontAlgn="base">
              <a:spcBef>
                <a:spcPct val="0"/>
              </a:spcBef>
              <a:spcAft>
                <a:spcPct val="0"/>
              </a:spcAft>
              <a:defRPr>
                <a:solidFill>
                  <a:schemeClr val="tx1"/>
                </a:solidFill>
                <a:latin typeface="Arial" charset="0"/>
                <a:cs typeface="Arial" charset="0"/>
              </a:defRPr>
            </a:lvl7pPr>
            <a:lvl8pPr marL="3429000" indent="-228600" defTabSz="801688" fontAlgn="base">
              <a:spcBef>
                <a:spcPct val="0"/>
              </a:spcBef>
              <a:spcAft>
                <a:spcPct val="0"/>
              </a:spcAft>
              <a:defRPr>
                <a:solidFill>
                  <a:schemeClr val="tx1"/>
                </a:solidFill>
                <a:latin typeface="Arial" charset="0"/>
                <a:cs typeface="Arial" charset="0"/>
              </a:defRPr>
            </a:lvl8pPr>
            <a:lvl9pPr marL="3886200" indent="-228600" defTabSz="801688" fontAlgn="base">
              <a:spcBef>
                <a:spcPct val="0"/>
              </a:spcBef>
              <a:spcAft>
                <a:spcPct val="0"/>
              </a:spcAft>
              <a:defRPr>
                <a:solidFill>
                  <a:schemeClr val="tx1"/>
                </a:solidFill>
                <a:latin typeface="Arial" charset="0"/>
                <a:cs typeface="Arial" charset="0"/>
              </a:defRPr>
            </a:lvl9pPr>
          </a:lstStyle>
          <a:p>
            <a:pPr>
              <a:defRPr/>
            </a:pPr>
            <a:r>
              <a:rPr kumimoji="1" lang="en-US" altLang="fr-FR" sz="2400" b="1" dirty="0" smtClean="0">
                <a:solidFill>
                  <a:srgbClr val="1C1C1C"/>
                </a:solidFill>
                <a:effectLst>
                  <a:outerShdw blurRad="38100" dist="38100" dir="2700000" algn="tl">
                    <a:srgbClr val="C0C0C0"/>
                  </a:outerShdw>
                </a:effectLst>
              </a:rPr>
              <a:t>Synthesis of hybrids NPs : </a:t>
            </a:r>
            <a:r>
              <a:rPr kumimoji="1" lang="en-US" altLang="fr-FR" sz="2400" b="1" dirty="0" err="1" smtClean="0">
                <a:solidFill>
                  <a:srgbClr val="1C1C1C"/>
                </a:solidFill>
                <a:effectLst>
                  <a:outerShdw blurRad="38100" dist="38100" dir="2700000" algn="tl">
                    <a:srgbClr val="C0C0C0"/>
                  </a:outerShdw>
                </a:effectLst>
              </a:rPr>
              <a:t>M@Au</a:t>
            </a:r>
            <a:endParaRPr kumimoji="1" lang="fr-FR" altLang="fr-FR" sz="2400" b="1" baseline="-25000" dirty="0" smtClean="0">
              <a:solidFill>
                <a:srgbClr val="1C1C1C"/>
              </a:solidFill>
              <a:effectLst>
                <a:outerShdw blurRad="38100" dist="38100" dir="2700000" algn="tl">
                  <a:srgbClr val="C0C0C0"/>
                </a:outerShdw>
              </a:effectLst>
            </a:endParaRPr>
          </a:p>
        </p:txBody>
      </p:sp>
      <p:grpSp>
        <p:nvGrpSpPr>
          <p:cNvPr id="6" name="Groupe 17"/>
          <p:cNvGrpSpPr>
            <a:grpSpLocks/>
          </p:cNvGrpSpPr>
          <p:nvPr/>
        </p:nvGrpSpPr>
        <p:grpSpPr bwMode="auto">
          <a:xfrm>
            <a:off x="7939088" y="-28575"/>
            <a:ext cx="1233487" cy="700088"/>
            <a:chOff x="7561263" y="-28575"/>
            <a:chExt cx="1611312" cy="914400"/>
          </a:xfrm>
        </p:grpSpPr>
        <p:pic>
          <p:nvPicPr>
            <p:cNvPr id="7" name="Picture 21" descr="logo_lpcno_300_dpi_fondtranspare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67700" y="-28575"/>
              <a:ext cx="9048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7" descr="Afficher l'image d'orig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61263" y="93663"/>
              <a:ext cx="7858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 Box 30"/>
          <p:cNvSpPr txBox="1">
            <a:spLocks noChangeArrowheads="1"/>
          </p:cNvSpPr>
          <p:nvPr/>
        </p:nvSpPr>
        <p:spPr bwMode="auto">
          <a:xfrm>
            <a:off x="3519488" y="6572250"/>
            <a:ext cx="218122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200" i="1" dirty="0">
                <a:solidFill>
                  <a:srgbClr val="1C1C1C"/>
                </a:solidFill>
              </a:rPr>
              <a:t>Ecole ETPMSE – 20/06/2016</a:t>
            </a:r>
          </a:p>
        </p:txBody>
      </p:sp>
      <p:pic>
        <p:nvPicPr>
          <p:cNvPr id="10" name="Picture 13" descr="Co_Audumb"/>
          <p:cNvPicPr>
            <a:picLocks noChangeAspect="1" noChangeArrowheads="1"/>
          </p:cNvPicPr>
          <p:nvPr/>
        </p:nvPicPr>
        <p:blipFill>
          <a:blip r:embed="rId6">
            <a:extLst>
              <a:ext uri="{28A0092B-C50C-407E-A947-70E740481C1C}">
                <a14:useLocalDpi xmlns:a14="http://schemas.microsoft.com/office/drawing/2010/main" val="0"/>
              </a:ext>
            </a:extLst>
          </a:blip>
          <a:srcRect l="15050" t="29778" r="13770" b="45396"/>
          <a:stretch>
            <a:fillRect/>
          </a:stretch>
        </p:blipFill>
        <p:spPr bwMode="auto">
          <a:xfrm>
            <a:off x="501650" y="869327"/>
            <a:ext cx="2147888" cy="99853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4" descr="Co 50 3-17 [200]"/>
          <p:cNvPicPr>
            <a:picLocks noChangeAspect="1" noChangeArrowheads="1"/>
          </p:cNvPicPr>
          <p:nvPr/>
        </p:nvPicPr>
        <p:blipFill>
          <a:blip r:embed="rId7">
            <a:extLst>
              <a:ext uri="{28A0092B-C50C-407E-A947-70E740481C1C}">
                <a14:useLocalDpi xmlns:a14="http://schemas.microsoft.com/office/drawing/2010/main" val="0"/>
              </a:ext>
            </a:extLst>
          </a:blip>
          <a:srcRect l="63715" t="71414" r="21082" b="9764"/>
          <a:stretch>
            <a:fillRect/>
          </a:stretch>
        </p:blipFill>
        <p:spPr bwMode="auto">
          <a:xfrm>
            <a:off x="411120" y="2381953"/>
            <a:ext cx="2160382" cy="2007283"/>
          </a:xfrm>
          <a:prstGeom prst="rect">
            <a:avLst/>
          </a:prstGeom>
          <a:noFill/>
          <a:ln w="38100">
            <a:solidFill>
              <a:srgbClr val="0099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13" name="ZoneTexte 30"/>
          <p:cNvSpPr txBox="1">
            <a:spLocks noChangeArrowheads="1"/>
          </p:cNvSpPr>
          <p:nvPr/>
        </p:nvSpPr>
        <p:spPr bwMode="auto">
          <a:xfrm>
            <a:off x="2835276" y="2760562"/>
            <a:ext cx="684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r>
              <a:rPr lang="fr-FR" altLang="fr-FR" sz="2400" b="1" dirty="0">
                <a:latin typeface="Calibri" pitchFamily="34" charset="0"/>
              </a:rPr>
              <a:t>+Au</a:t>
            </a:r>
          </a:p>
        </p:txBody>
      </p:sp>
      <p:sp>
        <p:nvSpPr>
          <p:cNvPr id="3" name="Flèche droite 2"/>
          <p:cNvSpPr/>
          <p:nvPr/>
        </p:nvSpPr>
        <p:spPr>
          <a:xfrm>
            <a:off x="2341563" y="3217762"/>
            <a:ext cx="1524381" cy="3356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7042"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r="51369"/>
          <a:stretch/>
        </p:blipFill>
        <p:spPr bwMode="auto">
          <a:xfrm>
            <a:off x="6436847" y="822045"/>
            <a:ext cx="2621762" cy="260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51369"/>
          <a:stretch/>
        </p:blipFill>
        <p:spPr bwMode="auto">
          <a:xfrm>
            <a:off x="6436847" y="3441038"/>
            <a:ext cx="2621762" cy="260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ZoneTexte 2"/>
          <p:cNvSpPr txBox="1">
            <a:spLocks noChangeArrowheads="1"/>
          </p:cNvSpPr>
          <p:nvPr/>
        </p:nvSpPr>
        <p:spPr bwMode="auto">
          <a:xfrm>
            <a:off x="3788966" y="6086475"/>
            <a:ext cx="44508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400" dirty="0" smtClean="0"/>
              <a:t>F. </a:t>
            </a:r>
            <a:r>
              <a:rPr lang="fr-FR" altLang="fr-FR" sz="1400" dirty="0" err="1" smtClean="0"/>
              <a:t>Wetz</a:t>
            </a:r>
            <a:r>
              <a:rPr lang="fr-FR" altLang="fr-FR" sz="1400" dirty="0" smtClean="0"/>
              <a:t> </a:t>
            </a:r>
            <a:r>
              <a:rPr lang="fr-FR" altLang="fr-FR" sz="1400" dirty="0"/>
              <a:t>et al., </a:t>
            </a:r>
            <a:r>
              <a:rPr lang="fr-FR" altLang="fr-FR" sz="1400" b="1" i="1" dirty="0" err="1" smtClean="0"/>
              <a:t>Angew</a:t>
            </a:r>
            <a:r>
              <a:rPr lang="fr-FR" altLang="fr-FR" sz="1400" b="1" i="1" dirty="0" smtClean="0"/>
              <a:t>. </a:t>
            </a:r>
            <a:r>
              <a:rPr lang="fr-FR" altLang="fr-FR" sz="1400" b="1" i="1" dirty="0" err="1" smtClean="0"/>
              <a:t>Chem</a:t>
            </a:r>
            <a:r>
              <a:rPr lang="fr-FR" altLang="fr-FR" sz="1400" b="1" i="1" dirty="0" smtClean="0"/>
              <a:t>. Int. Ed </a:t>
            </a:r>
            <a:r>
              <a:rPr lang="fr-FR" altLang="fr-FR" sz="1400" i="1" dirty="0" smtClean="0"/>
              <a:t>46</a:t>
            </a:r>
            <a:r>
              <a:rPr lang="fr-FR" altLang="fr-FR" sz="1400" dirty="0" smtClean="0"/>
              <a:t>, 7079 </a:t>
            </a:r>
            <a:r>
              <a:rPr lang="fr-FR" altLang="fr-FR" sz="1400" dirty="0"/>
              <a:t>(</a:t>
            </a:r>
            <a:r>
              <a:rPr lang="fr-FR" altLang="fr-FR" sz="1400" dirty="0" smtClean="0"/>
              <a:t>2007)</a:t>
            </a:r>
            <a:endParaRPr lang="fr-FR" altLang="fr-FR" sz="1400" dirty="0"/>
          </a:p>
        </p:txBody>
      </p:sp>
      <p:sp>
        <p:nvSpPr>
          <p:cNvPr id="18" name="ZoneTexte 17"/>
          <p:cNvSpPr txBox="1"/>
          <p:nvPr/>
        </p:nvSpPr>
        <p:spPr>
          <a:xfrm>
            <a:off x="411120" y="4604916"/>
            <a:ext cx="3813929" cy="369332"/>
          </a:xfrm>
          <a:prstGeom prst="rect">
            <a:avLst/>
          </a:prstGeom>
          <a:noFill/>
        </p:spPr>
        <p:txBody>
          <a:bodyPr wrap="none" rtlCol="0">
            <a:spAutoFit/>
          </a:bodyPr>
          <a:lstStyle/>
          <a:p>
            <a:r>
              <a:rPr lang="fr-FR" dirty="0" err="1" smtClean="0"/>
              <a:t>Hetero-epitaxy</a:t>
            </a:r>
            <a:r>
              <a:rPr lang="fr-FR" dirty="0" smtClean="0"/>
              <a:t> </a:t>
            </a:r>
            <a:r>
              <a:rPr lang="fr-FR" dirty="0" err="1" smtClean="0"/>
              <a:t>growth</a:t>
            </a:r>
            <a:r>
              <a:rPr lang="fr-FR" dirty="0" smtClean="0"/>
              <a:t> of Au </a:t>
            </a:r>
            <a:r>
              <a:rPr lang="fr-FR" dirty="0" err="1" smtClean="0"/>
              <a:t>islands</a:t>
            </a:r>
            <a:endParaRPr lang="fr-FR" dirty="0"/>
          </a:p>
        </p:txBody>
      </p:sp>
    </p:spTree>
    <p:extLst>
      <p:ext uri="{BB962C8B-B14F-4D97-AF65-F5344CB8AC3E}">
        <p14:creationId xmlns:p14="http://schemas.microsoft.com/office/powerpoint/2010/main" val="3027393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0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0183FB0C-6DED-473F-A3C7-B6FD49ABD972}" type="slidenum">
              <a:rPr lang="en-US" altLang="fr-FR" smtClean="0"/>
              <a:pPr>
                <a:defRPr/>
              </a:pPr>
              <a:t>48</a:t>
            </a:fld>
            <a:endParaRPr lang="en-US" altLang="fr-F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 y="3175"/>
            <a:ext cx="847726"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2"/>
          <p:cNvSpPr txBox="1">
            <a:spLocks noChangeArrowheads="1"/>
          </p:cNvSpPr>
          <p:nvPr/>
        </p:nvSpPr>
        <p:spPr bwMode="auto">
          <a:xfrm>
            <a:off x="19050" y="19050"/>
            <a:ext cx="6858000" cy="381000"/>
          </a:xfrm>
          <a:prstGeom prst="rect">
            <a:avLst/>
          </a:prstGeom>
          <a:noFill/>
          <a:ln w="9525">
            <a:noFill/>
            <a:miter lim="800000"/>
            <a:headEnd/>
            <a:tailEnd/>
          </a:ln>
          <a:effectLst/>
        </p:spPr>
        <p:txBody>
          <a:bodyPr lIns="91422" tIns="45711" rIns="91422" bIns="45711" anchor="ctr"/>
          <a:lstStyle>
            <a:lvl1pPr defTabSz="801688">
              <a:defRPr>
                <a:solidFill>
                  <a:schemeClr val="tx1"/>
                </a:solidFill>
                <a:latin typeface="Arial" charset="0"/>
                <a:cs typeface="Arial" charset="0"/>
              </a:defRPr>
            </a:lvl1pPr>
            <a:lvl2pPr marL="742950" indent="-285750" defTabSz="801688">
              <a:defRPr>
                <a:solidFill>
                  <a:schemeClr val="tx1"/>
                </a:solidFill>
                <a:latin typeface="Arial" charset="0"/>
                <a:cs typeface="Arial" charset="0"/>
              </a:defRPr>
            </a:lvl2pPr>
            <a:lvl3pPr marL="1143000" indent="-228600" defTabSz="801688">
              <a:defRPr>
                <a:solidFill>
                  <a:schemeClr val="tx1"/>
                </a:solidFill>
                <a:latin typeface="Arial" charset="0"/>
                <a:cs typeface="Arial" charset="0"/>
              </a:defRPr>
            </a:lvl3pPr>
            <a:lvl4pPr marL="1600200" indent="-228600" defTabSz="801688">
              <a:defRPr>
                <a:solidFill>
                  <a:schemeClr val="tx1"/>
                </a:solidFill>
                <a:latin typeface="Arial" charset="0"/>
                <a:cs typeface="Arial" charset="0"/>
              </a:defRPr>
            </a:lvl4pPr>
            <a:lvl5pPr marL="2057400" indent="-228600" defTabSz="801688">
              <a:defRPr>
                <a:solidFill>
                  <a:schemeClr val="tx1"/>
                </a:solidFill>
                <a:latin typeface="Arial" charset="0"/>
                <a:cs typeface="Arial" charset="0"/>
              </a:defRPr>
            </a:lvl5pPr>
            <a:lvl6pPr marL="2514600" indent="-228600" defTabSz="801688" fontAlgn="base">
              <a:spcBef>
                <a:spcPct val="0"/>
              </a:spcBef>
              <a:spcAft>
                <a:spcPct val="0"/>
              </a:spcAft>
              <a:defRPr>
                <a:solidFill>
                  <a:schemeClr val="tx1"/>
                </a:solidFill>
                <a:latin typeface="Arial" charset="0"/>
                <a:cs typeface="Arial" charset="0"/>
              </a:defRPr>
            </a:lvl6pPr>
            <a:lvl7pPr marL="2971800" indent="-228600" defTabSz="801688" fontAlgn="base">
              <a:spcBef>
                <a:spcPct val="0"/>
              </a:spcBef>
              <a:spcAft>
                <a:spcPct val="0"/>
              </a:spcAft>
              <a:defRPr>
                <a:solidFill>
                  <a:schemeClr val="tx1"/>
                </a:solidFill>
                <a:latin typeface="Arial" charset="0"/>
                <a:cs typeface="Arial" charset="0"/>
              </a:defRPr>
            </a:lvl7pPr>
            <a:lvl8pPr marL="3429000" indent="-228600" defTabSz="801688" fontAlgn="base">
              <a:spcBef>
                <a:spcPct val="0"/>
              </a:spcBef>
              <a:spcAft>
                <a:spcPct val="0"/>
              </a:spcAft>
              <a:defRPr>
                <a:solidFill>
                  <a:schemeClr val="tx1"/>
                </a:solidFill>
                <a:latin typeface="Arial" charset="0"/>
                <a:cs typeface="Arial" charset="0"/>
              </a:defRPr>
            </a:lvl8pPr>
            <a:lvl9pPr marL="3886200" indent="-228600" defTabSz="801688" fontAlgn="base">
              <a:spcBef>
                <a:spcPct val="0"/>
              </a:spcBef>
              <a:spcAft>
                <a:spcPct val="0"/>
              </a:spcAft>
              <a:defRPr>
                <a:solidFill>
                  <a:schemeClr val="tx1"/>
                </a:solidFill>
                <a:latin typeface="Arial" charset="0"/>
                <a:cs typeface="Arial" charset="0"/>
              </a:defRPr>
            </a:lvl9pPr>
          </a:lstStyle>
          <a:p>
            <a:pPr>
              <a:defRPr/>
            </a:pPr>
            <a:r>
              <a:rPr kumimoji="1" lang="en-US" altLang="fr-FR" sz="2400" b="1" dirty="0" smtClean="0">
                <a:solidFill>
                  <a:srgbClr val="1C1C1C"/>
                </a:solidFill>
                <a:effectLst>
                  <a:outerShdw blurRad="38100" dist="38100" dir="2700000" algn="tl">
                    <a:srgbClr val="C0C0C0"/>
                  </a:outerShdw>
                </a:effectLst>
              </a:rPr>
              <a:t>Synthesis of hybrids NPs : </a:t>
            </a:r>
            <a:r>
              <a:rPr kumimoji="1" lang="en-US" altLang="fr-FR" sz="2400" b="1" dirty="0" err="1" smtClean="0">
                <a:solidFill>
                  <a:srgbClr val="1C1C1C"/>
                </a:solidFill>
                <a:effectLst>
                  <a:outerShdw blurRad="38100" dist="38100" dir="2700000" algn="tl">
                    <a:srgbClr val="C0C0C0"/>
                  </a:outerShdw>
                </a:effectLst>
              </a:rPr>
              <a:t>Co</a:t>
            </a:r>
            <a:r>
              <a:rPr kumimoji="1" lang="en-US" altLang="fr-FR" sz="2400" b="1" dirty="0" err="1" smtClean="0">
                <a:solidFill>
                  <a:srgbClr val="1C1C1C"/>
                </a:solidFill>
                <a:effectLst>
                  <a:outerShdw blurRad="38100" dist="38100" dir="2700000" algn="tl">
                    <a:srgbClr val="C0C0C0"/>
                  </a:outerShdw>
                </a:effectLst>
              </a:rPr>
              <a:t>@Au</a:t>
            </a:r>
            <a:endParaRPr kumimoji="1" lang="fr-FR" altLang="fr-FR" sz="2400" b="1" baseline="-25000" dirty="0" smtClean="0">
              <a:solidFill>
                <a:srgbClr val="1C1C1C"/>
              </a:solidFill>
              <a:effectLst>
                <a:outerShdw blurRad="38100" dist="38100" dir="2700000" algn="tl">
                  <a:srgbClr val="C0C0C0"/>
                </a:outerShdw>
              </a:effectLst>
            </a:endParaRPr>
          </a:p>
        </p:txBody>
      </p:sp>
      <p:grpSp>
        <p:nvGrpSpPr>
          <p:cNvPr id="6" name="Groupe 17"/>
          <p:cNvGrpSpPr>
            <a:grpSpLocks/>
          </p:cNvGrpSpPr>
          <p:nvPr/>
        </p:nvGrpSpPr>
        <p:grpSpPr bwMode="auto">
          <a:xfrm>
            <a:off x="7939088" y="-28575"/>
            <a:ext cx="1233487" cy="700088"/>
            <a:chOff x="7561263" y="-28575"/>
            <a:chExt cx="1611312" cy="914400"/>
          </a:xfrm>
        </p:grpSpPr>
        <p:pic>
          <p:nvPicPr>
            <p:cNvPr id="7" name="Picture 21" descr="logo_lpcno_300_dpi_fondtranspar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67700" y="-28575"/>
              <a:ext cx="9048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7" descr="Afficher l'image d'orig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1263" y="93663"/>
              <a:ext cx="7858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 Box 30"/>
          <p:cNvSpPr txBox="1">
            <a:spLocks noChangeArrowheads="1"/>
          </p:cNvSpPr>
          <p:nvPr/>
        </p:nvSpPr>
        <p:spPr bwMode="auto">
          <a:xfrm>
            <a:off x="3519488" y="6572250"/>
            <a:ext cx="218122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200" i="1" dirty="0">
                <a:solidFill>
                  <a:srgbClr val="1C1C1C"/>
                </a:solidFill>
              </a:rPr>
              <a:t>Ecole ETPMSE – 20/06/2016</a:t>
            </a:r>
          </a:p>
        </p:txBody>
      </p:sp>
      <p:pic>
        <p:nvPicPr>
          <p:cNvPr id="1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875" y="1092537"/>
            <a:ext cx="2622550" cy="2671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4050" y="1092537"/>
            <a:ext cx="2616200" cy="2640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18188" y="1092537"/>
            <a:ext cx="2640012" cy="2640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ZoneTexte 11"/>
          <p:cNvSpPr txBox="1"/>
          <p:nvPr/>
        </p:nvSpPr>
        <p:spPr>
          <a:xfrm>
            <a:off x="218584" y="711630"/>
            <a:ext cx="3300904" cy="369332"/>
          </a:xfrm>
          <a:prstGeom prst="rect">
            <a:avLst/>
          </a:prstGeom>
          <a:noFill/>
        </p:spPr>
        <p:txBody>
          <a:bodyPr wrap="none" rtlCol="0">
            <a:spAutoFit/>
          </a:bodyPr>
          <a:lstStyle/>
          <a:p>
            <a:r>
              <a:rPr lang="fr-FR" dirty="0" smtClean="0"/>
              <a:t>Addition of a </a:t>
            </a:r>
            <a:r>
              <a:rPr lang="fr-FR" dirty="0" err="1" smtClean="0"/>
              <a:t>wetting</a:t>
            </a:r>
            <a:r>
              <a:rPr lang="fr-FR" dirty="0" smtClean="0"/>
              <a:t> layer : Sn</a:t>
            </a:r>
            <a:endParaRPr lang="fr-FR" dirty="0"/>
          </a:p>
        </p:txBody>
      </p:sp>
      <p:pic>
        <p:nvPicPr>
          <p:cNvPr id="22" name="Picture 5"/>
          <p:cNvPicPr>
            <a:picLocks noChangeAspect="1" noChangeArrowheads="1"/>
          </p:cNvPicPr>
          <p:nvPr/>
        </p:nvPicPr>
        <p:blipFill>
          <a:blip r:embed="rId8">
            <a:extLst>
              <a:ext uri="{28A0092B-C50C-407E-A947-70E740481C1C}">
                <a14:useLocalDpi xmlns:a14="http://schemas.microsoft.com/office/drawing/2010/main" val="0"/>
              </a:ext>
            </a:extLst>
          </a:blip>
          <a:srcRect t="7504" b="3645"/>
          <a:stretch>
            <a:fillRect/>
          </a:stretch>
        </p:blipFill>
        <p:spPr bwMode="auto">
          <a:xfrm>
            <a:off x="1033388" y="3914775"/>
            <a:ext cx="7102475"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p:nvSpPr>
        <p:spPr bwMode="auto">
          <a:xfrm>
            <a:off x="4673525" y="6324600"/>
            <a:ext cx="3627438" cy="306387"/>
          </a:xfrm>
          <a:prstGeom prst="rect">
            <a:avLst/>
          </a:prstGeom>
        </p:spPr>
        <p:txBody>
          <a:bodyPr wrap="none">
            <a:spAutoFit/>
          </a:bodyPr>
          <a:lstStyle/>
          <a:p>
            <a:pPr fontAlgn="auto">
              <a:spcBef>
                <a:spcPts val="0"/>
              </a:spcBef>
              <a:spcAft>
                <a:spcPts val="0"/>
              </a:spcAft>
              <a:defRPr/>
            </a:pPr>
            <a:r>
              <a:rPr lang="en-US" sz="1400" dirty="0">
                <a:latin typeface="+mn-lt"/>
                <a:cs typeface="+mn-cs"/>
              </a:rPr>
              <a:t>S. </a:t>
            </a:r>
            <a:r>
              <a:rPr lang="en-US" sz="1400" dirty="0" err="1">
                <a:latin typeface="+mn-lt"/>
                <a:cs typeface="+mn-cs"/>
              </a:rPr>
              <a:t>Lentijo</a:t>
            </a:r>
            <a:r>
              <a:rPr lang="en-US" sz="1400" dirty="0">
                <a:latin typeface="+mn-lt"/>
                <a:cs typeface="+mn-cs"/>
              </a:rPr>
              <a:t> et al.</a:t>
            </a:r>
            <a:r>
              <a:rPr lang="en-US" sz="1400" i="1" dirty="0">
                <a:latin typeface="+mn-lt"/>
                <a:cs typeface="+mn-cs"/>
              </a:rPr>
              <a:t>, </a:t>
            </a:r>
            <a:r>
              <a:rPr lang="en-US" sz="1400" b="1" i="1" dirty="0">
                <a:latin typeface="+mn-lt"/>
                <a:cs typeface="+mn-cs"/>
              </a:rPr>
              <a:t>ACS Nano</a:t>
            </a:r>
            <a:r>
              <a:rPr lang="en-US" sz="1400" b="1" dirty="0">
                <a:latin typeface="+mn-lt"/>
                <a:cs typeface="+mn-cs"/>
              </a:rPr>
              <a:t>, </a:t>
            </a:r>
            <a:r>
              <a:rPr lang="en-US" sz="1400" i="1" dirty="0">
                <a:latin typeface="+mn-lt"/>
                <a:cs typeface="+mn-cs"/>
              </a:rPr>
              <a:t>9</a:t>
            </a:r>
            <a:r>
              <a:rPr lang="en-US" sz="1400" dirty="0">
                <a:latin typeface="+mn-lt"/>
                <a:cs typeface="+mn-cs"/>
              </a:rPr>
              <a:t>, 2792 (2015)</a:t>
            </a:r>
          </a:p>
        </p:txBody>
      </p:sp>
    </p:spTree>
    <p:extLst>
      <p:ext uri="{BB962C8B-B14F-4D97-AF65-F5344CB8AC3E}">
        <p14:creationId xmlns:p14="http://schemas.microsoft.com/office/powerpoint/2010/main" val="269692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9525"/>
            <a:ext cx="847726"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3" name="ZoneTexte 5"/>
          <p:cNvSpPr txBox="1">
            <a:spLocks noChangeArrowheads="1"/>
          </p:cNvSpPr>
          <p:nvPr/>
        </p:nvSpPr>
        <p:spPr bwMode="auto">
          <a:xfrm>
            <a:off x="5508625" y="1279525"/>
            <a:ext cx="460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fr-FR" altLang="fr-FR" sz="1800"/>
          </a:p>
        </p:txBody>
      </p:sp>
      <p:sp>
        <p:nvSpPr>
          <p:cNvPr id="11" name="Rectangle 10"/>
          <p:cNvSpPr/>
          <p:nvPr/>
        </p:nvSpPr>
        <p:spPr bwMode="auto">
          <a:xfrm>
            <a:off x="5248275" y="6264275"/>
            <a:ext cx="3627438" cy="307975"/>
          </a:xfrm>
          <a:prstGeom prst="rect">
            <a:avLst/>
          </a:prstGeom>
        </p:spPr>
        <p:txBody>
          <a:bodyPr wrap="none">
            <a:spAutoFit/>
          </a:bodyPr>
          <a:lstStyle/>
          <a:p>
            <a:pPr fontAlgn="auto">
              <a:spcBef>
                <a:spcPts val="0"/>
              </a:spcBef>
              <a:spcAft>
                <a:spcPts val="0"/>
              </a:spcAft>
              <a:defRPr/>
            </a:pPr>
            <a:r>
              <a:rPr lang="en-US" sz="1400" dirty="0">
                <a:latin typeface="+mn-lt"/>
                <a:cs typeface="+mn-cs"/>
              </a:rPr>
              <a:t>S. </a:t>
            </a:r>
            <a:r>
              <a:rPr lang="en-US" sz="1400" dirty="0" err="1">
                <a:latin typeface="+mn-lt"/>
                <a:cs typeface="+mn-cs"/>
              </a:rPr>
              <a:t>Lentijo</a:t>
            </a:r>
            <a:r>
              <a:rPr lang="en-US" sz="1400" dirty="0">
                <a:latin typeface="+mn-lt"/>
                <a:cs typeface="+mn-cs"/>
              </a:rPr>
              <a:t> et al.</a:t>
            </a:r>
            <a:r>
              <a:rPr lang="en-US" sz="1400" i="1" dirty="0">
                <a:latin typeface="+mn-lt"/>
                <a:cs typeface="+mn-cs"/>
              </a:rPr>
              <a:t>, </a:t>
            </a:r>
            <a:r>
              <a:rPr lang="en-US" sz="1400" b="1" i="1" dirty="0">
                <a:latin typeface="+mn-lt"/>
                <a:cs typeface="+mn-cs"/>
              </a:rPr>
              <a:t>ACS Nano</a:t>
            </a:r>
            <a:r>
              <a:rPr lang="en-US" sz="1400" b="1" dirty="0">
                <a:latin typeface="+mn-lt"/>
                <a:cs typeface="+mn-cs"/>
              </a:rPr>
              <a:t>, </a:t>
            </a:r>
            <a:r>
              <a:rPr lang="en-US" sz="1400" i="1" dirty="0">
                <a:latin typeface="+mn-lt"/>
                <a:cs typeface="+mn-cs"/>
              </a:rPr>
              <a:t>9</a:t>
            </a:r>
            <a:r>
              <a:rPr lang="en-US" sz="1400" dirty="0">
                <a:latin typeface="+mn-lt"/>
                <a:cs typeface="+mn-cs"/>
              </a:rPr>
              <a:t>, 2792 (2015)</a:t>
            </a:r>
          </a:p>
        </p:txBody>
      </p:sp>
      <p:pic>
        <p:nvPicPr>
          <p:cNvPr id="25605" name="Picture 43" descr="logo_lpcno_300_dpi_fondtranspar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7700" y="-28575"/>
            <a:ext cx="9048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37" descr="Afficher l'image d'orig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1263" y="93663"/>
            <a:ext cx="7858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Text Box 30"/>
          <p:cNvSpPr txBox="1">
            <a:spLocks noChangeArrowheads="1"/>
          </p:cNvSpPr>
          <p:nvPr/>
        </p:nvSpPr>
        <p:spPr bwMode="auto">
          <a:xfrm>
            <a:off x="3519488" y="6572250"/>
            <a:ext cx="218122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200" i="1">
                <a:solidFill>
                  <a:srgbClr val="1C1C1C"/>
                </a:solidFill>
              </a:rPr>
              <a:t>Ecole ETPMSE – 20/06/2016</a:t>
            </a:r>
          </a:p>
        </p:txBody>
      </p:sp>
      <p:sp>
        <p:nvSpPr>
          <p:cNvPr id="17" name="Rectangle 2"/>
          <p:cNvSpPr txBox="1">
            <a:spLocks noChangeArrowheads="1"/>
          </p:cNvSpPr>
          <p:nvPr/>
        </p:nvSpPr>
        <p:spPr bwMode="auto">
          <a:xfrm>
            <a:off x="19050" y="19050"/>
            <a:ext cx="6858000" cy="381000"/>
          </a:xfrm>
          <a:prstGeom prst="rect">
            <a:avLst/>
          </a:prstGeom>
          <a:noFill/>
          <a:ln w="9525">
            <a:noFill/>
            <a:miter lim="800000"/>
            <a:headEnd/>
            <a:tailEnd/>
          </a:ln>
          <a:effectLst/>
        </p:spPr>
        <p:txBody>
          <a:bodyPr lIns="91422" tIns="45711" rIns="91422" bIns="45711" anchor="ctr"/>
          <a:lstStyle>
            <a:lvl1pPr defTabSz="801688">
              <a:defRPr>
                <a:solidFill>
                  <a:schemeClr val="tx1"/>
                </a:solidFill>
                <a:latin typeface="Arial" charset="0"/>
                <a:cs typeface="Arial" charset="0"/>
              </a:defRPr>
            </a:lvl1pPr>
            <a:lvl2pPr marL="742950" indent="-285750" defTabSz="801688">
              <a:defRPr>
                <a:solidFill>
                  <a:schemeClr val="tx1"/>
                </a:solidFill>
                <a:latin typeface="Arial" charset="0"/>
                <a:cs typeface="Arial" charset="0"/>
              </a:defRPr>
            </a:lvl2pPr>
            <a:lvl3pPr marL="1143000" indent="-228600" defTabSz="801688">
              <a:defRPr>
                <a:solidFill>
                  <a:schemeClr val="tx1"/>
                </a:solidFill>
                <a:latin typeface="Arial" charset="0"/>
                <a:cs typeface="Arial" charset="0"/>
              </a:defRPr>
            </a:lvl3pPr>
            <a:lvl4pPr marL="1600200" indent="-228600" defTabSz="801688">
              <a:defRPr>
                <a:solidFill>
                  <a:schemeClr val="tx1"/>
                </a:solidFill>
                <a:latin typeface="Arial" charset="0"/>
                <a:cs typeface="Arial" charset="0"/>
              </a:defRPr>
            </a:lvl4pPr>
            <a:lvl5pPr marL="2057400" indent="-228600" defTabSz="801688">
              <a:defRPr>
                <a:solidFill>
                  <a:schemeClr val="tx1"/>
                </a:solidFill>
                <a:latin typeface="Arial" charset="0"/>
                <a:cs typeface="Arial" charset="0"/>
              </a:defRPr>
            </a:lvl5pPr>
            <a:lvl6pPr marL="2514600" indent="-228600" defTabSz="801688" fontAlgn="base">
              <a:spcBef>
                <a:spcPct val="0"/>
              </a:spcBef>
              <a:spcAft>
                <a:spcPct val="0"/>
              </a:spcAft>
              <a:defRPr>
                <a:solidFill>
                  <a:schemeClr val="tx1"/>
                </a:solidFill>
                <a:latin typeface="Arial" charset="0"/>
                <a:cs typeface="Arial" charset="0"/>
              </a:defRPr>
            </a:lvl6pPr>
            <a:lvl7pPr marL="2971800" indent="-228600" defTabSz="801688" fontAlgn="base">
              <a:spcBef>
                <a:spcPct val="0"/>
              </a:spcBef>
              <a:spcAft>
                <a:spcPct val="0"/>
              </a:spcAft>
              <a:defRPr>
                <a:solidFill>
                  <a:schemeClr val="tx1"/>
                </a:solidFill>
                <a:latin typeface="Arial" charset="0"/>
                <a:cs typeface="Arial" charset="0"/>
              </a:defRPr>
            </a:lvl7pPr>
            <a:lvl8pPr marL="3429000" indent="-228600" defTabSz="801688" fontAlgn="base">
              <a:spcBef>
                <a:spcPct val="0"/>
              </a:spcBef>
              <a:spcAft>
                <a:spcPct val="0"/>
              </a:spcAft>
              <a:defRPr>
                <a:solidFill>
                  <a:schemeClr val="tx1"/>
                </a:solidFill>
                <a:latin typeface="Arial" charset="0"/>
                <a:cs typeface="Arial" charset="0"/>
              </a:defRPr>
            </a:lvl8pPr>
            <a:lvl9pPr marL="3886200" indent="-228600" defTabSz="801688" fontAlgn="base">
              <a:spcBef>
                <a:spcPct val="0"/>
              </a:spcBef>
              <a:spcAft>
                <a:spcPct val="0"/>
              </a:spcAft>
              <a:defRPr>
                <a:solidFill>
                  <a:schemeClr val="tx1"/>
                </a:solidFill>
                <a:latin typeface="Arial" charset="0"/>
                <a:cs typeface="Arial" charset="0"/>
              </a:defRPr>
            </a:lvl9pPr>
          </a:lstStyle>
          <a:p>
            <a:pPr>
              <a:defRPr/>
            </a:pPr>
            <a:r>
              <a:rPr kumimoji="1" lang="en-US" altLang="fr-FR" sz="2400" b="1" dirty="0" smtClean="0">
                <a:solidFill>
                  <a:srgbClr val="1C1C1C"/>
                </a:solidFill>
                <a:effectLst>
                  <a:outerShdw blurRad="38100" dist="38100" dir="2700000" algn="tl">
                    <a:srgbClr val="C0C0C0"/>
                  </a:outerShdw>
                </a:effectLst>
              </a:rPr>
              <a:t>Synthesis of hybrids NRs : </a:t>
            </a:r>
            <a:r>
              <a:rPr kumimoji="1" lang="en-US" altLang="fr-FR" sz="2400" b="1" dirty="0" err="1" smtClean="0">
                <a:solidFill>
                  <a:srgbClr val="1C1C1C"/>
                </a:solidFill>
                <a:effectLst>
                  <a:outerShdw blurRad="38100" dist="38100" dir="2700000" algn="tl">
                    <a:srgbClr val="C0C0C0"/>
                  </a:outerShdw>
                </a:effectLst>
              </a:rPr>
              <a:t>Co@Au</a:t>
            </a:r>
            <a:endParaRPr kumimoji="1" lang="fr-FR" altLang="fr-FR" sz="2400" b="1" dirty="0" smtClean="0">
              <a:solidFill>
                <a:srgbClr val="1C1C1C"/>
              </a:solidFill>
              <a:effectLst>
                <a:outerShdw blurRad="38100" dist="38100" dir="2700000" algn="tl">
                  <a:srgbClr val="C0C0C0"/>
                </a:outerShdw>
              </a:effectLst>
            </a:endParaRPr>
          </a:p>
        </p:txBody>
      </p:sp>
      <p:pic>
        <p:nvPicPr>
          <p:cNvPr id="2560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461963"/>
            <a:ext cx="2622550" cy="2673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10" name="Picture 4"/>
          <p:cNvPicPr>
            <a:picLocks noChangeAspect="1" noChangeArrowheads="1"/>
          </p:cNvPicPr>
          <p:nvPr/>
        </p:nvPicPr>
        <p:blipFill>
          <a:blip r:embed="rId6">
            <a:extLst>
              <a:ext uri="{28A0092B-C50C-407E-A947-70E740481C1C}">
                <a14:useLocalDpi xmlns:a14="http://schemas.microsoft.com/office/drawing/2010/main" val="0"/>
              </a:ext>
            </a:extLst>
          </a:blip>
          <a:srcRect r="5511"/>
          <a:stretch>
            <a:fillRect/>
          </a:stretch>
        </p:blipFill>
        <p:spPr bwMode="auto">
          <a:xfrm>
            <a:off x="4421188" y="2874963"/>
            <a:ext cx="4713287" cy="355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11" name="Imag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94025" y="461963"/>
            <a:ext cx="4068763"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2" name="ZoneTexte 1"/>
          <p:cNvSpPr txBox="1">
            <a:spLocks noChangeArrowheads="1"/>
          </p:cNvSpPr>
          <p:nvPr/>
        </p:nvSpPr>
        <p:spPr bwMode="auto">
          <a:xfrm>
            <a:off x="409575" y="3581400"/>
            <a:ext cx="43910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800"/>
              <a:t>Good magnetic and plasmonic properties</a:t>
            </a:r>
          </a:p>
          <a:p>
            <a:pPr eaLnBrk="1" hangingPunct="1">
              <a:spcBef>
                <a:spcPct val="0"/>
              </a:spcBef>
              <a:buFontTx/>
              <a:buNone/>
            </a:pPr>
            <a:r>
              <a:rPr lang="fr-FR" altLang="fr-FR" sz="1800"/>
              <a:t>Chemical stability</a:t>
            </a:r>
          </a:p>
        </p:txBody>
      </p:sp>
    </p:spTree>
    <p:extLst>
      <p:ext uri="{BB962C8B-B14F-4D97-AF65-F5344CB8AC3E}">
        <p14:creationId xmlns:p14="http://schemas.microsoft.com/office/powerpoint/2010/main" val="32420429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5" descr="Afficher l'image d'origine"/>
          <p:cNvPicPr>
            <a:picLocks noChangeAspect="1" noChangeArrowheads="1"/>
          </p:cNvPicPr>
          <p:nvPr/>
        </p:nvPicPr>
        <p:blipFill>
          <a:blip r:embed="rId2">
            <a:extLst>
              <a:ext uri="{28A0092B-C50C-407E-A947-70E740481C1C}">
                <a14:useLocalDpi xmlns:a14="http://schemas.microsoft.com/office/drawing/2010/main" val="0"/>
              </a:ext>
            </a:extLst>
          </a:blip>
          <a:srcRect r="11279"/>
          <a:stretch>
            <a:fillRect/>
          </a:stretch>
        </p:blipFill>
        <p:spPr bwMode="auto">
          <a:xfrm>
            <a:off x="2817813" y="2093913"/>
            <a:ext cx="297815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2" descr="C:\Users\fau\Documents\CONGRES, WORKSHOPS, SEMINAIRES\2014 ouvertures UPS\BIBLIO\Fullman-Kinetics - The Semiconductor Manufacturing Process  Metal Deposition_fichiers\copper1.jpg"/>
          <p:cNvPicPr>
            <a:picLocks noChangeAspect="1" noChangeArrowheads="1"/>
          </p:cNvPicPr>
          <p:nvPr/>
        </p:nvPicPr>
        <p:blipFill>
          <a:blip r:embed="rId3">
            <a:extLst>
              <a:ext uri="{28A0092B-C50C-407E-A947-70E740481C1C}">
                <a14:useLocalDpi xmlns:a14="http://schemas.microsoft.com/office/drawing/2010/main" val="0"/>
              </a:ext>
            </a:extLst>
          </a:blip>
          <a:srcRect t="11725" r="20000" b="41379"/>
          <a:stretch>
            <a:fillRect/>
          </a:stretch>
        </p:blipFill>
        <p:spPr bwMode="auto">
          <a:xfrm>
            <a:off x="2819400" y="762000"/>
            <a:ext cx="2971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8" y="-9525"/>
            <a:ext cx="847726"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3213" y="4362450"/>
            <a:ext cx="2952750" cy="220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0" name="Text Box 11"/>
          <p:cNvSpPr txBox="1">
            <a:spLocks noChangeArrowheads="1"/>
          </p:cNvSpPr>
          <p:nvPr/>
        </p:nvSpPr>
        <p:spPr bwMode="auto">
          <a:xfrm>
            <a:off x="2819400" y="2190750"/>
            <a:ext cx="1225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800" b="1">
                <a:solidFill>
                  <a:schemeClr val="bg1"/>
                </a:solidFill>
              </a:rPr>
              <a:t>Detection</a:t>
            </a:r>
          </a:p>
        </p:txBody>
      </p:sp>
      <p:sp>
        <p:nvSpPr>
          <p:cNvPr id="6151" name="Text Box 12"/>
          <p:cNvSpPr txBox="1">
            <a:spLocks noChangeArrowheads="1"/>
          </p:cNvSpPr>
          <p:nvPr/>
        </p:nvSpPr>
        <p:spPr bwMode="auto">
          <a:xfrm>
            <a:off x="2819400" y="4343400"/>
            <a:ext cx="1287463"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800" b="1">
                <a:solidFill>
                  <a:schemeClr val="bg1"/>
                </a:solidFill>
              </a:rPr>
              <a:t>Treatment</a:t>
            </a:r>
          </a:p>
        </p:txBody>
      </p:sp>
      <p:pic>
        <p:nvPicPr>
          <p:cNvPr id="6152" name="Picture 17" descr="logo_lpcno_300_dpi_fondtranspar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67700" y="-28575"/>
            <a:ext cx="9048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txBox="1">
            <a:spLocks noChangeArrowheads="1"/>
          </p:cNvSpPr>
          <p:nvPr/>
        </p:nvSpPr>
        <p:spPr bwMode="auto">
          <a:xfrm>
            <a:off x="19050" y="19050"/>
            <a:ext cx="7829550" cy="381000"/>
          </a:xfrm>
          <a:prstGeom prst="rect">
            <a:avLst/>
          </a:prstGeom>
          <a:noFill/>
          <a:ln w="9525">
            <a:noFill/>
            <a:miter lim="800000"/>
            <a:headEnd/>
            <a:tailEnd/>
          </a:ln>
          <a:effectLst/>
        </p:spPr>
        <p:txBody>
          <a:bodyPr lIns="91422" tIns="45711" rIns="91422" bIns="45711" anchor="ctr"/>
          <a:lstStyle>
            <a:lvl1pPr defTabSz="801688">
              <a:defRPr>
                <a:solidFill>
                  <a:schemeClr val="tx1"/>
                </a:solidFill>
                <a:latin typeface="Arial" charset="0"/>
                <a:cs typeface="Arial" charset="0"/>
              </a:defRPr>
            </a:lvl1pPr>
            <a:lvl2pPr marL="742950" indent="-285750" defTabSz="801688">
              <a:defRPr>
                <a:solidFill>
                  <a:schemeClr val="tx1"/>
                </a:solidFill>
                <a:latin typeface="Arial" charset="0"/>
                <a:cs typeface="Arial" charset="0"/>
              </a:defRPr>
            </a:lvl2pPr>
            <a:lvl3pPr marL="1143000" indent="-228600" defTabSz="801688">
              <a:defRPr>
                <a:solidFill>
                  <a:schemeClr val="tx1"/>
                </a:solidFill>
                <a:latin typeface="Arial" charset="0"/>
                <a:cs typeface="Arial" charset="0"/>
              </a:defRPr>
            </a:lvl3pPr>
            <a:lvl4pPr marL="1600200" indent="-228600" defTabSz="801688">
              <a:defRPr>
                <a:solidFill>
                  <a:schemeClr val="tx1"/>
                </a:solidFill>
                <a:latin typeface="Arial" charset="0"/>
                <a:cs typeface="Arial" charset="0"/>
              </a:defRPr>
            </a:lvl4pPr>
            <a:lvl5pPr marL="2057400" indent="-228600" defTabSz="801688">
              <a:defRPr>
                <a:solidFill>
                  <a:schemeClr val="tx1"/>
                </a:solidFill>
                <a:latin typeface="Arial" charset="0"/>
                <a:cs typeface="Arial" charset="0"/>
              </a:defRPr>
            </a:lvl5pPr>
            <a:lvl6pPr marL="2514600" indent="-228600" defTabSz="801688" fontAlgn="base">
              <a:spcBef>
                <a:spcPct val="0"/>
              </a:spcBef>
              <a:spcAft>
                <a:spcPct val="0"/>
              </a:spcAft>
              <a:defRPr>
                <a:solidFill>
                  <a:schemeClr val="tx1"/>
                </a:solidFill>
                <a:latin typeface="Arial" charset="0"/>
                <a:cs typeface="Arial" charset="0"/>
              </a:defRPr>
            </a:lvl6pPr>
            <a:lvl7pPr marL="2971800" indent="-228600" defTabSz="801688" fontAlgn="base">
              <a:spcBef>
                <a:spcPct val="0"/>
              </a:spcBef>
              <a:spcAft>
                <a:spcPct val="0"/>
              </a:spcAft>
              <a:defRPr>
                <a:solidFill>
                  <a:schemeClr val="tx1"/>
                </a:solidFill>
                <a:latin typeface="Arial" charset="0"/>
                <a:cs typeface="Arial" charset="0"/>
              </a:defRPr>
            </a:lvl7pPr>
            <a:lvl8pPr marL="3429000" indent="-228600" defTabSz="801688" fontAlgn="base">
              <a:spcBef>
                <a:spcPct val="0"/>
              </a:spcBef>
              <a:spcAft>
                <a:spcPct val="0"/>
              </a:spcAft>
              <a:defRPr>
                <a:solidFill>
                  <a:schemeClr val="tx1"/>
                </a:solidFill>
                <a:latin typeface="Arial" charset="0"/>
                <a:cs typeface="Arial" charset="0"/>
              </a:defRPr>
            </a:lvl8pPr>
            <a:lvl9pPr marL="3886200" indent="-228600" defTabSz="801688" fontAlgn="base">
              <a:spcBef>
                <a:spcPct val="0"/>
              </a:spcBef>
              <a:spcAft>
                <a:spcPct val="0"/>
              </a:spcAft>
              <a:defRPr>
                <a:solidFill>
                  <a:schemeClr val="tx1"/>
                </a:solidFill>
                <a:latin typeface="Arial" charset="0"/>
                <a:cs typeface="Arial" charset="0"/>
              </a:defRPr>
            </a:lvl9pPr>
          </a:lstStyle>
          <a:p>
            <a:pPr>
              <a:defRPr/>
            </a:pPr>
            <a:r>
              <a:rPr kumimoji="1" lang="en-US" altLang="fr-FR" sz="2400" b="1" dirty="0" smtClean="0">
                <a:solidFill>
                  <a:srgbClr val="1C1C1C"/>
                </a:solidFill>
                <a:effectLst>
                  <a:outerShdw blurRad="38100" dist="38100" dir="2700000" algn="tl">
                    <a:srgbClr val="C0C0C0"/>
                  </a:outerShdw>
                </a:effectLst>
              </a:rPr>
              <a:t>Nanoparticles – Present applications</a:t>
            </a:r>
            <a:endParaRPr kumimoji="1" lang="fr-FR" altLang="fr-FR" sz="2400" b="1" dirty="0" smtClean="0">
              <a:solidFill>
                <a:srgbClr val="1C1C1C"/>
              </a:solidFill>
              <a:effectLst>
                <a:outerShdw blurRad="38100" dist="38100" dir="2700000" algn="tl">
                  <a:srgbClr val="C0C0C0"/>
                </a:outerShdw>
              </a:effectLst>
            </a:endParaRPr>
          </a:p>
        </p:txBody>
      </p:sp>
      <p:pic>
        <p:nvPicPr>
          <p:cNvPr id="6154"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8163" y="3032125"/>
            <a:ext cx="2168525" cy="267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5" name="Text Box 21"/>
          <p:cNvSpPr txBox="1">
            <a:spLocks noChangeArrowheads="1"/>
          </p:cNvSpPr>
          <p:nvPr/>
        </p:nvSpPr>
        <p:spPr bwMode="auto">
          <a:xfrm>
            <a:off x="538163" y="3032125"/>
            <a:ext cx="10953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800" b="1">
                <a:solidFill>
                  <a:schemeClr val="bg1"/>
                </a:solidFill>
              </a:rPr>
              <a:t>Sensors</a:t>
            </a:r>
          </a:p>
        </p:txBody>
      </p:sp>
      <p:pic>
        <p:nvPicPr>
          <p:cNvPr id="6156" name="Picture 22"/>
          <p:cNvPicPr>
            <a:picLocks noChangeAspect="1" noChangeArrowheads="1"/>
          </p:cNvPicPr>
          <p:nvPr/>
        </p:nvPicPr>
        <p:blipFill>
          <a:blip r:embed="rId8">
            <a:extLst>
              <a:ext uri="{28A0092B-C50C-407E-A947-70E740481C1C}">
                <a14:useLocalDpi xmlns:a14="http://schemas.microsoft.com/office/drawing/2010/main" val="0"/>
              </a:ext>
            </a:extLst>
          </a:blip>
          <a:srcRect l="61111" t="11673" r="2040" b="15601"/>
          <a:stretch>
            <a:fillRect/>
          </a:stretch>
        </p:blipFill>
        <p:spPr bwMode="auto">
          <a:xfrm>
            <a:off x="533400" y="1433513"/>
            <a:ext cx="2133600" cy="151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7" name="Text Box 23"/>
          <p:cNvSpPr txBox="1">
            <a:spLocks noChangeArrowheads="1"/>
          </p:cNvSpPr>
          <p:nvPr/>
        </p:nvSpPr>
        <p:spPr bwMode="auto">
          <a:xfrm>
            <a:off x="476250" y="1371600"/>
            <a:ext cx="1030288"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800" b="1">
                <a:solidFill>
                  <a:schemeClr val="bg1"/>
                </a:solidFill>
              </a:rPr>
              <a:t>Gauges</a:t>
            </a:r>
          </a:p>
        </p:txBody>
      </p:sp>
      <p:sp>
        <p:nvSpPr>
          <p:cNvPr id="6158" name="Text Box 15"/>
          <p:cNvSpPr txBox="1">
            <a:spLocks noChangeArrowheads="1"/>
          </p:cNvSpPr>
          <p:nvPr/>
        </p:nvSpPr>
        <p:spPr bwMode="auto">
          <a:xfrm>
            <a:off x="527050" y="5700713"/>
            <a:ext cx="2368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800" b="1">
                <a:solidFill>
                  <a:schemeClr val="bg1"/>
                </a:solidFill>
              </a:rPr>
              <a:t>Disque dur</a:t>
            </a:r>
          </a:p>
        </p:txBody>
      </p:sp>
      <p:sp>
        <p:nvSpPr>
          <p:cNvPr id="6159" name="Text Box 25"/>
          <p:cNvSpPr txBox="1">
            <a:spLocks noChangeArrowheads="1"/>
          </p:cNvSpPr>
          <p:nvPr/>
        </p:nvSpPr>
        <p:spPr bwMode="auto">
          <a:xfrm>
            <a:off x="2743200" y="762000"/>
            <a:ext cx="2017713"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800" b="1">
                <a:solidFill>
                  <a:schemeClr val="bg1"/>
                </a:solidFill>
              </a:rPr>
              <a:t>Microelectronics</a:t>
            </a:r>
          </a:p>
        </p:txBody>
      </p:sp>
      <p:grpSp>
        <p:nvGrpSpPr>
          <p:cNvPr id="152605" name="Group 29"/>
          <p:cNvGrpSpPr>
            <a:grpSpLocks/>
          </p:cNvGrpSpPr>
          <p:nvPr/>
        </p:nvGrpSpPr>
        <p:grpSpPr bwMode="auto">
          <a:xfrm>
            <a:off x="5867400" y="742950"/>
            <a:ext cx="2147888" cy="5857875"/>
            <a:chOff x="3696" y="468"/>
            <a:chExt cx="1353" cy="3690"/>
          </a:xfrm>
        </p:grpSpPr>
        <p:pic>
          <p:nvPicPr>
            <p:cNvPr id="6163" name="Picture 26" descr="tmf_silver_nan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96" y="1488"/>
              <a:ext cx="1344" cy="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4" name="Picture 27" descr="pralka_silver_nan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96" y="2496"/>
              <a:ext cx="1353" cy="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5" name="Picture 28" descr="168643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5400000">
              <a:off x="3858" y="306"/>
              <a:ext cx="972"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61" name="Text Box 30"/>
          <p:cNvSpPr txBox="1">
            <a:spLocks noChangeArrowheads="1"/>
          </p:cNvSpPr>
          <p:nvPr/>
        </p:nvSpPr>
        <p:spPr bwMode="auto">
          <a:xfrm>
            <a:off x="3519488" y="6572250"/>
            <a:ext cx="218122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200" i="1">
                <a:solidFill>
                  <a:srgbClr val="1C1C1C"/>
                </a:solidFill>
              </a:rPr>
              <a:t>Ecole ETPMSE – 20/06/2016</a:t>
            </a:r>
          </a:p>
        </p:txBody>
      </p:sp>
      <p:pic>
        <p:nvPicPr>
          <p:cNvPr id="6162" name="Picture 37" descr="Afficher l'image d'origin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61263" y="93663"/>
            <a:ext cx="7858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71882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52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9525"/>
            <a:ext cx="847726"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3" name="Text Box 30"/>
          <p:cNvSpPr txBox="1">
            <a:spLocks noChangeArrowheads="1"/>
          </p:cNvSpPr>
          <p:nvPr/>
        </p:nvSpPr>
        <p:spPr bwMode="auto">
          <a:xfrm>
            <a:off x="3519488" y="6572250"/>
            <a:ext cx="218122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200" i="1">
                <a:solidFill>
                  <a:srgbClr val="1C1C1C"/>
                </a:solidFill>
              </a:rPr>
              <a:t>Ecole ETPMSE – 20/06/2016</a:t>
            </a:r>
          </a:p>
        </p:txBody>
      </p:sp>
      <p:sp>
        <p:nvSpPr>
          <p:cNvPr id="17" name="Rectangle 2"/>
          <p:cNvSpPr txBox="1">
            <a:spLocks noChangeArrowheads="1"/>
          </p:cNvSpPr>
          <p:nvPr/>
        </p:nvSpPr>
        <p:spPr bwMode="auto">
          <a:xfrm>
            <a:off x="19050" y="19050"/>
            <a:ext cx="6858000" cy="381000"/>
          </a:xfrm>
          <a:prstGeom prst="rect">
            <a:avLst/>
          </a:prstGeom>
          <a:noFill/>
          <a:ln w="9525">
            <a:noFill/>
            <a:miter lim="800000"/>
            <a:headEnd/>
            <a:tailEnd/>
          </a:ln>
          <a:effectLst/>
        </p:spPr>
        <p:txBody>
          <a:bodyPr lIns="91422" tIns="45711" rIns="91422" bIns="45711" anchor="ctr"/>
          <a:lstStyle>
            <a:lvl1pPr defTabSz="801688">
              <a:defRPr>
                <a:solidFill>
                  <a:schemeClr val="tx1"/>
                </a:solidFill>
                <a:latin typeface="Arial" charset="0"/>
                <a:cs typeface="Arial" charset="0"/>
              </a:defRPr>
            </a:lvl1pPr>
            <a:lvl2pPr marL="742950" indent="-285750" defTabSz="801688">
              <a:defRPr>
                <a:solidFill>
                  <a:schemeClr val="tx1"/>
                </a:solidFill>
                <a:latin typeface="Arial" charset="0"/>
                <a:cs typeface="Arial" charset="0"/>
              </a:defRPr>
            </a:lvl2pPr>
            <a:lvl3pPr marL="1143000" indent="-228600" defTabSz="801688">
              <a:defRPr>
                <a:solidFill>
                  <a:schemeClr val="tx1"/>
                </a:solidFill>
                <a:latin typeface="Arial" charset="0"/>
                <a:cs typeface="Arial" charset="0"/>
              </a:defRPr>
            </a:lvl3pPr>
            <a:lvl4pPr marL="1600200" indent="-228600" defTabSz="801688">
              <a:defRPr>
                <a:solidFill>
                  <a:schemeClr val="tx1"/>
                </a:solidFill>
                <a:latin typeface="Arial" charset="0"/>
                <a:cs typeface="Arial" charset="0"/>
              </a:defRPr>
            </a:lvl4pPr>
            <a:lvl5pPr marL="2057400" indent="-228600" defTabSz="801688">
              <a:defRPr>
                <a:solidFill>
                  <a:schemeClr val="tx1"/>
                </a:solidFill>
                <a:latin typeface="Arial" charset="0"/>
                <a:cs typeface="Arial" charset="0"/>
              </a:defRPr>
            </a:lvl5pPr>
            <a:lvl6pPr marL="2514600" indent="-228600" defTabSz="801688" fontAlgn="base">
              <a:spcBef>
                <a:spcPct val="0"/>
              </a:spcBef>
              <a:spcAft>
                <a:spcPct val="0"/>
              </a:spcAft>
              <a:defRPr>
                <a:solidFill>
                  <a:schemeClr val="tx1"/>
                </a:solidFill>
                <a:latin typeface="Arial" charset="0"/>
                <a:cs typeface="Arial" charset="0"/>
              </a:defRPr>
            </a:lvl6pPr>
            <a:lvl7pPr marL="2971800" indent="-228600" defTabSz="801688" fontAlgn="base">
              <a:spcBef>
                <a:spcPct val="0"/>
              </a:spcBef>
              <a:spcAft>
                <a:spcPct val="0"/>
              </a:spcAft>
              <a:defRPr>
                <a:solidFill>
                  <a:schemeClr val="tx1"/>
                </a:solidFill>
                <a:latin typeface="Arial" charset="0"/>
                <a:cs typeface="Arial" charset="0"/>
              </a:defRPr>
            </a:lvl7pPr>
            <a:lvl8pPr marL="3429000" indent="-228600" defTabSz="801688" fontAlgn="base">
              <a:spcBef>
                <a:spcPct val="0"/>
              </a:spcBef>
              <a:spcAft>
                <a:spcPct val="0"/>
              </a:spcAft>
              <a:defRPr>
                <a:solidFill>
                  <a:schemeClr val="tx1"/>
                </a:solidFill>
                <a:latin typeface="Arial" charset="0"/>
                <a:cs typeface="Arial" charset="0"/>
              </a:defRPr>
            </a:lvl8pPr>
            <a:lvl9pPr marL="3886200" indent="-228600" defTabSz="801688" fontAlgn="base">
              <a:spcBef>
                <a:spcPct val="0"/>
              </a:spcBef>
              <a:spcAft>
                <a:spcPct val="0"/>
              </a:spcAft>
              <a:defRPr>
                <a:solidFill>
                  <a:schemeClr val="tx1"/>
                </a:solidFill>
                <a:latin typeface="Arial" charset="0"/>
                <a:cs typeface="Arial" charset="0"/>
              </a:defRPr>
            </a:lvl9pPr>
          </a:lstStyle>
          <a:p>
            <a:pPr>
              <a:defRPr/>
            </a:pPr>
            <a:r>
              <a:rPr kumimoji="1" lang="en-US" altLang="fr-FR" sz="2400" b="1" dirty="0" smtClean="0">
                <a:solidFill>
                  <a:srgbClr val="1C1C1C"/>
                </a:solidFill>
                <a:effectLst>
                  <a:outerShdw blurRad="38100" dist="38100" dir="2700000" algn="tl">
                    <a:srgbClr val="C0C0C0"/>
                  </a:outerShdw>
                </a:effectLst>
              </a:rPr>
              <a:t>Synthesis of hybrids NRs : </a:t>
            </a:r>
            <a:r>
              <a:rPr kumimoji="1" lang="en-US" altLang="fr-FR" sz="2400" b="1" dirty="0" err="1" smtClean="0">
                <a:solidFill>
                  <a:srgbClr val="1C1C1C"/>
                </a:solidFill>
                <a:effectLst>
                  <a:outerShdw blurRad="38100" dist="38100" dir="2700000" algn="tl">
                    <a:srgbClr val="C0C0C0"/>
                  </a:outerShdw>
                </a:effectLst>
              </a:rPr>
              <a:t>Co@Au</a:t>
            </a:r>
            <a:endParaRPr kumimoji="1" lang="fr-FR" altLang="fr-FR" sz="2400" b="1" dirty="0" smtClean="0">
              <a:solidFill>
                <a:srgbClr val="1C1C1C"/>
              </a:solidFill>
              <a:effectLst>
                <a:outerShdw blurRad="38100" dist="38100" dir="2700000" algn="tl">
                  <a:srgbClr val="C0C0C0"/>
                </a:outerShdw>
              </a:effectLst>
            </a:endParaRPr>
          </a:p>
        </p:txBody>
      </p:sp>
      <p:pic>
        <p:nvPicPr>
          <p:cNvPr id="4608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 y="1066800"/>
            <a:ext cx="3611563"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3650" y="3032125"/>
            <a:ext cx="6543675" cy="379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087" name="ZoneTexte 1"/>
          <p:cNvSpPr txBox="1">
            <a:spLocks noChangeArrowheads="1"/>
          </p:cNvSpPr>
          <p:nvPr/>
        </p:nvSpPr>
        <p:spPr bwMode="auto">
          <a:xfrm>
            <a:off x="3990975" y="1104900"/>
            <a:ext cx="50577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800"/>
              <a:t>Aim : new biodetection based on magnetic/plasmonic NRs</a:t>
            </a:r>
          </a:p>
        </p:txBody>
      </p:sp>
      <p:sp>
        <p:nvSpPr>
          <p:cNvPr id="46088" name="ZoneTexte 2"/>
          <p:cNvSpPr txBox="1">
            <a:spLocks noChangeArrowheads="1"/>
          </p:cNvSpPr>
          <p:nvPr/>
        </p:nvSpPr>
        <p:spPr bwMode="auto">
          <a:xfrm>
            <a:off x="3856038" y="2465388"/>
            <a:ext cx="3956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400"/>
              <a:t>A. Schrittwieser et al. </a:t>
            </a:r>
            <a:r>
              <a:rPr lang="fr-FR" altLang="fr-FR" sz="1400" b="1"/>
              <a:t>ACS Nano</a:t>
            </a:r>
            <a:r>
              <a:rPr lang="fr-FR" altLang="fr-FR" sz="1400"/>
              <a:t>, </a:t>
            </a:r>
            <a:r>
              <a:rPr lang="fr-FR" altLang="fr-FR" sz="1400" b="1" i="1"/>
              <a:t>6</a:t>
            </a:r>
            <a:r>
              <a:rPr lang="fr-FR" altLang="fr-FR" sz="1400"/>
              <a:t>, 791 (2012)</a:t>
            </a:r>
          </a:p>
        </p:txBody>
      </p:sp>
      <p:sp>
        <p:nvSpPr>
          <p:cNvPr id="18" name="ZoneTexte 17"/>
          <p:cNvSpPr txBox="1">
            <a:spLocks noChangeArrowheads="1"/>
          </p:cNvSpPr>
          <p:nvPr/>
        </p:nvSpPr>
        <p:spPr bwMode="auto">
          <a:xfrm>
            <a:off x="3857625" y="2676525"/>
            <a:ext cx="51831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400"/>
              <a:t>A. Schrittwieser et al. </a:t>
            </a:r>
            <a:r>
              <a:rPr lang="fr-FR" altLang="fr-FR" sz="1400" b="1"/>
              <a:t>ACS Appl. Matter Interf.</a:t>
            </a:r>
            <a:r>
              <a:rPr lang="fr-FR" altLang="fr-FR" sz="1400"/>
              <a:t>, </a:t>
            </a:r>
            <a:r>
              <a:rPr lang="fr-FR" altLang="fr-FR" sz="1400" b="1" i="1"/>
              <a:t>8</a:t>
            </a:r>
            <a:r>
              <a:rPr lang="fr-FR" altLang="fr-FR" sz="1400"/>
              <a:t>, 8893 (2016)</a:t>
            </a:r>
          </a:p>
        </p:txBody>
      </p:sp>
      <p:sp>
        <p:nvSpPr>
          <p:cNvPr id="46090" name="Espace réservé du numéro de diapositive 1"/>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fld id="{1893CE2A-CF83-4A6F-954C-585CF79837E4}" type="slidenum">
              <a:rPr lang="en-US" altLang="fr-FR" sz="1400" smtClean="0"/>
              <a:pPr eaLnBrk="1" hangingPunct="1">
                <a:spcBef>
                  <a:spcPct val="0"/>
                </a:spcBef>
                <a:buFontTx/>
                <a:buNone/>
              </a:pPr>
              <a:t>50</a:t>
            </a:fld>
            <a:endParaRPr lang="en-US" altLang="fr-FR" sz="1400" smtClean="0"/>
          </a:p>
        </p:txBody>
      </p:sp>
      <p:grpSp>
        <p:nvGrpSpPr>
          <p:cNvPr id="46091" name="Groupe 12"/>
          <p:cNvGrpSpPr>
            <a:grpSpLocks/>
          </p:cNvGrpSpPr>
          <p:nvPr/>
        </p:nvGrpSpPr>
        <p:grpSpPr bwMode="auto">
          <a:xfrm>
            <a:off x="7939088" y="-28575"/>
            <a:ext cx="1233487" cy="700088"/>
            <a:chOff x="7561263" y="-28575"/>
            <a:chExt cx="1611312" cy="914400"/>
          </a:xfrm>
        </p:grpSpPr>
        <p:pic>
          <p:nvPicPr>
            <p:cNvPr id="46092" name="Picture 21" descr="logo_lpcno_300_dpi_fondtranspar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67700" y="-28575"/>
              <a:ext cx="9048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3" name="Picture 37" descr="Afficher l'image d'origi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61263" y="93663"/>
              <a:ext cx="7858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63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9525"/>
            <a:ext cx="847726"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79" name="Text Box 30"/>
          <p:cNvSpPr txBox="1">
            <a:spLocks noChangeArrowheads="1"/>
          </p:cNvSpPr>
          <p:nvPr/>
        </p:nvSpPr>
        <p:spPr bwMode="auto">
          <a:xfrm>
            <a:off x="3519488" y="6572250"/>
            <a:ext cx="218122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200" i="1">
                <a:solidFill>
                  <a:srgbClr val="1C1C1C"/>
                </a:solidFill>
              </a:rPr>
              <a:t>Ecole ETPMSE – 20/06/2016</a:t>
            </a:r>
          </a:p>
        </p:txBody>
      </p:sp>
      <p:sp>
        <p:nvSpPr>
          <p:cNvPr id="17" name="Rectangle 2"/>
          <p:cNvSpPr txBox="1">
            <a:spLocks noChangeArrowheads="1"/>
          </p:cNvSpPr>
          <p:nvPr/>
        </p:nvSpPr>
        <p:spPr bwMode="auto">
          <a:xfrm>
            <a:off x="19050" y="19050"/>
            <a:ext cx="7935913" cy="381000"/>
          </a:xfrm>
          <a:prstGeom prst="rect">
            <a:avLst/>
          </a:prstGeom>
          <a:noFill/>
          <a:ln w="9525">
            <a:noFill/>
            <a:miter lim="800000"/>
            <a:headEnd/>
            <a:tailEnd/>
          </a:ln>
          <a:effectLst/>
        </p:spPr>
        <p:txBody>
          <a:bodyPr lIns="91422" tIns="45711" rIns="91422" bIns="45711" anchor="ctr"/>
          <a:lstStyle>
            <a:lvl1pPr defTabSz="801688">
              <a:defRPr>
                <a:solidFill>
                  <a:schemeClr val="tx1"/>
                </a:solidFill>
                <a:latin typeface="Arial" charset="0"/>
                <a:cs typeface="Arial" charset="0"/>
              </a:defRPr>
            </a:lvl1pPr>
            <a:lvl2pPr marL="742950" indent="-285750" defTabSz="801688">
              <a:defRPr>
                <a:solidFill>
                  <a:schemeClr val="tx1"/>
                </a:solidFill>
                <a:latin typeface="Arial" charset="0"/>
                <a:cs typeface="Arial" charset="0"/>
              </a:defRPr>
            </a:lvl2pPr>
            <a:lvl3pPr marL="1143000" indent="-228600" defTabSz="801688">
              <a:defRPr>
                <a:solidFill>
                  <a:schemeClr val="tx1"/>
                </a:solidFill>
                <a:latin typeface="Arial" charset="0"/>
                <a:cs typeface="Arial" charset="0"/>
              </a:defRPr>
            </a:lvl3pPr>
            <a:lvl4pPr marL="1600200" indent="-228600" defTabSz="801688">
              <a:defRPr>
                <a:solidFill>
                  <a:schemeClr val="tx1"/>
                </a:solidFill>
                <a:latin typeface="Arial" charset="0"/>
                <a:cs typeface="Arial" charset="0"/>
              </a:defRPr>
            </a:lvl4pPr>
            <a:lvl5pPr marL="2057400" indent="-228600" defTabSz="801688">
              <a:defRPr>
                <a:solidFill>
                  <a:schemeClr val="tx1"/>
                </a:solidFill>
                <a:latin typeface="Arial" charset="0"/>
                <a:cs typeface="Arial" charset="0"/>
              </a:defRPr>
            </a:lvl5pPr>
            <a:lvl6pPr marL="2514600" indent="-228600" defTabSz="801688" fontAlgn="base">
              <a:spcBef>
                <a:spcPct val="0"/>
              </a:spcBef>
              <a:spcAft>
                <a:spcPct val="0"/>
              </a:spcAft>
              <a:defRPr>
                <a:solidFill>
                  <a:schemeClr val="tx1"/>
                </a:solidFill>
                <a:latin typeface="Arial" charset="0"/>
                <a:cs typeface="Arial" charset="0"/>
              </a:defRPr>
            </a:lvl6pPr>
            <a:lvl7pPr marL="2971800" indent="-228600" defTabSz="801688" fontAlgn="base">
              <a:spcBef>
                <a:spcPct val="0"/>
              </a:spcBef>
              <a:spcAft>
                <a:spcPct val="0"/>
              </a:spcAft>
              <a:defRPr>
                <a:solidFill>
                  <a:schemeClr val="tx1"/>
                </a:solidFill>
                <a:latin typeface="Arial" charset="0"/>
                <a:cs typeface="Arial" charset="0"/>
              </a:defRPr>
            </a:lvl7pPr>
            <a:lvl8pPr marL="3429000" indent="-228600" defTabSz="801688" fontAlgn="base">
              <a:spcBef>
                <a:spcPct val="0"/>
              </a:spcBef>
              <a:spcAft>
                <a:spcPct val="0"/>
              </a:spcAft>
              <a:defRPr>
                <a:solidFill>
                  <a:schemeClr val="tx1"/>
                </a:solidFill>
                <a:latin typeface="Arial" charset="0"/>
                <a:cs typeface="Arial" charset="0"/>
              </a:defRPr>
            </a:lvl8pPr>
            <a:lvl9pPr marL="3886200" indent="-228600" defTabSz="801688" fontAlgn="base">
              <a:spcBef>
                <a:spcPct val="0"/>
              </a:spcBef>
              <a:spcAft>
                <a:spcPct val="0"/>
              </a:spcAft>
              <a:defRPr>
                <a:solidFill>
                  <a:schemeClr val="tx1"/>
                </a:solidFill>
                <a:latin typeface="Arial" charset="0"/>
                <a:cs typeface="Arial" charset="0"/>
              </a:defRPr>
            </a:lvl9pPr>
          </a:lstStyle>
          <a:p>
            <a:pPr>
              <a:defRPr/>
            </a:pPr>
            <a:r>
              <a:rPr kumimoji="1" lang="en-US" altLang="fr-FR" sz="2400" b="1" dirty="0" smtClean="0">
                <a:solidFill>
                  <a:srgbClr val="1C1C1C"/>
                </a:solidFill>
                <a:effectLst>
                  <a:outerShdw blurRad="38100" dist="38100" dir="2700000" algn="tl">
                    <a:srgbClr val="C0C0C0"/>
                  </a:outerShdw>
                </a:effectLst>
              </a:rPr>
              <a:t>Synthesis of ultrathin Au NWs : electronic transport</a:t>
            </a:r>
            <a:endParaRPr kumimoji="1" lang="fr-FR" altLang="fr-FR" sz="2400" b="1" dirty="0" smtClean="0">
              <a:solidFill>
                <a:srgbClr val="1C1C1C"/>
              </a:solidFill>
              <a:effectLst>
                <a:outerShdw blurRad="38100" dist="38100" dir="2700000" algn="tl">
                  <a:srgbClr val="C0C0C0"/>
                </a:outerShdw>
              </a:effectLst>
            </a:endParaRPr>
          </a:p>
        </p:txBody>
      </p:sp>
      <p:pic>
        <p:nvPicPr>
          <p:cNvPr id="50181" name="Picture 32" descr="1OY-25deg-5h-5 [150]"/>
          <p:cNvPicPr>
            <a:picLocks noChangeAspect="1" noChangeArrowheads="1"/>
          </p:cNvPicPr>
          <p:nvPr/>
        </p:nvPicPr>
        <p:blipFill>
          <a:blip r:embed="rId3" cstate="print">
            <a:extLst>
              <a:ext uri="{28A0092B-C50C-407E-A947-70E740481C1C}">
                <a14:useLocalDpi xmlns:a14="http://schemas.microsoft.com/office/drawing/2010/main" val="0"/>
              </a:ext>
            </a:extLst>
          </a:blip>
          <a:srcRect t="32503"/>
          <a:stretch>
            <a:fillRect/>
          </a:stretch>
        </p:blipFill>
        <p:spPr bwMode="auto">
          <a:xfrm>
            <a:off x="3849688" y="1592263"/>
            <a:ext cx="5078412" cy="257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Text Box 4"/>
          <p:cNvSpPr txBox="1">
            <a:spLocks noChangeArrowheads="1"/>
          </p:cNvSpPr>
          <p:nvPr/>
        </p:nvSpPr>
        <p:spPr bwMode="auto">
          <a:xfrm>
            <a:off x="-98425" y="1598613"/>
            <a:ext cx="387350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0" tIns="45711" rIns="91420" bIns="45711">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0"/>
              </a:spcBef>
              <a:buFontTx/>
              <a:buNone/>
            </a:pPr>
            <a:r>
              <a:rPr lang="fr-FR" altLang="fr-FR" sz="1800"/>
              <a:t>HAuCl</a:t>
            </a:r>
            <a:r>
              <a:rPr lang="fr-FR" altLang="fr-FR" sz="1800" baseline="-25000"/>
              <a:t>4 </a:t>
            </a:r>
            <a:r>
              <a:rPr lang="fr-FR" altLang="fr-FR" sz="1800"/>
              <a:t>+ 40 Oleylamine + 100 TIPS</a:t>
            </a:r>
          </a:p>
          <a:p>
            <a:pPr algn="ctr" eaLnBrk="1" hangingPunct="1">
              <a:spcBef>
                <a:spcPct val="0"/>
              </a:spcBef>
              <a:buFontTx/>
              <a:buNone/>
            </a:pPr>
            <a:r>
              <a:rPr lang="fr-FR" altLang="fr-FR" sz="1800" i="1"/>
              <a:t>Hexane, 40°C</a:t>
            </a:r>
            <a:endParaRPr lang="fr-FR" altLang="fr-FR" sz="1800" i="1" baseline="-25000"/>
          </a:p>
        </p:txBody>
      </p:sp>
      <p:pic>
        <p:nvPicPr>
          <p:cNvPr id="50183" name="Picture 11" descr="CAS_GIF_112-9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88" y="2714625"/>
            <a:ext cx="223996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4" name="Line 12"/>
          <p:cNvSpPr>
            <a:spLocks noChangeShapeType="1"/>
          </p:cNvSpPr>
          <p:nvPr/>
        </p:nvSpPr>
        <p:spPr bwMode="auto">
          <a:xfrm flipV="1">
            <a:off x="2973388" y="1903413"/>
            <a:ext cx="1162050"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0" tIns="45711" rIns="91420" bIns="45711"/>
          <a:lstStyle/>
          <a:p>
            <a:endParaRPr lang="fr-FR"/>
          </a:p>
        </p:txBody>
      </p:sp>
      <p:pic>
        <p:nvPicPr>
          <p:cNvPr id="50185" name="Picture 34" descr="1OY-25deg-5h-2 [1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07238" y="1598613"/>
            <a:ext cx="1820862"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6" name="Text Box 37"/>
          <p:cNvSpPr txBox="1">
            <a:spLocks noChangeArrowheads="1"/>
          </p:cNvSpPr>
          <p:nvPr/>
        </p:nvSpPr>
        <p:spPr bwMode="auto">
          <a:xfrm>
            <a:off x="8469313" y="2840038"/>
            <a:ext cx="43973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0" tIns="45711" rIns="91420" bIns="45711">
            <a:spAutoFit/>
          </a:bodyPr>
          <a:lstStyle>
            <a:lvl1pPr defTabSz="912813" eaLnBrk="0" hangingPunct="0">
              <a:spcBef>
                <a:spcPct val="20000"/>
              </a:spcBef>
              <a:buChar char="•"/>
              <a:defRPr sz="3200">
                <a:solidFill>
                  <a:schemeClr val="tx1"/>
                </a:solidFill>
                <a:latin typeface="Arial" pitchFamily="34" charset="0"/>
                <a:cs typeface="Arial" pitchFamily="34" charset="0"/>
              </a:defRPr>
            </a:lvl1pPr>
            <a:lvl2pPr marL="742950" indent="-285750" defTabSz="912813" eaLnBrk="0" hangingPunct="0">
              <a:spcBef>
                <a:spcPct val="20000"/>
              </a:spcBef>
              <a:buChar char="–"/>
              <a:defRPr sz="2800">
                <a:solidFill>
                  <a:schemeClr val="tx1"/>
                </a:solidFill>
                <a:latin typeface="Arial" pitchFamily="34" charset="0"/>
                <a:cs typeface="Arial" pitchFamily="34" charset="0"/>
              </a:defRPr>
            </a:lvl2pPr>
            <a:lvl3pPr marL="1143000" indent="-228600" defTabSz="912813" eaLnBrk="0" hangingPunct="0">
              <a:spcBef>
                <a:spcPct val="20000"/>
              </a:spcBef>
              <a:buChar char="•"/>
              <a:defRPr sz="2400">
                <a:solidFill>
                  <a:schemeClr val="tx1"/>
                </a:solidFill>
                <a:latin typeface="Arial" pitchFamily="34" charset="0"/>
                <a:cs typeface="Arial" pitchFamily="34" charset="0"/>
              </a:defRPr>
            </a:lvl3pPr>
            <a:lvl4pPr marL="1600200" indent="-228600" defTabSz="912813" eaLnBrk="0" hangingPunct="0">
              <a:spcBef>
                <a:spcPct val="20000"/>
              </a:spcBef>
              <a:buChar char="–"/>
              <a:defRPr sz="2000">
                <a:solidFill>
                  <a:schemeClr val="tx1"/>
                </a:solidFill>
                <a:latin typeface="Arial" pitchFamily="34" charset="0"/>
                <a:cs typeface="Arial" pitchFamily="34" charset="0"/>
              </a:defRPr>
            </a:lvl4pPr>
            <a:lvl5pPr marL="2057400" indent="-228600" defTabSz="912813" eaLnBrk="0" hangingPunct="0">
              <a:spcBef>
                <a:spcPct val="20000"/>
              </a:spcBef>
              <a:buChar char="»"/>
              <a:defRPr sz="2000">
                <a:solidFill>
                  <a:schemeClr val="tx1"/>
                </a:solidFill>
                <a:latin typeface="Arial" pitchFamily="34" charset="0"/>
                <a:cs typeface="Arial" pitchFamily="34" charset="0"/>
              </a:defRPr>
            </a:lvl5pPr>
            <a:lvl6pPr marL="2514600" indent="-228600" defTabSz="912813"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defTabSz="912813"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defTabSz="912813"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defTabSz="912813"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000" b="1">
                <a:solidFill>
                  <a:schemeClr val="folHlink"/>
                </a:solidFill>
                <a:ea typeface="MS PGothic" pitchFamily="34" charset="-128"/>
              </a:rPr>
              <a:t>2µm</a:t>
            </a:r>
          </a:p>
        </p:txBody>
      </p:sp>
      <p:pic>
        <p:nvPicPr>
          <p:cNvPr id="50187" name="Image 22" descr="TIPS 1.gif"/>
          <p:cNvPicPr>
            <a:picLocks noChangeAspect="1"/>
          </p:cNvPicPr>
          <p:nvPr/>
        </p:nvPicPr>
        <p:blipFill>
          <a:blip r:embed="rId6" cstate="print">
            <a:extLst>
              <a:ext uri="{28A0092B-C50C-407E-A947-70E740481C1C}">
                <a14:useLocalDpi xmlns:a14="http://schemas.microsoft.com/office/drawing/2010/main" val="0"/>
              </a:ext>
            </a:extLst>
          </a:blip>
          <a:srcRect l="10583" r="10793"/>
          <a:stretch>
            <a:fillRect/>
          </a:stretch>
        </p:blipFill>
        <p:spPr bwMode="auto">
          <a:xfrm>
            <a:off x="2581275" y="2628900"/>
            <a:ext cx="1133475"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8" name="ZoneTexte 23"/>
          <p:cNvSpPr txBox="1">
            <a:spLocks noChangeArrowheads="1"/>
          </p:cNvSpPr>
          <p:nvPr/>
        </p:nvSpPr>
        <p:spPr bwMode="auto">
          <a:xfrm>
            <a:off x="547688" y="3454400"/>
            <a:ext cx="9509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200"/>
              <a:t>Oleylamine</a:t>
            </a:r>
          </a:p>
        </p:txBody>
      </p:sp>
      <p:sp>
        <p:nvSpPr>
          <p:cNvPr id="50189" name="ZoneTexte 24"/>
          <p:cNvSpPr txBox="1">
            <a:spLocks noChangeArrowheads="1"/>
          </p:cNvSpPr>
          <p:nvPr/>
        </p:nvSpPr>
        <p:spPr bwMode="auto">
          <a:xfrm>
            <a:off x="2468563" y="3460750"/>
            <a:ext cx="13700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200"/>
              <a:t>Triisopropylsilane</a:t>
            </a:r>
          </a:p>
        </p:txBody>
      </p:sp>
      <p:sp>
        <p:nvSpPr>
          <p:cNvPr id="50190" name="Rectangle 40"/>
          <p:cNvSpPr>
            <a:spLocks noChangeArrowheads="1"/>
          </p:cNvSpPr>
          <p:nvPr/>
        </p:nvSpPr>
        <p:spPr bwMode="auto">
          <a:xfrm>
            <a:off x="5791200" y="6110288"/>
            <a:ext cx="40036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defTabSz="912813" eaLnBrk="0" hangingPunct="0">
              <a:spcBef>
                <a:spcPct val="20000"/>
              </a:spcBef>
              <a:buChar char="•"/>
              <a:defRPr sz="3200">
                <a:solidFill>
                  <a:schemeClr val="tx1"/>
                </a:solidFill>
                <a:latin typeface="Arial" pitchFamily="34" charset="0"/>
                <a:cs typeface="Arial" pitchFamily="34" charset="0"/>
              </a:defRPr>
            </a:lvl1pPr>
            <a:lvl2pPr marL="742950" indent="-285750" defTabSz="912813" eaLnBrk="0" hangingPunct="0">
              <a:spcBef>
                <a:spcPct val="20000"/>
              </a:spcBef>
              <a:buChar char="–"/>
              <a:defRPr sz="2800">
                <a:solidFill>
                  <a:schemeClr val="tx1"/>
                </a:solidFill>
                <a:latin typeface="Arial" pitchFamily="34" charset="0"/>
                <a:cs typeface="Arial" pitchFamily="34" charset="0"/>
              </a:defRPr>
            </a:lvl2pPr>
            <a:lvl3pPr marL="1143000" indent="-228600" defTabSz="912813" eaLnBrk="0" hangingPunct="0">
              <a:spcBef>
                <a:spcPct val="20000"/>
              </a:spcBef>
              <a:buChar char="•"/>
              <a:defRPr sz="2400">
                <a:solidFill>
                  <a:schemeClr val="tx1"/>
                </a:solidFill>
                <a:latin typeface="Arial" pitchFamily="34" charset="0"/>
                <a:cs typeface="Arial" pitchFamily="34" charset="0"/>
              </a:defRPr>
            </a:lvl3pPr>
            <a:lvl4pPr marL="1600200" indent="-228600" defTabSz="912813" eaLnBrk="0" hangingPunct="0">
              <a:spcBef>
                <a:spcPct val="20000"/>
              </a:spcBef>
              <a:buChar char="–"/>
              <a:defRPr sz="2000">
                <a:solidFill>
                  <a:schemeClr val="tx1"/>
                </a:solidFill>
                <a:latin typeface="Arial" pitchFamily="34" charset="0"/>
                <a:cs typeface="Arial" pitchFamily="34" charset="0"/>
              </a:defRPr>
            </a:lvl4pPr>
            <a:lvl5pPr marL="2057400" indent="-228600" defTabSz="912813" eaLnBrk="0" hangingPunct="0">
              <a:spcBef>
                <a:spcPct val="20000"/>
              </a:spcBef>
              <a:buChar char="»"/>
              <a:defRPr sz="2000">
                <a:solidFill>
                  <a:schemeClr val="tx1"/>
                </a:solidFill>
                <a:latin typeface="Arial" pitchFamily="34" charset="0"/>
                <a:cs typeface="Arial" pitchFamily="34" charset="0"/>
              </a:defRPr>
            </a:lvl5pPr>
            <a:lvl6pPr marL="2514600" indent="-228600" defTabSz="912813"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defTabSz="912813"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defTabSz="912813"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defTabSz="912813"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200">
                <a:ea typeface="MS PGothic" pitchFamily="34" charset="-128"/>
              </a:rPr>
              <a:t>H. Feng et al. </a:t>
            </a:r>
            <a:r>
              <a:rPr lang="en-US" altLang="fr-FR" sz="1200" b="1" i="1">
                <a:ea typeface="MS PGothic" pitchFamily="34" charset="-128"/>
              </a:rPr>
              <a:t>Chem Comm.</a:t>
            </a:r>
            <a:r>
              <a:rPr lang="en-US" altLang="fr-FR" sz="1200" i="1">
                <a:ea typeface="MS PGothic" pitchFamily="34" charset="-128"/>
              </a:rPr>
              <a:t> 15</a:t>
            </a:r>
            <a:r>
              <a:rPr lang="en-US" altLang="fr-FR" sz="1200">
                <a:ea typeface="MS PGothic" pitchFamily="34" charset="-128"/>
              </a:rPr>
              <a:t>, 1984 (2009) </a:t>
            </a:r>
          </a:p>
          <a:p>
            <a:pPr eaLnBrk="1" hangingPunct="1">
              <a:spcBef>
                <a:spcPct val="0"/>
              </a:spcBef>
              <a:buFontTx/>
              <a:buNone/>
            </a:pPr>
            <a:r>
              <a:rPr lang="en-US" altLang="fr-FR" sz="1200">
                <a:ea typeface="MS PGothic" pitchFamily="34" charset="-128"/>
              </a:rPr>
              <a:t>A. Loubat et al. </a:t>
            </a:r>
            <a:r>
              <a:rPr lang="en-US" altLang="fr-FR" sz="1200" b="1" i="1">
                <a:ea typeface="MS PGothic" pitchFamily="34" charset="-128"/>
              </a:rPr>
              <a:t>Langmuir</a:t>
            </a:r>
            <a:r>
              <a:rPr lang="en-US" altLang="fr-FR" sz="1200">
                <a:ea typeface="MS PGothic" pitchFamily="34" charset="-128"/>
              </a:rPr>
              <a:t>, </a:t>
            </a:r>
            <a:r>
              <a:rPr lang="en-US" altLang="fr-FR" sz="1200" i="1">
                <a:ea typeface="MS PGothic" pitchFamily="34" charset="-128"/>
              </a:rPr>
              <a:t>30</a:t>
            </a:r>
            <a:r>
              <a:rPr lang="en-US" altLang="fr-FR" sz="1200">
                <a:ea typeface="MS PGothic" pitchFamily="34" charset="-128"/>
              </a:rPr>
              <a:t>, 4005 (2014)</a:t>
            </a:r>
            <a:endParaRPr lang="fr-FR" altLang="fr-FR" sz="1200">
              <a:ea typeface="MS PGothic" pitchFamily="34" charset="-128"/>
            </a:endParaRPr>
          </a:p>
        </p:txBody>
      </p:sp>
      <p:sp>
        <p:nvSpPr>
          <p:cNvPr id="50191" name="ZoneTexte 26"/>
          <p:cNvSpPr txBox="1">
            <a:spLocks noChangeArrowheads="1"/>
          </p:cNvSpPr>
          <p:nvPr/>
        </p:nvSpPr>
        <p:spPr bwMode="auto">
          <a:xfrm>
            <a:off x="7148513" y="4152900"/>
            <a:ext cx="17795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400"/>
              <a:t>d = 1.7 nm; l = 3 µm</a:t>
            </a:r>
          </a:p>
        </p:txBody>
      </p:sp>
      <p:sp>
        <p:nvSpPr>
          <p:cNvPr id="28" name="Flèche droite 27"/>
          <p:cNvSpPr/>
          <p:nvPr/>
        </p:nvSpPr>
        <p:spPr>
          <a:xfrm>
            <a:off x="1800225" y="5522913"/>
            <a:ext cx="474663" cy="287337"/>
          </a:xfrm>
          <a:prstGeom prst="rightArrow">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
        <p:nvSpPr>
          <p:cNvPr id="50193" name="ZoneTexte 28"/>
          <p:cNvSpPr txBox="1">
            <a:spLocks noChangeArrowheads="1"/>
          </p:cNvSpPr>
          <p:nvPr/>
        </p:nvSpPr>
        <p:spPr bwMode="auto">
          <a:xfrm>
            <a:off x="2330450" y="5507038"/>
            <a:ext cx="3070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800"/>
              <a:t>Quantification phenomena ?</a:t>
            </a:r>
          </a:p>
        </p:txBody>
      </p:sp>
      <p:sp>
        <p:nvSpPr>
          <p:cNvPr id="50194" name="Espace réservé du numéro de diapositive 1"/>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fld id="{C20FAC63-71A0-4802-AF07-42B52B90C371}" type="slidenum">
              <a:rPr lang="en-US" altLang="fr-FR" sz="1400" smtClean="0"/>
              <a:pPr eaLnBrk="1" hangingPunct="1">
                <a:spcBef>
                  <a:spcPct val="0"/>
                </a:spcBef>
                <a:buFontTx/>
                <a:buNone/>
              </a:pPr>
              <a:t>51</a:t>
            </a:fld>
            <a:endParaRPr lang="en-US" altLang="fr-FR" sz="1400" smtClean="0"/>
          </a:p>
        </p:txBody>
      </p:sp>
      <p:grpSp>
        <p:nvGrpSpPr>
          <p:cNvPr id="50195" name="Groupe 20"/>
          <p:cNvGrpSpPr>
            <a:grpSpLocks/>
          </p:cNvGrpSpPr>
          <p:nvPr/>
        </p:nvGrpSpPr>
        <p:grpSpPr bwMode="auto">
          <a:xfrm>
            <a:off x="7939088" y="-28575"/>
            <a:ext cx="1233487" cy="700088"/>
            <a:chOff x="7561263" y="-28575"/>
            <a:chExt cx="1611312" cy="914400"/>
          </a:xfrm>
        </p:grpSpPr>
        <p:pic>
          <p:nvPicPr>
            <p:cNvPr id="50196" name="Picture 21" descr="logo_lpcno_300_dpi_fondtransparen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67700" y="-28575"/>
              <a:ext cx="9048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7" name="Picture 37" descr="Afficher l'image d'origin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61263" y="93663"/>
              <a:ext cx="7858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9525"/>
            <a:ext cx="847726"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3" name="Espace réservé du texte 5"/>
          <p:cNvSpPr txBox="1">
            <a:spLocks/>
          </p:cNvSpPr>
          <p:nvPr/>
        </p:nvSpPr>
        <p:spPr bwMode="auto">
          <a:xfrm>
            <a:off x="395288" y="919163"/>
            <a:ext cx="8748712" cy="188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lstStyle>
            <a:lvl1pPr indent="-177800" defTabSz="457200" eaLnBrk="0" hangingPunct="0">
              <a:spcBef>
                <a:spcPct val="20000"/>
              </a:spcBef>
              <a:buChar char="•"/>
              <a:defRPr sz="3200">
                <a:solidFill>
                  <a:schemeClr val="tx1"/>
                </a:solidFill>
                <a:latin typeface="Arial" pitchFamily="34" charset="0"/>
                <a:cs typeface="Arial" pitchFamily="34" charset="0"/>
              </a:defRPr>
            </a:lvl1pPr>
            <a:lvl2pPr marL="742950" indent="-285750" defTabSz="457200" eaLnBrk="0" hangingPunct="0">
              <a:spcBef>
                <a:spcPct val="20000"/>
              </a:spcBef>
              <a:buChar char="–"/>
              <a:defRPr sz="2800">
                <a:solidFill>
                  <a:schemeClr val="tx1"/>
                </a:solidFill>
                <a:latin typeface="Arial" pitchFamily="34" charset="0"/>
                <a:cs typeface="Arial" pitchFamily="34" charset="0"/>
              </a:defRPr>
            </a:lvl2pPr>
            <a:lvl3pPr marL="1143000" indent="-228600" defTabSz="457200" eaLnBrk="0" hangingPunct="0">
              <a:spcBef>
                <a:spcPct val="20000"/>
              </a:spcBef>
              <a:buChar char="•"/>
              <a:defRPr sz="2400">
                <a:solidFill>
                  <a:schemeClr val="tx1"/>
                </a:solidFill>
                <a:latin typeface="Arial" pitchFamily="34" charset="0"/>
                <a:cs typeface="Arial" pitchFamily="34" charset="0"/>
              </a:defRPr>
            </a:lvl3pPr>
            <a:lvl4pPr marL="1600200" indent="-228600" defTabSz="457200" eaLnBrk="0" hangingPunct="0">
              <a:spcBef>
                <a:spcPct val="20000"/>
              </a:spcBef>
              <a:buChar char="–"/>
              <a:defRPr sz="2000">
                <a:solidFill>
                  <a:schemeClr val="tx1"/>
                </a:solidFill>
                <a:latin typeface="Arial" pitchFamily="34" charset="0"/>
                <a:cs typeface="Arial" pitchFamily="34" charset="0"/>
              </a:defRPr>
            </a:lvl4pPr>
            <a:lvl5pPr marL="2057400" indent="-228600" defTabSz="457200" eaLnBrk="0" hangingPunct="0">
              <a:spcBef>
                <a:spcPct val="20000"/>
              </a:spcBef>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buSzPct val="120000"/>
              <a:buFontTx/>
              <a:buBlip>
                <a:blip r:embed="rId3"/>
              </a:buBlip>
            </a:pPr>
            <a:r>
              <a:rPr lang="en-US" altLang="fr-FR" sz="1700" b="1">
                <a:solidFill>
                  <a:schemeClr val="tx2"/>
                </a:solidFill>
                <a:ea typeface="MS PGothic" pitchFamily="34" charset="-128"/>
              </a:rPr>
              <a:t>Nanoxerography technique</a:t>
            </a:r>
          </a:p>
        </p:txBody>
      </p:sp>
      <p:pic>
        <p:nvPicPr>
          <p:cNvPr id="51204" name="Picture 27"/>
          <p:cNvPicPr>
            <a:picLocks noChangeAspect="1" noChangeArrowheads="1"/>
          </p:cNvPicPr>
          <p:nvPr/>
        </p:nvPicPr>
        <p:blipFill>
          <a:blip r:embed="rId4">
            <a:extLst>
              <a:ext uri="{28A0092B-C50C-407E-A947-70E740481C1C}">
                <a14:useLocalDpi xmlns:a14="http://schemas.microsoft.com/office/drawing/2010/main" val="0"/>
              </a:ext>
            </a:extLst>
          </a:blip>
          <a:srcRect r="2068"/>
          <a:stretch>
            <a:fillRect/>
          </a:stretch>
        </p:blipFill>
        <p:spPr bwMode="auto">
          <a:xfrm>
            <a:off x="4314825" y="919163"/>
            <a:ext cx="3786188" cy="221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5" name="Espace réservé du texte 2"/>
          <p:cNvSpPr txBox="1">
            <a:spLocks/>
          </p:cNvSpPr>
          <p:nvPr/>
        </p:nvSpPr>
        <p:spPr bwMode="auto">
          <a:xfrm>
            <a:off x="204788" y="1649413"/>
            <a:ext cx="52339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lstStyle>
            <a:lvl1pPr marL="342900" indent="-342900" defTabSz="457200" eaLnBrk="0" hangingPunct="0">
              <a:spcBef>
                <a:spcPct val="20000"/>
              </a:spcBef>
              <a:buChar char="•"/>
              <a:defRPr sz="3200">
                <a:solidFill>
                  <a:schemeClr val="tx1"/>
                </a:solidFill>
                <a:latin typeface="Arial" pitchFamily="34" charset="0"/>
                <a:cs typeface="Arial" pitchFamily="34" charset="0"/>
              </a:defRPr>
            </a:lvl1pPr>
            <a:lvl2pPr marL="179388" indent="-250825" defTabSz="457200" eaLnBrk="0" hangingPunct="0">
              <a:spcBef>
                <a:spcPct val="20000"/>
              </a:spcBef>
              <a:buChar char="–"/>
              <a:defRPr sz="2800">
                <a:solidFill>
                  <a:schemeClr val="tx1"/>
                </a:solidFill>
                <a:latin typeface="Arial" pitchFamily="34" charset="0"/>
                <a:cs typeface="Arial" pitchFamily="34" charset="0"/>
              </a:defRPr>
            </a:lvl2pPr>
            <a:lvl3pPr defTabSz="457200" eaLnBrk="0" hangingPunct="0">
              <a:spcBef>
                <a:spcPct val="20000"/>
              </a:spcBef>
              <a:buChar char="•"/>
              <a:defRPr sz="2400">
                <a:solidFill>
                  <a:schemeClr val="tx1"/>
                </a:solidFill>
                <a:latin typeface="Arial" pitchFamily="34" charset="0"/>
                <a:cs typeface="Arial" pitchFamily="34" charset="0"/>
              </a:defRPr>
            </a:lvl3pPr>
            <a:lvl4pPr marL="1600200" indent="-228600" defTabSz="457200" eaLnBrk="0" hangingPunct="0">
              <a:spcBef>
                <a:spcPct val="20000"/>
              </a:spcBef>
              <a:buChar char="–"/>
              <a:defRPr sz="2000">
                <a:solidFill>
                  <a:schemeClr val="tx1"/>
                </a:solidFill>
                <a:latin typeface="Arial" pitchFamily="34" charset="0"/>
                <a:cs typeface="Arial" pitchFamily="34" charset="0"/>
              </a:defRPr>
            </a:lvl4pPr>
            <a:lvl5pPr marL="2057400" indent="-228600" defTabSz="457200" eaLnBrk="0" hangingPunct="0">
              <a:spcBef>
                <a:spcPct val="20000"/>
              </a:spcBef>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marL="0" lvl="2">
              <a:spcBef>
                <a:spcPts val="600"/>
              </a:spcBef>
              <a:buFontTx/>
              <a:buNone/>
            </a:pPr>
            <a:r>
              <a:rPr lang="it-IT" altLang="fr-FR" sz="1400">
                <a:solidFill>
                  <a:srgbClr val="385C7D"/>
                </a:solidFill>
                <a:ea typeface="MS PGothic" pitchFamily="34" charset="-128"/>
              </a:rPr>
              <a:t>a) Charge injection by AFM in PMMA electret</a:t>
            </a:r>
          </a:p>
          <a:p>
            <a:pPr marL="0" lvl="2">
              <a:buFontTx/>
              <a:buNone/>
            </a:pPr>
            <a:endParaRPr lang="fr-FR" altLang="fr-FR" sz="1400">
              <a:solidFill>
                <a:srgbClr val="474A4E"/>
              </a:solidFill>
              <a:ea typeface="MS PGothic" pitchFamily="34" charset="-128"/>
            </a:endParaRPr>
          </a:p>
        </p:txBody>
      </p:sp>
      <p:sp>
        <p:nvSpPr>
          <p:cNvPr id="51206" name="Espace réservé du texte 2"/>
          <p:cNvSpPr txBox="1">
            <a:spLocks/>
          </p:cNvSpPr>
          <p:nvPr/>
        </p:nvSpPr>
        <p:spPr bwMode="auto">
          <a:xfrm>
            <a:off x="220663" y="1963738"/>
            <a:ext cx="52339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lstStyle>
            <a:lvl1pPr marL="342900" indent="-342900" defTabSz="457200" eaLnBrk="0" hangingPunct="0">
              <a:spcBef>
                <a:spcPct val="20000"/>
              </a:spcBef>
              <a:buChar char="•"/>
              <a:defRPr sz="3200">
                <a:solidFill>
                  <a:schemeClr val="tx1"/>
                </a:solidFill>
                <a:latin typeface="Arial" pitchFamily="34" charset="0"/>
                <a:cs typeface="Arial" pitchFamily="34" charset="0"/>
              </a:defRPr>
            </a:lvl1pPr>
            <a:lvl2pPr marL="179388" indent="-250825" defTabSz="457200" eaLnBrk="0" hangingPunct="0">
              <a:spcBef>
                <a:spcPct val="20000"/>
              </a:spcBef>
              <a:buChar char="–"/>
              <a:defRPr sz="2800">
                <a:solidFill>
                  <a:schemeClr val="tx1"/>
                </a:solidFill>
                <a:latin typeface="Arial" pitchFamily="34" charset="0"/>
                <a:cs typeface="Arial" pitchFamily="34" charset="0"/>
              </a:defRPr>
            </a:lvl2pPr>
            <a:lvl3pPr defTabSz="457200" eaLnBrk="0" hangingPunct="0">
              <a:spcBef>
                <a:spcPct val="20000"/>
              </a:spcBef>
              <a:buChar char="•"/>
              <a:defRPr sz="2400">
                <a:solidFill>
                  <a:schemeClr val="tx1"/>
                </a:solidFill>
                <a:latin typeface="Arial" pitchFamily="34" charset="0"/>
                <a:cs typeface="Arial" pitchFamily="34" charset="0"/>
              </a:defRPr>
            </a:lvl3pPr>
            <a:lvl4pPr marL="1600200" indent="-228600" defTabSz="457200" eaLnBrk="0" hangingPunct="0">
              <a:spcBef>
                <a:spcPct val="20000"/>
              </a:spcBef>
              <a:buChar char="–"/>
              <a:defRPr sz="2000">
                <a:solidFill>
                  <a:schemeClr val="tx1"/>
                </a:solidFill>
                <a:latin typeface="Arial" pitchFamily="34" charset="0"/>
                <a:cs typeface="Arial" pitchFamily="34" charset="0"/>
              </a:defRPr>
            </a:lvl4pPr>
            <a:lvl5pPr marL="2057400" indent="-228600" defTabSz="457200" eaLnBrk="0" hangingPunct="0">
              <a:spcBef>
                <a:spcPct val="20000"/>
              </a:spcBef>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marL="0" lvl="2">
              <a:spcBef>
                <a:spcPts val="600"/>
              </a:spcBef>
              <a:buFontTx/>
              <a:buNone/>
            </a:pPr>
            <a:r>
              <a:rPr lang="it-IT" altLang="fr-FR" sz="1400">
                <a:solidFill>
                  <a:srgbClr val="385C7D"/>
                </a:solidFill>
                <a:ea typeface="MS PGothic" pitchFamily="34" charset="-128"/>
              </a:rPr>
              <a:t>b) Immersion in the colloidal solution</a:t>
            </a:r>
          </a:p>
          <a:p>
            <a:pPr marL="0" lvl="2">
              <a:buFontTx/>
              <a:buNone/>
            </a:pPr>
            <a:endParaRPr lang="fr-FR" altLang="fr-FR" sz="1400">
              <a:solidFill>
                <a:srgbClr val="474A4E"/>
              </a:solidFill>
              <a:ea typeface="MS PGothic" pitchFamily="34" charset="-128"/>
            </a:endParaRPr>
          </a:p>
        </p:txBody>
      </p:sp>
      <p:sp>
        <p:nvSpPr>
          <p:cNvPr id="51207" name="Espace réservé du texte 2"/>
          <p:cNvSpPr txBox="1">
            <a:spLocks/>
          </p:cNvSpPr>
          <p:nvPr/>
        </p:nvSpPr>
        <p:spPr bwMode="auto">
          <a:xfrm>
            <a:off x="228600" y="2271713"/>
            <a:ext cx="52339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lstStyle>
            <a:lvl1pPr marL="342900" indent="-342900" defTabSz="457200" eaLnBrk="0" hangingPunct="0">
              <a:spcBef>
                <a:spcPct val="20000"/>
              </a:spcBef>
              <a:buChar char="•"/>
              <a:defRPr sz="3200">
                <a:solidFill>
                  <a:schemeClr val="tx1"/>
                </a:solidFill>
                <a:latin typeface="Arial" pitchFamily="34" charset="0"/>
                <a:cs typeface="Arial" pitchFamily="34" charset="0"/>
              </a:defRPr>
            </a:lvl1pPr>
            <a:lvl2pPr marL="179388" indent="-250825" defTabSz="457200" eaLnBrk="0" hangingPunct="0">
              <a:spcBef>
                <a:spcPct val="20000"/>
              </a:spcBef>
              <a:buChar char="–"/>
              <a:defRPr sz="2800">
                <a:solidFill>
                  <a:schemeClr val="tx1"/>
                </a:solidFill>
                <a:latin typeface="Arial" pitchFamily="34" charset="0"/>
                <a:cs typeface="Arial" pitchFamily="34" charset="0"/>
              </a:defRPr>
            </a:lvl2pPr>
            <a:lvl3pPr defTabSz="457200" eaLnBrk="0" hangingPunct="0">
              <a:spcBef>
                <a:spcPct val="20000"/>
              </a:spcBef>
              <a:buChar char="•"/>
              <a:defRPr sz="2400">
                <a:solidFill>
                  <a:schemeClr val="tx1"/>
                </a:solidFill>
                <a:latin typeface="Arial" pitchFamily="34" charset="0"/>
                <a:cs typeface="Arial" pitchFamily="34" charset="0"/>
              </a:defRPr>
            </a:lvl3pPr>
            <a:lvl4pPr marL="1600200" indent="-228600" defTabSz="457200" eaLnBrk="0" hangingPunct="0">
              <a:spcBef>
                <a:spcPct val="20000"/>
              </a:spcBef>
              <a:buChar char="–"/>
              <a:defRPr sz="2000">
                <a:solidFill>
                  <a:schemeClr val="tx1"/>
                </a:solidFill>
                <a:latin typeface="Arial" pitchFamily="34" charset="0"/>
                <a:cs typeface="Arial" pitchFamily="34" charset="0"/>
              </a:defRPr>
            </a:lvl4pPr>
            <a:lvl5pPr marL="2057400" indent="-228600" defTabSz="457200" eaLnBrk="0" hangingPunct="0">
              <a:spcBef>
                <a:spcPct val="20000"/>
              </a:spcBef>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marL="0" lvl="2">
              <a:spcBef>
                <a:spcPts val="600"/>
              </a:spcBef>
              <a:buFontTx/>
              <a:buNone/>
            </a:pPr>
            <a:r>
              <a:rPr lang="it-IT" altLang="fr-FR" sz="1400">
                <a:solidFill>
                  <a:srgbClr val="385C7D"/>
                </a:solidFill>
                <a:ea typeface="MS PGothic" pitchFamily="34" charset="-128"/>
              </a:rPr>
              <a:t>c) Washing : NPs trapped on the charged patterns</a:t>
            </a:r>
          </a:p>
          <a:p>
            <a:pPr marL="0" lvl="2">
              <a:buFontTx/>
              <a:buNone/>
            </a:pPr>
            <a:endParaRPr lang="fr-FR" altLang="fr-FR" sz="1400">
              <a:solidFill>
                <a:srgbClr val="474A4E"/>
              </a:solidFill>
              <a:ea typeface="MS PGothic" pitchFamily="34" charset="-128"/>
            </a:endParaRPr>
          </a:p>
        </p:txBody>
      </p:sp>
      <p:grpSp>
        <p:nvGrpSpPr>
          <p:cNvPr id="5" name="Groupe 4"/>
          <p:cNvGrpSpPr>
            <a:grpSpLocks/>
          </p:cNvGrpSpPr>
          <p:nvPr/>
        </p:nvGrpSpPr>
        <p:grpSpPr bwMode="auto">
          <a:xfrm>
            <a:off x="369888" y="3024188"/>
            <a:ext cx="8756650" cy="3243262"/>
            <a:chOff x="369650" y="3023765"/>
            <a:chExt cx="8757261" cy="3243733"/>
          </a:xfrm>
        </p:grpSpPr>
        <p:grpSp>
          <p:nvGrpSpPr>
            <p:cNvPr id="51216" name="Groupe 41"/>
            <p:cNvGrpSpPr>
              <a:grpSpLocks/>
            </p:cNvGrpSpPr>
            <p:nvPr/>
          </p:nvGrpSpPr>
          <p:grpSpPr bwMode="auto">
            <a:xfrm>
              <a:off x="369650" y="3023765"/>
              <a:ext cx="8723073" cy="3243733"/>
              <a:chOff x="369650" y="3023765"/>
              <a:chExt cx="8723073" cy="3243733"/>
            </a:xfrm>
          </p:grpSpPr>
          <p:pic>
            <p:nvPicPr>
              <p:cNvPr id="512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650" y="3023765"/>
                <a:ext cx="1202761" cy="1142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5275" y="3714505"/>
                <a:ext cx="5273675" cy="2552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21" name="Text Box 35"/>
              <p:cNvSpPr txBox="1">
                <a:spLocks noChangeArrowheads="1"/>
              </p:cNvSpPr>
              <p:nvPr/>
            </p:nvSpPr>
            <p:spPr bwMode="auto">
              <a:xfrm>
                <a:off x="4016961" y="3810253"/>
                <a:ext cx="74732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912813" eaLnBrk="0" hangingPunct="0">
                  <a:spcBef>
                    <a:spcPct val="20000"/>
                  </a:spcBef>
                  <a:buChar char="•"/>
                  <a:defRPr sz="3200">
                    <a:solidFill>
                      <a:schemeClr val="tx1"/>
                    </a:solidFill>
                    <a:latin typeface="Arial" pitchFamily="34" charset="0"/>
                    <a:cs typeface="Arial" pitchFamily="34" charset="0"/>
                  </a:defRPr>
                </a:lvl1pPr>
                <a:lvl2pPr marL="742950" indent="-285750" defTabSz="912813" eaLnBrk="0" hangingPunct="0">
                  <a:spcBef>
                    <a:spcPct val="20000"/>
                  </a:spcBef>
                  <a:buChar char="–"/>
                  <a:defRPr sz="2800">
                    <a:solidFill>
                      <a:schemeClr val="tx1"/>
                    </a:solidFill>
                    <a:latin typeface="Arial" pitchFamily="34" charset="0"/>
                    <a:cs typeface="Arial" pitchFamily="34" charset="0"/>
                  </a:defRPr>
                </a:lvl2pPr>
                <a:lvl3pPr marL="1143000" indent="-228600" defTabSz="912813" eaLnBrk="0" hangingPunct="0">
                  <a:spcBef>
                    <a:spcPct val="20000"/>
                  </a:spcBef>
                  <a:buChar char="•"/>
                  <a:defRPr sz="2400">
                    <a:solidFill>
                      <a:schemeClr val="tx1"/>
                    </a:solidFill>
                    <a:latin typeface="Arial" pitchFamily="34" charset="0"/>
                    <a:cs typeface="Arial" pitchFamily="34" charset="0"/>
                  </a:defRPr>
                </a:lvl3pPr>
                <a:lvl4pPr marL="1600200" indent="-228600" defTabSz="912813" eaLnBrk="0" hangingPunct="0">
                  <a:spcBef>
                    <a:spcPct val="20000"/>
                  </a:spcBef>
                  <a:buChar char="–"/>
                  <a:defRPr sz="2000">
                    <a:solidFill>
                      <a:schemeClr val="tx1"/>
                    </a:solidFill>
                    <a:latin typeface="Arial" pitchFamily="34" charset="0"/>
                    <a:cs typeface="Arial" pitchFamily="34" charset="0"/>
                  </a:defRPr>
                </a:lvl4pPr>
                <a:lvl5pPr marL="2057400" indent="-228600" defTabSz="912813" eaLnBrk="0" hangingPunct="0">
                  <a:spcBef>
                    <a:spcPct val="20000"/>
                  </a:spcBef>
                  <a:buChar char="»"/>
                  <a:defRPr sz="2000">
                    <a:solidFill>
                      <a:schemeClr val="tx1"/>
                    </a:solidFill>
                    <a:latin typeface="Arial" pitchFamily="34" charset="0"/>
                    <a:cs typeface="Arial" pitchFamily="34" charset="0"/>
                  </a:defRPr>
                </a:lvl5pPr>
                <a:lvl6pPr marL="2514600" indent="-228600" defTabSz="912813"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defTabSz="912813"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defTabSz="912813"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defTabSz="912813"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100">
                    <a:solidFill>
                      <a:schemeClr val="folHlink"/>
                    </a:solidFill>
                    <a:ea typeface="MS PGothic" pitchFamily="34" charset="-128"/>
                  </a:rPr>
                  <a:t>Motif -5V</a:t>
                </a:r>
              </a:p>
            </p:txBody>
          </p:sp>
          <p:sp>
            <p:nvSpPr>
              <p:cNvPr id="45" name="Flèche droite 44"/>
              <p:cNvSpPr/>
              <p:nvPr/>
            </p:nvSpPr>
            <p:spPr>
              <a:xfrm>
                <a:off x="6613723" y="4368572"/>
                <a:ext cx="254018" cy="244511"/>
              </a:xfrm>
              <a:prstGeom prst="rightArrow">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
            <p:nvSpPr>
              <p:cNvPr id="51223" name="ZoneTexte 45"/>
              <p:cNvSpPr txBox="1">
                <a:spLocks noChangeArrowheads="1"/>
              </p:cNvSpPr>
              <p:nvPr/>
            </p:nvSpPr>
            <p:spPr bwMode="auto">
              <a:xfrm>
                <a:off x="6933156" y="4176057"/>
                <a:ext cx="215956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0"/>
                  </a:spcBef>
                  <a:buFontTx/>
                  <a:buNone/>
                </a:pPr>
                <a:r>
                  <a:rPr lang="fr-FR" altLang="fr-FR" sz="1800"/>
                  <a:t>Au NWs : </a:t>
                </a:r>
              </a:p>
              <a:p>
                <a:pPr algn="ctr" eaLnBrk="1" hangingPunct="1">
                  <a:spcBef>
                    <a:spcPct val="0"/>
                  </a:spcBef>
                  <a:buFontTx/>
                  <a:buNone/>
                </a:pPr>
                <a:r>
                  <a:rPr lang="fr-FR" altLang="fr-FR" sz="1800"/>
                  <a:t>Negatively charged</a:t>
                </a:r>
              </a:p>
              <a:p>
                <a:pPr algn="ctr" eaLnBrk="1" hangingPunct="1">
                  <a:spcBef>
                    <a:spcPct val="0"/>
                  </a:spcBef>
                  <a:buFontTx/>
                  <a:buNone/>
                </a:pPr>
                <a:r>
                  <a:rPr lang="fr-FR" altLang="fr-FR" sz="1800"/>
                  <a:t>in hexane!</a:t>
                </a:r>
              </a:p>
            </p:txBody>
          </p:sp>
        </p:grpSp>
        <p:sp>
          <p:nvSpPr>
            <p:cNvPr id="15" name="Flèche droite 14"/>
            <p:cNvSpPr/>
            <p:nvPr/>
          </p:nvSpPr>
          <p:spPr>
            <a:xfrm>
              <a:off x="6647063" y="5402185"/>
              <a:ext cx="254018" cy="242922"/>
            </a:xfrm>
            <a:prstGeom prst="rightArrow">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
          <p:nvSpPr>
            <p:cNvPr id="51218" name="ZoneTexte 15"/>
            <p:cNvSpPr txBox="1">
              <a:spLocks noChangeArrowheads="1"/>
            </p:cNvSpPr>
            <p:nvPr/>
          </p:nvSpPr>
          <p:spPr bwMode="auto">
            <a:xfrm>
              <a:off x="6766401" y="5208695"/>
              <a:ext cx="23605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0"/>
                </a:spcBef>
                <a:buFontTx/>
                <a:buNone/>
              </a:pPr>
              <a:r>
                <a:rPr lang="fr-FR" altLang="fr-FR" sz="1800"/>
                <a:t>First assembly of anisotropic NPs!</a:t>
              </a:r>
            </a:p>
          </p:txBody>
        </p:sp>
      </p:grpSp>
      <p:sp>
        <p:nvSpPr>
          <p:cNvPr id="51209" name="Rectangle 40"/>
          <p:cNvSpPr>
            <a:spLocks noChangeArrowheads="1"/>
          </p:cNvSpPr>
          <p:nvPr/>
        </p:nvSpPr>
        <p:spPr bwMode="auto">
          <a:xfrm>
            <a:off x="969963" y="6267450"/>
            <a:ext cx="33385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defTabSz="912813" eaLnBrk="0" hangingPunct="0">
              <a:spcBef>
                <a:spcPct val="20000"/>
              </a:spcBef>
              <a:buChar char="•"/>
              <a:defRPr sz="3200">
                <a:solidFill>
                  <a:schemeClr val="tx1"/>
                </a:solidFill>
                <a:latin typeface="Arial" pitchFamily="34" charset="0"/>
                <a:cs typeface="Arial" pitchFamily="34" charset="0"/>
              </a:defRPr>
            </a:lvl1pPr>
            <a:lvl2pPr marL="742950" indent="-285750" defTabSz="912813" eaLnBrk="0" hangingPunct="0">
              <a:spcBef>
                <a:spcPct val="20000"/>
              </a:spcBef>
              <a:buChar char="–"/>
              <a:defRPr sz="2800">
                <a:solidFill>
                  <a:schemeClr val="tx1"/>
                </a:solidFill>
                <a:latin typeface="Arial" pitchFamily="34" charset="0"/>
                <a:cs typeface="Arial" pitchFamily="34" charset="0"/>
              </a:defRPr>
            </a:lvl2pPr>
            <a:lvl3pPr marL="1143000" indent="-228600" defTabSz="912813" eaLnBrk="0" hangingPunct="0">
              <a:spcBef>
                <a:spcPct val="20000"/>
              </a:spcBef>
              <a:buChar char="•"/>
              <a:defRPr sz="2400">
                <a:solidFill>
                  <a:schemeClr val="tx1"/>
                </a:solidFill>
                <a:latin typeface="Arial" pitchFamily="34" charset="0"/>
                <a:cs typeface="Arial" pitchFamily="34" charset="0"/>
              </a:defRPr>
            </a:lvl3pPr>
            <a:lvl4pPr marL="1600200" indent="-228600" defTabSz="912813" eaLnBrk="0" hangingPunct="0">
              <a:spcBef>
                <a:spcPct val="20000"/>
              </a:spcBef>
              <a:buChar char="–"/>
              <a:defRPr sz="2000">
                <a:solidFill>
                  <a:schemeClr val="tx1"/>
                </a:solidFill>
                <a:latin typeface="Arial" pitchFamily="34" charset="0"/>
                <a:cs typeface="Arial" pitchFamily="34" charset="0"/>
              </a:defRPr>
            </a:lvl4pPr>
            <a:lvl5pPr marL="2057400" indent="-228600" defTabSz="912813" eaLnBrk="0" hangingPunct="0">
              <a:spcBef>
                <a:spcPct val="20000"/>
              </a:spcBef>
              <a:buChar char="»"/>
              <a:defRPr sz="2000">
                <a:solidFill>
                  <a:schemeClr val="tx1"/>
                </a:solidFill>
                <a:latin typeface="Arial" pitchFamily="34" charset="0"/>
                <a:cs typeface="Arial" pitchFamily="34" charset="0"/>
              </a:defRPr>
            </a:lvl5pPr>
            <a:lvl6pPr marL="2514600" indent="-228600" defTabSz="912813"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defTabSz="912813"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defTabSz="912813"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defTabSz="912813"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200">
                <a:ea typeface="MS PGothic" pitchFamily="34" charset="-128"/>
              </a:rPr>
              <a:t>P. Moutet et al. </a:t>
            </a:r>
            <a:r>
              <a:rPr lang="en-US" altLang="fr-FR" sz="1200" b="1" i="1">
                <a:ea typeface="MS PGothic" pitchFamily="34" charset="-128"/>
              </a:rPr>
              <a:t>Langmuir</a:t>
            </a:r>
            <a:r>
              <a:rPr lang="en-US" altLang="fr-FR" sz="1200" i="1">
                <a:ea typeface="MS PGothic" pitchFamily="34" charset="-128"/>
              </a:rPr>
              <a:t>, 31</a:t>
            </a:r>
            <a:r>
              <a:rPr lang="en-US" altLang="fr-FR" sz="1200">
                <a:ea typeface="MS PGothic" pitchFamily="34" charset="-128"/>
              </a:rPr>
              <a:t>, 4106 (2015)</a:t>
            </a:r>
            <a:endParaRPr lang="fr-FR" altLang="fr-FR" sz="1200" b="1">
              <a:ea typeface="MS PGothic" pitchFamily="34" charset="-128"/>
            </a:endParaRPr>
          </a:p>
        </p:txBody>
      </p:sp>
      <p:sp>
        <p:nvSpPr>
          <p:cNvPr id="51210" name="Text Box 30"/>
          <p:cNvSpPr txBox="1">
            <a:spLocks noChangeArrowheads="1"/>
          </p:cNvSpPr>
          <p:nvPr/>
        </p:nvSpPr>
        <p:spPr bwMode="auto">
          <a:xfrm>
            <a:off x="3519488" y="6572250"/>
            <a:ext cx="218122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200" i="1">
                <a:solidFill>
                  <a:srgbClr val="1C1C1C"/>
                </a:solidFill>
              </a:rPr>
              <a:t>Ecole ETPMSE – 20/06/2016</a:t>
            </a:r>
          </a:p>
        </p:txBody>
      </p:sp>
      <p:sp>
        <p:nvSpPr>
          <p:cNvPr id="30" name="Rectangle 2"/>
          <p:cNvSpPr txBox="1">
            <a:spLocks noChangeArrowheads="1"/>
          </p:cNvSpPr>
          <p:nvPr/>
        </p:nvSpPr>
        <p:spPr bwMode="auto">
          <a:xfrm>
            <a:off x="19050" y="19050"/>
            <a:ext cx="7935913" cy="381000"/>
          </a:xfrm>
          <a:prstGeom prst="rect">
            <a:avLst/>
          </a:prstGeom>
          <a:noFill/>
          <a:ln w="9525">
            <a:noFill/>
            <a:miter lim="800000"/>
            <a:headEnd/>
            <a:tailEnd/>
          </a:ln>
          <a:effectLst/>
        </p:spPr>
        <p:txBody>
          <a:bodyPr lIns="91422" tIns="45711" rIns="91422" bIns="45711" anchor="ctr"/>
          <a:lstStyle>
            <a:lvl1pPr defTabSz="801688">
              <a:defRPr>
                <a:solidFill>
                  <a:schemeClr val="tx1"/>
                </a:solidFill>
                <a:latin typeface="Arial" charset="0"/>
                <a:cs typeface="Arial" charset="0"/>
              </a:defRPr>
            </a:lvl1pPr>
            <a:lvl2pPr marL="742950" indent="-285750" defTabSz="801688">
              <a:defRPr>
                <a:solidFill>
                  <a:schemeClr val="tx1"/>
                </a:solidFill>
                <a:latin typeface="Arial" charset="0"/>
                <a:cs typeface="Arial" charset="0"/>
              </a:defRPr>
            </a:lvl2pPr>
            <a:lvl3pPr marL="1143000" indent="-228600" defTabSz="801688">
              <a:defRPr>
                <a:solidFill>
                  <a:schemeClr val="tx1"/>
                </a:solidFill>
                <a:latin typeface="Arial" charset="0"/>
                <a:cs typeface="Arial" charset="0"/>
              </a:defRPr>
            </a:lvl3pPr>
            <a:lvl4pPr marL="1600200" indent="-228600" defTabSz="801688">
              <a:defRPr>
                <a:solidFill>
                  <a:schemeClr val="tx1"/>
                </a:solidFill>
                <a:latin typeface="Arial" charset="0"/>
                <a:cs typeface="Arial" charset="0"/>
              </a:defRPr>
            </a:lvl4pPr>
            <a:lvl5pPr marL="2057400" indent="-228600" defTabSz="801688">
              <a:defRPr>
                <a:solidFill>
                  <a:schemeClr val="tx1"/>
                </a:solidFill>
                <a:latin typeface="Arial" charset="0"/>
                <a:cs typeface="Arial" charset="0"/>
              </a:defRPr>
            </a:lvl5pPr>
            <a:lvl6pPr marL="2514600" indent="-228600" defTabSz="801688" fontAlgn="base">
              <a:spcBef>
                <a:spcPct val="0"/>
              </a:spcBef>
              <a:spcAft>
                <a:spcPct val="0"/>
              </a:spcAft>
              <a:defRPr>
                <a:solidFill>
                  <a:schemeClr val="tx1"/>
                </a:solidFill>
                <a:latin typeface="Arial" charset="0"/>
                <a:cs typeface="Arial" charset="0"/>
              </a:defRPr>
            </a:lvl6pPr>
            <a:lvl7pPr marL="2971800" indent="-228600" defTabSz="801688" fontAlgn="base">
              <a:spcBef>
                <a:spcPct val="0"/>
              </a:spcBef>
              <a:spcAft>
                <a:spcPct val="0"/>
              </a:spcAft>
              <a:defRPr>
                <a:solidFill>
                  <a:schemeClr val="tx1"/>
                </a:solidFill>
                <a:latin typeface="Arial" charset="0"/>
                <a:cs typeface="Arial" charset="0"/>
              </a:defRPr>
            </a:lvl7pPr>
            <a:lvl8pPr marL="3429000" indent="-228600" defTabSz="801688" fontAlgn="base">
              <a:spcBef>
                <a:spcPct val="0"/>
              </a:spcBef>
              <a:spcAft>
                <a:spcPct val="0"/>
              </a:spcAft>
              <a:defRPr>
                <a:solidFill>
                  <a:schemeClr val="tx1"/>
                </a:solidFill>
                <a:latin typeface="Arial" charset="0"/>
                <a:cs typeface="Arial" charset="0"/>
              </a:defRPr>
            </a:lvl8pPr>
            <a:lvl9pPr marL="3886200" indent="-228600" defTabSz="801688" fontAlgn="base">
              <a:spcBef>
                <a:spcPct val="0"/>
              </a:spcBef>
              <a:spcAft>
                <a:spcPct val="0"/>
              </a:spcAft>
              <a:defRPr>
                <a:solidFill>
                  <a:schemeClr val="tx1"/>
                </a:solidFill>
                <a:latin typeface="Arial" charset="0"/>
                <a:cs typeface="Arial" charset="0"/>
              </a:defRPr>
            </a:lvl9pPr>
          </a:lstStyle>
          <a:p>
            <a:pPr>
              <a:defRPr/>
            </a:pPr>
            <a:r>
              <a:rPr kumimoji="1" lang="en-US" altLang="fr-FR" sz="2400" b="1" dirty="0" smtClean="0">
                <a:solidFill>
                  <a:srgbClr val="1C1C1C"/>
                </a:solidFill>
                <a:effectLst>
                  <a:outerShdw blurRad="38100" dist="38100" dir="2700000" algn="tl">
                    <a:srgbClr val="C0C0C0"/>
                  </a:outerShdw>
                </a:effectLst>
              </a:rPr>
              <a:t>Single Au NWs connection</a:t>
            </a:r>
            <a:endParaRPr kumimoji="1" lang="fr-FR" altLang="fr-FR" sz="2400" b="1" dirty="0" smtClean="0">
              <a:solidFill>
                <a:srgbClr val="1C1C1C"/>
              </a:solidFill>
              <a:effectLst>
                <a:outerShdw blurRad="38100" dist="38100" dir="2700000" algn="tl">
                  <a:srgbClr val="C0C0C0"/>
                </a:outerShdw>
              </a:effectLst>
            </a:endParaRPr>
          </a:p>
        </p:txBody>
      </p:sp>
      <p:sp>
        <p:nvSpPr>
          <p:cNvPr id="51212" name="Espace réservé du numéro de diapositive 1"/>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fld id="{C67AC394-2122-4A18-B8D4-4A57EF6C5874}" type="slidenum">
              <a:rPr lang="en-US" altLang="fr-FR" sz="1400" smtClean="0"/>
              <a:pPr eaLnBrk="1" hangingPunct="1">
                <a:spcBef>
                  <a:spcPct val="0"/>
                </a:spcBef>
                <a:buFontTx/>
                <a:buNone/>
              </a:pPr>
              <a:t>52</a:t>
            </a:fld>
            <a:endParaRPr lang="en-US" altLang="fr-FR" sz="1400" smtClean="0"/>
          </a:p>
        </p:txBody>
      </p:sp>
      <p:grpSp>
        <p:nvGrpSpPr>
          <p:cNvPr id="51213" name="Groupe 22"/>
          <p:cNvGrpSpPr>
            <a:grpSpLocks/>
          </p:cNvGrpSpPr>
          <p:nvPr/>
        </p:nvGrpSpPr>
        <p:grpSpPr bwMode="auto">
          <a:xfrm>
            <a:off x="7939088" y="-28575"/>
            <a:ext cx="1233487" cy="700088"/>
            <a:chOff x="7561263" y="-28575"/>
            <a:chExt cx="1611312" cy="914400"/>
          </a:xfrm>
        </p:grpSpPr>
        <p:pic>
          <p:nvPicPr>
            <p:cNvPr id="51214" name="Picture 21" descr="logo_lpcno_300_dpi_fondtransparen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67700" y="-28575"/>
              <a:ext cx="9048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5" name="Picture 37" descr="Afficher l'image d'origin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61263" y="93663"/>
              <a:ext cx="7858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9525"/>
            <a:ext cx="847726"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27" name="Text Box 30"/>
          <p:cNvSpPr txBox="1">
            <a:spLocks noChangeArrowheads="1"/>
          </p:cNvSpPr>
          <p:nvPr/>
        </p:nvSpPr>
        <p:spPr bwMode="auto">
          <a:xfrm>
            <a:off x="3519488" y="6572250"/>
            <a:ext cx="218122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200" i="1">
                <a:solidFill>
                  <a:srgbClr val="1C1C1C"/>
                </a:solidFill>
              </a:rPr>
              <a:t>Ecole ETPMSE – 20/06/2016</a:t>
            </a:r>
          </a:p>
        </p:txBody>
      </p:sp>
      <p:sp>
        <p:nvSpPr>
          <p:cNvPr id="25" name="Rectangle 2"/>
          <p:cNvSpPr txBox="1">
            <a:spLocks noChangeArrowheads="1"/>
          </p:cNvSpPr>
          <p:nvPr/>
        </p:nvSpPr>
        <p:spPr bwMode="auto">
          <a:xfrm>
            <a:off x="19050" y="19050"/>
            <a:ext cx="7935913" cy="381000"/>
          </a:xfrm>
          <a:prstGeom prst="rect">
            <a:avLst/>
          </a:prstGeom>
          <a:noFill/>
          <a:ln w="9525">
            <a:noFill/>
            <a:miter lim="800000"/>
            <a:headEnd/>
            <a:tailEnd/>
          </a:ln>
          <a:effectLst/>
        </p:spPr>
        <p:txBody>
          <a:bodyPr lIns="91422" tIns="45711" rIns="91422" bIns="45711" anchor="ctr"/>
          <a:lstStyle>
            <a:lvl1pPr defTabSz="801688">
              <a:defRPr>
                <a:solidFill>
                  <a:schemeClr val="tx1"/>
                </a:solidFill>
                <a:latin typeface="Arial" charset="0"/>
                <a:cs typeface="Arial" charset="0"/>
              </a:defRPr>
            </a:lvl1pPr>
            <a:lvl2pPr marL="742950" indent="-285750" defTabSz="801688">
              <a:defRPr>
                <a:solidFill>
                  <a:schemeClr val="tx1"/>
                </a:solidFill>
                <a:latin typeface="Arial" charset="0"/>
                <a:cs typeface="Arial" charset="0"/>
              </a:defRPr>
            </a:lvl2pPr>
            <a:lvl3pPr marL="1143000" indent="-228600" defTabSz="801688">
              <a:defRPr>
                <a:solidFill>
                  <a:schemeClr val="tx1"/>
                </a:solidFill>
                <a:latin typeface="Arial" charset="0"/>
                <a:cs typeface="Arial" charset="0"/>
              </a:defRPr>
            </a:lvl3pPr>
            <a:lvl4pPr marL="1600200" indent="-228600" defTabSz="801688">
              <a:defRPr>
                <a:solidFill>
                  <a:schemeClr val="tx1"/>
                </a:solidFill>
                <a:latin typeface="Arial" charset="0"/>
                <a:cs typeface="Arial" charset="0"/>
              </a:defRPr>
            </a:lvl4pPr>
            <a:lvl5pPr marL="2057400" indent="-228600" defTabSz="801688">
              <a:defRPr>
                <a:solidFill>
                  <a:schemeClr val="tx1"/>
                </a:solidFill>
                <a:latin typeface="Arial" charset="0"/>
                <a:cs typeface="Arial" charset="0"/>
              </a:defRPr>
            </a:lvl5pPr>
            <a:lvl6pPr marL="2514600" indent="-228600" defTabSz="801688" fontAlgn="base">
              <a:spcBef>
                <a:spcPct val="0"/>
              </a:spcBef>
              <a:spcAft>
                <a:spcPct val="0"/>
              </a:spcAft>
              <a:defRPr>
                <a:solidFill>
                  <a:schemeClr val="tx1"/>
                </a:solidFill>
                <a:latin typeface="Arial" charset="0"/>
                <a:cs typeface="Arial" charset="0"/>
              </a:defRPr>
            </a:lvl6pPr>
            <a:lvl7pPr marL="2971800" indent="-228600" defTabSz="801688" fontAlgn="base">
              <a:spcBef>
                <a:spcPct val="0"/>
              </a:spcBef>
              <a:spcAft>
                <a:spcPct val="0"/>
              </a:spcAft>
              <a:defRPr>
                <a:solidFill>
                  <a:schemeClr val="tx1"/>
                </a:solidFill>
                <a:latin typeface="Arial" charset="0"/>
                <a:cs typeface="Arial" charset="0"/>
              </a:defRPr>
            </a:lvl7pPr>
            <a:lvl8pPr marL="3429000" indent="-228600" defTabSz="801688" fontAlgn="base">
              <a:spcBef>
                <a:spcPct val="0"/>
              </a:spcBef>
              <a:spcAft>
                <a:spcPct val="0"/>
              </a:spcAft>
              <a:defRPr>
                <a:solidFill>
                  <a:schemeClr val="tx1"/>
                </a:solidFill>
                <a:latin typeface="Arial" charset="0"/>
                <a:cs typeface="Arial" charset="0"/>
              </a:defRPr>
            </a:lvl8pPr>
            <a:lvl9pPr marL="3886200" indent="-228600" defTabSz="801688" fontAlgn="base">
              <a:spcBef>
                <a:spcPct val="0"/>
              </a:spcBef>
              <a:spcAft>
                <a:spcPct val="0"/>
              </a:spcAft>
              <a:defRPr>
                <a:solidFill>
                  <a:schemeClr val="tx1"/>
                </a:solidFill>
                <a:latin typeface="Arial" charset="0"/>
                <a:cs typeface="Arial" charset="0"/>
              </a:defRPr>
            </a:lvl9pPr>
          </a:lstStyle>
          <a:p>
            <a:pPr>
              <a:defRPr/>
            </a:pPr>
            <a:r>
              <a:rPr kumimoji="1" lang="en-US" altLang="fr-FR" sz="2400" b="1" dirty="0" smtClean="0">
                <a:solidFill>
                  <a:srgbClr val="1C1C1C"/>
                </a:solidFill>
                <a:effectLst>
                  <a:outerShdw blurRad="38100" dist="38100" dir="2700000" algn="tl">
                    <a:srgbClr val="C0C0C0"/>
                  </a:outerShdw>
                </a:effectLst>
              </a:rPr>
              <a:t>Single Au NWs connection</a:t>
            </a:r>
            <a:endParaRPr kumimoji="1" lang="fr-FR" altLang="fr-FR" sz="2400" b="1" dirty="0" smtClean="0">
              <a:solidFill>
                <a:srgbClr val="1C1C1C"/>
              </a:solidFill>
              <a:effectLst>
                <a:outerShdw blurRad="38100" dist="38100" dir="2700000" algn="tl">
                  <a:srgbClr val="C0C0C0"/>
                </a:outerShdw>
              </a:effectLst>
            </a:endParaRPr>
          </a:p>
        </p:txBody>
      </p:sp>
      <p:pic>
        <p:nvPicPr>
          <p:cNvPr id="52229" name="Image 8" descr="Figure 5-crop.emf"/>
          <p:cNvPicPr>
            <a:picLocks noChangeAspect="1" noChangeArrowheads="1"/>
          </p:cNvPicPr>
          <p:nvPr/>
        </p:nvPicPr>
        <p:blipFill>
          <a:blip r:embed="rId3" cstate="print">
            <a:extLst>
              <a:ext uri="{28A0092B-C50C-407E-A947-70E740481C1C}">
                <a14:useLocalDpi xmlns:a14="http://schemas.microsoft.com/office/drawing/2010/main" val="0"/>
              </a:ext>
            </a:extLst>
          </a:blip>
          <a:srcRect t="5721" r="10760" b="55133"/>
          <a:stretch>
            <a:fillRect/>
          </a:stretch>
        </p:blipFill>
        <p:spPr bwMode="auto">
          <a:xfrm rot="5400000">
            <a:off x="269875" y="2147888"/>
            <a:ext cx="4449763" cy="34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Image 8" descr="Figure 5-crop.emf"/>
          <p:cNvPicPr>
            <a:picLocks noChangeAspect="1" noChangeArrowheads="1"/>
          </p:cNvPicPr>
          <p:nvPr/>
        </p:nvPicPr>
        <p:blipFill>
          <a:blip r:embed="rId3" cstate="print">
            <a:extLst>
              <a:ext uri="{28A0092B-C50C-407E-A947-70E740481C1C}">
                <a14:useLocalDpi xmlns:a14="http://schemas.microsoft.com/office/drawing/2010/main" val="0"/>
              </a:ext>
            </a:extLst>
          </a:blip>
          <a:srcRect t="56056" r="10194" b="4259"/>
          <a:stretch>
            <a:fillRect/>
          </a:stretch>
        </p:blipFill>
        <p:spPr bwMode="auto">
          <a:xfrm rot="5400000">
            <a:off x="4620419" y="2135981"/>
            <a:ext cx="4464050" cy="348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Image 8" descr="Figure 5-crop.emf"/>
          <p:cNvPicPr>
            <a:picLocks noChangeAspect="1" noChangeArrowheads="1"/>
          </p:cNvPicPr>
          <p:nvPr/>
        </p:nvPicPr>
        <p:blipFill>
          <a:blip r:embed="rId3" cstate="print">
            <a:extLst>
              <a:ext uri="{28A0092B-C50C-407E-A947-70E740481C1C}">
                <a14:useLocalDpi xmlns:a14="http://schemas.microsoft.com/office/drawing/2010/main" val="0"/>
              </a:ext>
            </a:extLst>
          </a:blip>
          <a:srcRect l="93971" t="5128" b="55890"/>
          <a:stretch>
            <a:fillRect/>
          </a:stretch>
        </p:blipFill>
        <p:spPr bwMode="auto">
          <a:xfrm>
            <a:off x="487363" y="3062288"/>
            <a:ext cx="169862"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2" name="ZoneTexte 4"/>
          <p:cNvSpPr txBox="1">
            <a:spLocks noChangeArrowheads="1"/>
          </p:cNvSpPr>
          <p:nvPr/>
        </p:nvSpPr>
        <p:spPr bwMode="auto">
          <a:xfrm>
            <a:off x="355600" y="5014913"/>
            <a:ext cx="40481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400"/>
              <a:t>0V</a:t>
            </a:r>
          </a:p>
        </p:txBody>
      </p:sp>
      <p:sp>
        <p:nvSpPr>
          <p:cNvPr id="52233" name="ZoneTexte 12"/>
          <p:cNvSpPr txBox="1">
            <a:spLocks noChangeArrowheads="1"/>
          </p:cNvSpPr>
          <p:nvPr/>
        </p:nvSpPr>
        <p:spPr bwMode="auto">
          <a:xfrm>
            <a:off x="285750" y="2687638"/>
            <a:ext cx="5540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400"/>
              <a:t>1.5V</a:t>
            </a:r>
          </a:p>
        </p:txBody>
      </p:sp>
      <p:pic>
        <p:nvPicPr>
          <p:cNvPr id="52234" name="Image 8" descr="Figure 5-crop.emf"/>
          <p:cNvPicPr>
            <a:picLocks noChangeAspect="1" noChangeArrowheads="1"/>
          </p:cNvPicPr>
          <p:nvPr/>
        </p:nvPicPr>
        <p:blipFill>
          <a:blip r:embed="rId3" cstate="print">
            <a:extLst>
              <a:ext uri="{28A0092B-C50C-407E-A947-70E740481C1C}">
                <a14:useLocalDpi xmlns:a14="http://schemas.microsoft.com/office/drawing/2010/main" val="0"/>
              </a:ext>
            </a:extLst>
          </a:blip>
          <a:srcRect l="92442" t="57291" r="3780" b="4234"/>
          <a:stretch>
            <a:fillRect/>
          </a:stretch>
        </p:blipFill>
        <p:spPr bwMode="auto">
          <a:xfrm>
            <a:off x="8877300" y="3109913"/>
            <a:ext cx="106363"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5" name="ZoneTexte 14"/>
          <p:cNvSpPr txBox="1">
            <a:spLocks noChangeArrowheads="1"/>
          </p:cNvSpPr>
          <p:nvPr/>
        </p:nvSpPr>
        <p:spPr bwMode="auto">
          <a:xfrm>
            <a:off x="8672513" y="5051425"/>
            <a:ext cx="581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400"/>
              <a:t>0 nm</a:t>
            </a:r>
          </a:p>
        </p:txBody>
      </p:sp>
      <p:sp>
        <p:nvSpPr>
          <p:cNvPr id="52236" name="ZoneTexte 15"/>
          <p:cNvSpPr txBox="1">
            <a:spLocks noChangeArrowheads="1"/>
          </p:cNvSpPr>
          <p:nvPr/>
        </p:nvSpPr>
        <p:spPr bwMode="auto">
          <a:xfrm>
            <a:off x="8601075" y="2724150"/>
            <a:ext cx="582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400"/>
              <a:t>5 nm</a:t>
            </a:r>
          </a:p>
        </p:txBody>
      </p:sp>
      <p:sp>
        <p:nvSpPr>
          <p:cNvPr id="52237" name="ZoneTexte 9"/>
          <p:cNvSpPr txBox="1">
            <a:spLocks noChangeArrowheads="1"/>
          </p:cNvSpPr>
          <p:nvPr/>
        </p:nvSpPr>
        <p:spPr bwMode="auto">
          <a:xfrm>
            <a:off x="2055813" y="1279525"/>
            <a:ext cx="673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800"/>
              <a:t>KFM</a:t>
            </a:r>
          </a:p>
        </p:txBody>
      </p:sp>
      <p:sp>
        <p:nvSpPr>
          <p:cNvPr id="52238" name="ZoneTexte 17"/>
          <p:cNvSpPr txBox="1">
            <a:spLocks noChangeArrowheads="1"/>
          </p:cNvSpPr>
          <p:nvPr/>
        </p:nvSpPr>
        <p:spPr bwMode="auto">
          <a:xfrm>
            <a:off x="6516688" y="1281113"/>
            <a:ext cx="6715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800"/>
              <a:t>AFM</a:t>
            </a:r>
          </a:p>
        </p:txBody>
      </p:sp>
      <p:sp>
        <p:nvSpPr>
          <p:cNvPr id="19" name="Flèche droite 18"/>
          <p:cNvSpPr/>
          <p:nvPr/>
        </p:nvSpPr>
        <p:spPr>
          <a:xfrm>
            <a:off x="4475163" y="3651250"/>
            <a:ext cx="469900" cy="382588"/>
          </a:xfrm>
          <a:prstGeom prst="rightArrow">
            <a:avLst/>
          </a:prstGeom>
          <a:solidFill>
            <a:schemeClr val="bg1"/>
          </a:solidFill>
        </p:spPr>
        <p:style>
          <a:lnRef idx="1">
            <a:schemeClr val="accent1"/>
          </a:lnRef>
          <a:fillRef idx="3">
            <a:schemeClr val="accent1"/>
          </a:fillRef>
          <a:effectRef idx="2">
            <a:schemeClr val="accent1"/>
          </a:effectRef>
          <a:fontRef idx="minor">
            <a:schemeClr val="lt1"/>
          </a:fontRef>
        </p:style>
        <p:txBody>
          <a:bodyPr lIns="91420" tIns="45711" rIns="91420" bIns="45711" anchor="ctr"/>
          <a:lstStyle/>
          <a:p>
            <a:pPr algn="ctr">
              <a:defRPr/>
            </a:pPr>
            <a:endParaRPr lang="fr-FR"/>
          </a:p>
        </p:txBody>
      </p:sp>
      <p:sp>
        <p:nvSpPr>
          <p:cNvPr id="52240" name="Espace réservé du texte 5"/>
          <p:cNvSpPr txBox="1">
            <a:spLocks/>
          </p:cNvSpPr>
          <p:nvPr/>
        </p:nvSpPr>
        <p:spPr bwMode="auto">
          <a:xfrm>
            <a:off x="657225" y="919163"/>
            <a:ext cx="8748713" cy="188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lstStyle>
            <a:lvl1pPr indent="-177800" defTabSz="457200" eaLnBrk="0" hangingPunct="0">
              <a:spcBef>
                <a:spcPct val="20000"/>
              </a:spcBef>
              <a:buChar char="•"/>
              <a:defRPr sz="3200">
                <a:solidFill>
                  <a:schemeClr val="tx1"/>
                </a:solidFill>
                <a:latin typeface="Arial" pitchFamily="34" charset="0"/>
                <a:cs typeface="Arial" pitchFamily="34" charset="0"/>
              </a:defRPr>
            </a:lvl1pPr>
            <a:lvl2pPr marL="742950" indent="-285750" defTabSz="457200" eaLnBrk="0" hangingPunct="0">
              <a:spcBef>
                <a:spcPct val="20000"/>
              </a:spcBef>
              <a:buChar char="–"/>
              <a:defRPr sz="2800">
                <a:solidFill>
                  <a:schemeClr val="tx1"/>
                </a:solidFill>
                <a:latin typeface="Arial" pitchFamily="34" charset="0"/>
                <a:cs typeface="Arial" pitchFamily="34" charset="0"/>
              </a:defRPr>
            </a:lvl2pPr>
            <a:lvl3pPr marL="1143000" indent="-228600" defTabSz="457200" eaLnBrk="0" hangingPunct="0">
              <a:spcBef>
                <a:spcPct val="20000"/>
              </a:spcBef>
              <a:buChar char="•"/>
              <a:defRPr sz="2400">
                <a:solidFill>
                  <a:schemeClr val="tx1"/>
                </a:solidFill>
                <a:latin typeface="Arial" pitchFamily="34" charset="0"/>
                <a:cs typeface="Arial" pitchFamily="34" charset="0"/>
              </a:defRPr>
            </a:lvl3pPr>
            <a:lvl4pPr marL="1600200" indent="-228600" defTabSz="457200" eaLnBrk="0" hangingPunct="0">
              <a:spcBef>
                <a:spcPct val="20000"/>
              </a:spcBef>
              <a:buChar char="–"/>
              <a:defRPr sz="2000">
                <a:solidFill>
                  <a:schemeClr val="tx1"/>
                </a:solidFill>
                <a:latin typeface="Arial" pitchFamily="34" charset="0"/>
                <a:cs typeface="Arial" pitchFamily="34" charset="0"/>
              </a:defRPr>
            </a:lvl4pPr>
            <a:lvl5pPr marL="2057400" indent="-228600" defTabSz="457200" eaLnBrk="0" hangingPunct="0">
              <a:spcBef>
                <a:spcPct val="20000"/>
              </a:spcBef>
              <a:buChar char="»"/>
              <a:defRPr sz="20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buSzPct val="120000"/>
              <a:buFontTx/>
              <a:buBlip>
                <a:blip r:embed="rId4"/>
              </a:buBlip>
            </a:pPr>
            <a:r>
              <a:rPr lang="en-US" altLang="fr-FR" sz="1700" b="1">
                <a:solidFill>
                  <a:schemeClr val="tx2"/>
                </a:solidFill>
                <a:ea typeface="MS PGothic" pitchFamily="34" charset="-128"/>
              </a:rPr>
              <a:t>Fine tuning of the charge injection</a:t>
            </a:r>
          </a:p>
        </p:txBody>
      </p:sp>
      <p:sp>
        <p:nvSpPr>
          <p:cNvPr id="52241" name="Rectangle 40"/>
          <p:cNvSpPr>
            <a:spLocks noChangeArrowheads="1"/>
          </p:cNvSpPr>
          <p:nvPr/>
        </p:nvSpPr>
        <p:spPr bwMode="auto">
          <a:xfrm>
            <a:off x="5332413" y="6097588"/>
            <a:ext cx="3340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defTabSz="912813" eaLnBrk="0" hangingPunct="0">
              <a:spcBef>
                <a:spcPct val="20000"/>
              </a:spcBef>
              <a:buChar char="•"/>
              <a:defRPr sz="3200">
                <a:solidFill>
                  <a:schemeClr val="tx1"/>
                </a:solidFill>
                <a:latin typeface="Arial" pitchFamily="34" charset="0"/>
                <a:cs typeface="Arial" pitchFamily="34" charset="0"/>
              </a:defRPr>
            </a:lvl1pPr>
            <a:lvl2pPr marL="742950" indent="-285750" defTabSz="912813" eaLnBrk="0" hangingPunct="0">
              <a:spcBef>
                <a:spcPct val="20000"/>
              </a:spcBef>
              <a:buChar char="–"/>
              <a:defRPr sz="2800">
                <a:solidFill>
                  <a:schemeClr val="tx1"/>
                </a:solidFill>
                <a:latin typeface="Arial" pitchFamily="34" charset="0"/>
                <a:cs typeface="Arial" pitchFamily="34" charset="0"/>
              </a:defRPr>
            </a:lvl2pPr>
            <a:lvl3pPr marL="1143000" indent="-228600" defTabSz="912813" eaLnBrk="0" hangingPunct="0">
              <a:spcBef>
                <a:spcPct val="20000"/>
              </a:spcBef>
              <a:buChar char="•"/>
              <a:defRPr sz="2400">
                <a:solidFill>
                  <a:schemeClr val="tx1"/>
                </a:solidFill>
                <a:latin typeface="Arial" pitchFamily="34" charset="0"/>
                <a:cs typeface="Arial" pitchFamily="34" charset="0"/>
              </a:defRPr>
            </a:lvl3pPr>
            <a:lvl4pPr marL="1600200" indent="-228600" defTabSz="912813" eaLnBrk="0" hangingPunct="0">
              <a:spcBef>
                <a:spcPct val="20000"/>
              </a:spcBef>
              <a:buChar char="–"/>
              <a:defRPr sz="2000">
                <a:solidFill>
                  <a:schemeClr val="tx1"/>
                </a:solidFill>
                <a:latin typeface="Arial" pitchFamily="34" charset="0"/>
                <a:cs typeface="Arial" pitchFamily="34" charset="0"/>
              </a:defRPr>
            </a:lvl4pPr>
            <a:lvl5pPr marL="2057400" indent="-228600" defTabSz="912813" eaLnBrk="0" hangingPunct="0">
              <a:spcBef>
                <a:spcPct val="20000"/>
              </a:spcBef>
              <a:buChar char="»"/>
              <a:defRPr sz="2000">
                <a:solidFill>
                  <a:schemeClr val="tx1"/>
                </a:solidFill>
                <a:latin typeface="Arial" pitchFamily="34" charset="0"/>
                <a:cs typeface="Arial" pitchFamily="34" charset="0"/>
              </a:defRPr>
            </a:lvl5pPr>
            <a:lvl6pPr marL="2514600" indent="-228600" defTabSz="912813"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defTabSz="912813"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defTabSz="912813"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defTabSz="912813"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200">
                <a:ea typeface="MS PGothic" pitchFamily="34" charset="-128"/>
              </a:rPr>
              <a:t>P. Moutet et al. </a:t>
            </a:r>
            <a:r>
              <a:rPr lang="en-US" altLang="fr-FR" sz="1200" b="1" i="1">
                <a:ea typeface="MS PGothic" pitchFamily="34" charset="-128"/>
              </a:rPr>
              <a:t>Langmuir</a:t>
            </a:r>
            <a:r>
              <a:rPr lang="en-US" altLang="fr-FR" sz="1200" i="1">
                <a:ea typeface="MS PGothic" pitchFamily="34" charset="-128"/>
              </a:rPr>
              <a:t>, 31</a:t>
            </a:r>
            <a:r>
              <a:rPr lang="en-US" altLang="fr-FR" sz="1200">
                <a:ea typeface="MS PGothic" pitchFamily="34" charset="-128"/>
              </a:rPr>
              <a:t>, 4106 (2015)</a:t>
            </a:r>
            <a:endParaRPr lang="fr-FR" altLang="fr-FR" sz="1200" b="1">
              <a:ea typeface="MS PGothic" pitchFamily="34" charset="-128"/>
            </a:endParaRPr>
          </a:p>
        </p:txBody>
      </p:sp>
      <p:sp>
        <p:nvSpPr>
          <p:cNvPr id="52242" name="Espace réservé du numéro de diapositive 1"/>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fld id="{6A87EC7F-1632-4A68-A45D-734BF423F49B}" type="slidenum">
              <a:rPr lang="en-US" altLang="fr-FR" sz="1400" smtClean="0"/>
              <a:pPr eaLnBrk="1" hangingPunct="1">
                <a:spcBef>
                  <a:spcPct val="0"/>
                </a:spcBef>
                <a:buFontTx/>
                <a:buNone/>
              </a:pPr>
              <a:t>53</a:t>
            </a:fld>
            <a:endParaRPr lang="en-US" altLang="fr-FR" sz="1400" smtClean="0"/>
          </a:p>
        </p:txBody>
      </p:sp>
      <p:grpSp>
        <p:nvGrpSpPr>
          <p:cNvPr id="52243" name="Groupe 20"/>
          <p:cNvGrpSpPr>
            <a:grpSpLocks/>
          </p:cNvGrpSpPr>
          <p:nvPr/>
        </p:nvGrpSpPr>
        <p:grpSpPr bwMode="auto">
          <a:xfrm>
            <a:off x="7939088" y="-28575"/>
            <a:ext cx="1233487" cy="700088"/>
            <a:chOff x="7561263" y="-28575"/>
            <a:chExt cx="1611312" cy="914400"/>
          </a:xfrm>
        </p:grpSpPr>
        <p:pic>
          <p:nvPicPr>
            <p:cNvPr id="52244" name="Picture 21" descr="logo_lpcno_300_dpi_fondtranspar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67700" y="-28575"/>
              <a:ext cx="9048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5" name="Picture 37" descr="Afficher l'image d'origi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61263" y="93663"/>
              <a:ext cx="7858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8" y="-9525"/>
            <a:ext cx="847726"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9" name="Picture 43" descr="logo_lpcno_300_dpi_fondtranspar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67700" y="-28575"/>
            <a:ext cx="9048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37" descr="Afficher l'image d'origi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61263" y="93663"/>
            <a:ext cx="7858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 Box 30"/>
          <p:cNvSpPr txBox="1">
            <a:spLocks noChangeArrowheads="1"/>
          </p:cNvSpPr>
          <p:nvPr/>
        </p:nvSpPr>
        <p:spPr bwMode="auto">
          <a:xfrm>
            <a:off x="3519488" y="6572250"/>
            <a:ext cx="218122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200" i="1">
                <a:solidFill>
                  <a:srgbClr val="1C1C1C"/>
                </a:solidFill>
              </a:rPr>
              <a:t>Ecole ETPMSE – 20/06/2016</a:t>
            </a:r>
          </a:p>
        </p:txBody>
      </p:sp>
      <p:sp>
        <p:nvSpPr>
          <p:cNvPr id="13" name="Rectangle 2"/>
          <p:cNvSpPr txBox="1">
            <a:spLocks noChangeArrowheads="1"/>
          </p:cNvSpPr>
          <p:nvPr/>
        </p:nvSpPr>
        <p:spPr bwMode="auto">
          <a:xfrm>
            <a:off x="19050" y="19050"/>
            <a:ext cx="7935913" cy="381000"/>
          </a:xfrm>
          <a:prstGeom prst="rect">
            <a:avLst/>
          </a:prstGeom>
          <a:noFill/>
          <a:ln w="9525">
            <a:noFill/>
            <a:miter lim="800000"/>
            <a:headEnd/>
            <a:tailEnd/>
          </a:ln>
          <a:effectLst/>
        </p:spPr>
        <p:txBody>
          <a:bodyPr lIns="91422" tIns="45711" rIns="91422" bIns="45711" anchor="ctr"/>
          <a:lstStyle>
            <a:lvl1pPr defTabSz="801688">
              <a:defRPr>
                <a:solidFill>
                  <a:schemeClr val="tx1"/>
                </a:solidFill>
                <a:latin typeface="Arial" charset="0"/>
                <a:cs typeface="Arial" charset="0"/>
              </a:defRPr>
            </a:lvl1pPr>
            <a:lvl2pPr marL="742950" indent="-285750" defTabSz="801688">
              <a:defRPr>
                <a:solidFill>
                  <a:schemeClr val="tx1"/>
                </a:solidFill>
                <a:latin typeface="Arial" charset="0"/>
                <a:cs typeface="Arial" charset="0"/>
              </a:defRPr>
            </a:lvl2pPr>
            <a:lvl3pPr marL="1143000" indent="-228600" defTabSz="801688">
              <a:defRPr>
                <a:solidFill>
                  <a:schemeClr val="tx1"/>
                </a:solidFill>
                <a:latin typeface="Arial" charset="0"/>
                <a:cs typeface="Arial" charset="0"/>
              </a:defRPr>
            </a:lvl3pPr>
            <a:lvl4pPr marL="1600200" indent="-228600" defTabSz="801688">
              <a:defRPr>
                <a:solidFill>
                  <a:schemeClr val="tx1"/>
                </a:solidFill>
                <a:latin typeface="Arial" charset="0"/>
                <a:cs typeface="Arial" charset="0"/>
              </a:defRPr>
            </a:lvl4pPr>
            <a:lvl5pPr marL="2057400" indent="-228600" defTabSz="801688">
              <a:defRPr>
                <a:solidFill>
                  <a:schemeClr val="tx1"/>
                </a:solidFill>
                <a:latin typeface="Arial" charset="0"/>
                <a:cs typeface="Arial" charset="0"/>
              </a:defRPr>
            </a:lvl5pPr>
            <a:lvl6pPr marL="2514600" indent="-228600" defTabSz="801688" fontAlgn="base">
              <a:spcBef>
                <a:spcPct val="0"/>
              </a:spcBef>
              <a:spcAft>
                <a:spcPct val="0"/>
              </a:spcAft>
              <a:defRPr>
                <a:solidFill>
                  <a:schemeClr val="tx1"/>
                </a:solidFill>
                <a:latin typeface="Arial" charset="0"/>
                <a:cs typeface="Arial" charset="0"/>
              </a:defRPr>
            </a:lvl6pPr>
            <a:lvl7pPr marL="2971800" indent="-228600" defTabSz="801688" fontAlgn="base">
              <a:spcBef>
                <a:spcPct val="0"/>
              </a:spcBef>
              <a:spcAft>
                <a:spcPct val="0"/>
              </a:spcAft>
              <a:defRPr>
                <a:solidFill>
                  <a:schemeClr val="tx1"/>
                </a:solidFill>
                <a:latin typeface="Arial" charset="0"/>
                <a:cs typeface="Arial" charset="0"/>
              </a:defRPr>
            </a:lvl7pPr>
            <a:lvl8pPr marL="3429000" indent="-228600" defTabSz="801688" fontAlgn="base">
              <a:spcBef>
                <a:spcPct val="0"/>
              </a:spcBef>
              <a:spcAft>
                <a:spcPct val="0"/>
              </a:spcAft>
              <a:defRPr>
                <a:solidFill>
                  <a:schemeClr val="tx1"/>
                </a:solidFill>
                <a:latin typeface="Arial" charset="0"/>
                <a:cs typeface="Arial" charset="0"/>
              </a:defRPr>
            </a:lvl8pPr>
            <a:lvl9pPr marL="3886200" indent="-228600" defTabSz="801688" fontAlgn="base">
              <a:spcBef>
                <a:spcPct val="0"/>
              </a:spcBef>
              <a:spcAft>
                <a:spcPct val="0"/>
              </a:spcAft>
              <a:defRPr>
                <a:solidFill>
                  <a:schemeClr val="tx1"/>
                </a:solidFill>
                <a:latin typeface="Arial" charset="0"/>
                <a:cs typeface="Arial" charset="0"/>
              </a:defRPr>
            </a:lvl9pPr>
          </a:lstStyle>
          <a:p>
            <a:pPr>
              <a:defRPr/>
            </a:pPr>
            <a:r>
              <a:rPr kumimoji="1" lang="en-US" altLang="fr-FR" sz="2400" b="1" dirty="0" smtClean="0">
                <a:solidFill>
                  <a:srgbClr val="1C1C1C"/>
                </a:solidFill>
                <a:effectLst>
                  <a:outerShdw blurRad="38100" dist="38100" dir="2700000" algn="tl">
                    <a:srgbClr val="C0C0C0"/>
                  </a:outerShdw>
                </a:effectLst>
              </a:rPr>
              <a:t>Au NWs instability</a:t>
            </a:r>
            <a:endParaRPr kumimoji="1" lang="fr-FR" altLang="fr-FR" sz="2400" b="1" dirty="0" smtClean="0">
              <a:solidFill>
                <a:srgbClr val="1C1C1C"/>
              </a:solidFill>
              <a:effectLst>
                <a:outerShdw blurRad="38100" dist="38100" dir="2700000" algn="tl">
                  <a:srgbClr val="C0C0C0"/>
                </a:outerShdw>
              </a:effectLst>
            </a:endParaRPr>
          </a:p>
        </p:txBody>
      </p:sp>
      <p:sp>
        <p:nvSpPr>
          <p:cNvPr id="29703" name="Rectangle 40"/>
          <p:cNvSpPr>
            <a:spLocks noChangeArrowheads="1"/>
          </p:cNvSpPr>
          <p:nvPr/>
        </p:nvSpPr>
        <p:spPr bwMode="auto">
          <a:xfrm>
            <a:off x="4156075" y="6000750"/>
            <a:ext cx="4987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defTabSz="912813" eaLnBrk="0" hangingPunct="0">
              <a:spcBef>
                <a:spcPct val="20000"/>
              </a:spcBef>
              <a:buChar char="•"/>
              <a:defRPr sz="3200">
                <a:solidFill>
                  <a:schemeClr val="tx1"/>
                </a:solidFill>
                <a:latin typeface="Arial" pitchFamily="34" charset="0"/>
                <a:cs typeface="Arial" pitchFamily="34" charset="0"/>
              </a:defRPr>
            </a:lvl1pPr>
            <a:lvl2pPr marL="742950" indent="-285750" defTabSz="912813" eaLnBrk="0" hangingPunct="0">
              <a:spcBef>
                <a:spcPct val="20000"/>
              </a:spcBef>
              <a:buChar char="–"/>
              <a:defRPr sz="2800">
                <a:solidFill>
                  <a:schemeClr val="tx1"/>
                </a:solidFill>
                <a:latin typeface="Arial" pitchFamily="34" charset="0"/>
                <a:cs typeface="Arial" pitchFamily="34" charset="0"/>
              </a:defRPr>
            </a:lvl2pPr>
            <a:lvl3pPr marL="1143000" indent="-228600" defTabSz="912813" eaLnBrk="0" hangingPunct="0">
              <a:spcBef>
                <a:spcPct val="20000"/>
              </a:spcBef>
              <a:buChar char="•"/>
              <a:defRPr sz="2400">
                <a:solidFill>
                  <a:schemeClr val="tx1"/>
                </a:solidFill>
                <a:latin typeface="Arial" pitchFamily="34" charset="0"/>
                <a:cs typeface="Arial" pitchFamily="34" charset="0"/>
              </a:defRPr>
            </a:lvl3pPr>
            <a:lvl4pPr marL="1600200" indent="-228600" defTabSz="912813" eaLnBrk="0" hangingPunct="0">
              <a:spcBef>
                <a:spcPct val="20000"/>
              </a:spcBef>
              <a:buChar char="–"/>
              <a:defRPr sz="2000">
                <a:solidFill>
                  <a:schemeClr val="tx1"/>
                </a:solidFill>
                <a:latin typeface="Arial" pitchFamily="34" charset="0"/>
                <a:cs typeface="Arial" pitchFamily="34" charset="0"/>
              </a:defRPr>
            </a:lvl4pPr>
            <a:lvl5pPr marL="2057400" indent="-228600" defTabSz="912813" eaLnBrk="0" hangingPunct="0">
              <a:spcBef>
                <a:spcPct val="20000"/>
              </a:spcBef>
              <a:buChar char="»"/>
              <a:defRPr sz="2000">
                <a:solidFill>
                  <a:schemeClr val="tx1"/>
                </a:solidFill>
                <a:latin typeface="Arial" pitchFamily="34" charset="0"/>
                <a:cs typeface="Arial" pitchFamily="34" charset="0"/>
              </a:defRPr>
            </a:lvl5pPr>
            <a:lvl6pPr marL="2514600" indent="-228600" defTabSz="912813"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defTabSz="912813"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defTabSz="912813"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defTabSz="912813"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200">
                <a:ea typeface="MS PGothic" pitchFamily="34" charset="-128"/>
              </a:rPr>
              <a:t>L.-M. Lacroix et al. </a:t>
            </a:r>
            <a:r>
              <a:rPr lang="en-US" altLang="fr-FR" sz="1200" b="1" i="1">
                <a:ea typeface="MS PGothic" pitchFamily="34" charset="-128"/>
              </a:rPr>
              <a:t>J. Am. Chem. Soc. </a:t>
            </a:r>
            <a:r>
              <a:rPr lang="en-US" altLang="fr-FR" sz="1200" i="1">
                <a:ea typeface="MS PGothic" pitchFamily="34" charset="-128"/>
              </a:rPr>
              <a:t>136, </a:t>
            </a:r>
            <a:r>
              <a:rPr lang="en-US" altLang="fr-FR" sz="1200">
                <a:ea typeface="MS PGothic" pitchFamily="34" charset="-128"/>
              </a:rPr>
              <a:t>13075 (2014)</a:t>
            </a:r>
            <a:endParaRPr lang="fr-FR" altLang="fr-FR" sz="1200" b="1">
              <a:ea typeface="MS PGothic" pitchFamily="34" charset="-128"/>
            </a:endParaRPr>
          </a:p>
        </p:txBody>
      </p:sp>
      <p:sp>
        <p:nvSpPr>
          <p:cNvPr id="29704" name="ZoneTexte 4"/>
          <p:cNvSpPr txBox="1">
            <a:spLocks noChangeArrowheads="1"/>
          </p:cNvSpPr>
          <p:nvPr/>
        </p:nvSpPr>
        <p:spPr bwMode="auto">
          <a:xfrm>
            <a:off x="990600" y="6032500"/>
            <a:ext cx="16764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400"/>
              <a:t>Raul Arenal - INA</a:t>
            </a:r>
          </a:p>
        </p:txBody>
      </p:sp>
      <p:pic>
        <p:nvPicPr>
          <p:cNvPr id="14" name="S3-SATC-MATC.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857250"/>
            <a:ext cx="9144000" cy="5143500"/>
          </a:xfrm>
          <a:prstGeom prst="rect">
            <a:avLst/>
          </a:prstGeom>
        </p:spPr>
      </p:pic>
    </p:spTree>
    <p:extLst>
      <p:ext uri="{BB962C8B-B14F-4D97-AF65-F5344CB8AC3E}">
        <p14:creationId xmlns:p14="http://schemas.microsoft.com/office/powerpoint/2010/main" val="28686718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childTnLst>
              </p:cTn>
              <p:nextCondLst>
                <p:cond evt="onClick" delay="0">
                  <p:tgtEl>
                    <p:spTgt spid="14"/>
                  </p:tgtEl>
                </p:cond>
              </p:nextCondLst>
            </p:seq>
            <p:video fullScrn="1">
              <p:cMediaNode vol="80000">
                <p:cTn id="7" repeatCount="indefinite" fill="hold" display="0">
                  <p:stCondLst>
                    <p:cond delay="indefinite"/>
                  </p:stCondLst>
                </p:cTn>
                <p:tgtEl>
                  <p:spTgt spid="14"/>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descr="D:\Recherche\publi\2014\Au junction\snapshot20140721173424.jpg"/>
          <p:cNvPicPr>
            <a:picLocks noChangeAspect="1" noChangeArrowheads="1"/>
          </p:cNvPicPr>
          <p:nvPr/>
        </p:nvPicPr>
        <p:blipFill>
          <a:blip r:embed="rId2">
            <a:extLst>
              <a:ext uri="{28A0092B-C50C-407E-A947-70E740481C1C}">
                <a14:useLocalDpi xmlns:a14="http://schemas.microsoft.com/office/drawing/2010/main" val="0"/>
              </a:ext>
            </a:extLst>
          </a:blip>
          <a:srcRect l="32169" t="25760" b="22472"/>
          <a:stretch>
            <a:fillRect/>
          </a:stretch>
        </p:blipFill>
        <p:spPr bwMode="auto">
          <a:xfrm>
            <a:off x="1809750" y="1152525"/>
            <a:ext cx="4535488"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Image 22"/>
          <p:cNvPicPr>
            <a:picLocks noChangeAspect="1"/>
          </p:cNvPicPr>
          <p:nvPr/>
        </p:nvPicPr>
        <p:blipFill>
          <a:blip r:embed="rId3">
            <a:extLst>
              <a:ext uri="{28A0092B-C50C-407E-A947-70E740481C1C}">
                <a14:useLocalDpi xmlns:a14="http://schemas.microsoft.com/office/drawing/2010/main" val="0"/>
              </a:ext>
            </a:extLst>
          </a:blip>
          <a:srcRect l="19556" t="3119" r="7376" b="31139"/>
          <a:stretch>
            <a:fillRect/>
          </a:stretch>
        </p:blipFill>
        <p:spPr bwMode="auto">
          <a:xfrm>
            <a:off x="5267325" y="1171575"/>
            <a:ext cx="1076325"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ZoneTexte 23"/>
          <p:cNvSpPr txBox="1">
            <a:spLocks noChangeArrowheads="1"/>
          </p:cNvSpPr>
          <p:nvPr/>
        </p:nvSpPr>
        <p:spPr bwMode="auto">
          <a:xfrm>
            <a:off x="1809750" y="3636963"/>
            <a:ext cx="352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400" b="1">
                <a:solidFill>
                  <a:srgbClr val="FFFFFF"/>
                </a:solidFill>
              </a:rPr>
              <a:t>b)</a:t>
            </a:r>
          </a:p>
        </p:txBody>
      </p:sp>
      <p:sp>
        <p:nvSpPr>
          <p:cNvPr id="54277" name="ZoneTexte 24"/>
          <p:cNvSpPr txBox="1">
            <a:spLocks noChangeArrowheads="1"/>
          </p:cNvSpPr>
          <p:nvPr/>
        </p:nvSpPr>
        <p:spPr bwMode="auto">
          <a:xfrm>
            <a:off x="1817688" y="1169988"/>
            <a:ext cx="352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400" b="1">
                <a:solidFill>
                  <a:srgbClr val="FFFFFF"/>
                </a:solidFill>
              </a:rPr>
              <a:t>a)</a:t>
            </a:r>
          </a:p>
        </p:txBody>
      </p:sp>
      <p:grpSp>
        <p:nvGrpSpPr>
          <p:cNvPr id="54278" name="Groupe 25"/>
          <p:cNvGrpSpPr>
            <a:grpSpLocks/>
          </p:cNvGrpSpPr>
          <p:nvPr/>
        </p:nvGrpSpPr>
        <p:grpSpPr bwMode="auto">
          <a:xfrm>
            <a:off x="1809750" y="3656013"/>
            <a:ext cx="4535488" cy="2384425"/>
            <a:chOff x="202270" y="2619784"/>
            <a:chExt cx="4536000" cy="2383534"/>
          </a:xfrm>
        </p:grpSpPr>
        <p:pic>
          <p:nvPicPr>
            <p:cNvPr id="54296" name="Picture 2" descr="D:\Recherche\publi\2014\Au junction\Au-Nanofils-180714\snapshot20140721095531.jpg"/>
            <p:cNvPicPr>
              <a:picLocks noChangeAspect="1" noChangeArrowheads="1"/>
            </p:cNvPicPr>
            <p:nvPr/>
          </p:nvPicPr>
          <p:blipFill>
            <a:blip r:embed="rId4">
              <a:extLst>
                <a:ext uri="{28A0092B-C50C-407E-A947-70E740481C1C}">
                  <a14:useLocalDpi xmlns:a14="http://schemas.microsoft.com/office/drawing/2010/main" val="0"/>
                </a:ext>
              </a:extLst>
            </a:blip>
            <a:srcRect l="31987" t="26768" r="249" b="23615"/>
            <a:stretch>
              <a:fillRect/>
            </a:stretch>
          </p:blipFill>
          <p:spPr bwMode="auto">
            <a:xfrm>
              <a:off x="202270" y="2619784"/>
              <a:ext cx="4536000" cy="238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7" name="Picture 5" descr="D:\Recherche\LPCNO\blender\NPs général\AuJunction.jpg"/>
            <p:cNvPicPr>
              <a:picLocks noChangeAspect="1" noChangeArrowheads="1"/>
            </p:cNvPicPr>
            <p:nvPr/>
          </p:nvPicPr>
          <p:blipFill>
            <a:blip r:embed="rId5">
              <a:extLst>
                <a:ext uri="{28A0092B-C50C-407E-A947-70E740481C1C}">
                  <a14:useLocalDpi xmlns:a14="http://schemas.microsoft.com/office/drawing/2010/main" val="0"/>
                </a:ext>
              </a:extLst>
            </a:blip>
            <a:srcRect l="19426" t="5267" r="8942" b="31712"/>
            <a:stretch>
              <a:fillRect/>
            </a:stretch>
          </p:blipFill>
          <p:spPr bwMode="auto">
            <a:xfrm>
              <a:off x="3644803" y="2619785"/>
              <a:ext cx="1053083" cy="694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8" name="Image 28"/>
            <p:cNvPicPr>
              <a:picLocks noChangeAspect="1"/>
            </p:cNvPicPr>
            <p:nvPr/>
          </p:nvPicPr>
          <p:blipFill>
            <a:blip r:embed="rId6">
              <a:extLst>
                <a:ext uri="{28A0092B-C50C-407E-A947-70E740481C1C}">
                  <a14:useLocalDpi xmlns:a14="http://schemas.microsoft.com/office/drawing/2010/main" val="0"/>
                </a:ext>
              </a:extLst>
            </a:blip>
            <a:srcRect l="2328" t="86053" r="85402" b="8690"/>
            <a:stretch>
              <a:fillRect/>
            </a:stretch>
          </p:blipFill>
          <p:spPr bwMode="auto">
            <a:xfrm>
              <a:off x="210292" y="4607698"/>
              <a:ext cx="850520" cy="2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4279" name="Image 29"/>
          <p:cNvPicPr>
            <a:picLocks noChangeAspect="1"/>
          </p:cNvPicPr>
          <p:nvPr/>
        </p:nvPicPr>
        <p:blipFill>
          <a:blip r:embed="rId6">
            <a:extLst>
              <a:ext uri="{28A0092B-C50C-407E-A947-70E740481C1C}">
                <a14:useLocalDpi xmlns:a14="http://schemas.microsoft.com/office/drawing/2010/main" val="0"/>
              </a:ext>
            </a:extLst>
          </a:blip>
          <a:srcRect l="2328" t="86053" r="85402" b="8690"/>
          <a:stretch>
            <a:fillRect/>
          </a:stretch>
        </p:blipFill>
        <p:spPr bwMode="auto">
          <a:xfrm>
            <a:off x="1817688" y="3241675"/>
            <a:ext cx="8493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0" name="ZoneTexte 30"/>
          <p:cNvSpPr txBox="1">
            <a:spLocks noChangeArrowheads="1"/>
          </p:cNvSpPr>
          <p:nvPr/>
        </p:nvSpPr>
        <p:spPr bwMode="auto">
          <a:xfrm>
            <a:off x="1811338" y="3638550"/>
            <a:ext cx="3524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400" b="1">
                <a:solidFill>
                  <a:srgbClr val="FFFFFF"/>
                </a:solidFill>
              </a:rPr>
              <a:t>b)</a:t>
            </a:r>
          </a:p>
        </p:txBody>
      </p:sp>
      <p:cxnSp>
        <p:nvCxnSpPr>
          <p:cNvPr id="54281" name="Connecteur droit avec flèche 31"/>
          <p:cNvCxnSpPr>
            <a:cxnSpLocks noChangeShapeType="1"/>
          </p:cNvCxnSpPr>
          <p:nvPr/>
        </p:nvCxnSpPr>
        <p:spPr bwMode="auto">
          <a:xfrm flipV="1">
            <a:off x="3227388" y="3025775"/>
            <a:ext cx="0" cy="238125"/>
          </a:xfrm>
          <a:prstGeom prst="straightConnector1">
            <a:avLst/>
          </a:prstGeom>
          <a:noFill/>
          <a:ln w="9525" algn="ctr">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54282" name="Connecteur droit avec flèche 32"/>
          <p:cNvCxnSpPr>
            <a:cxnSpLocks noChangeShapeType="1"/>
          </p:cNvCxnSpPr>
          <p:nvPr/>
        </p:nvCxnSpPr>
        <p:spPr bwMode="auto">
          <a:xfrm flipV="1">
            <a:off x="2146300" y="3025775"/>
            <a:ext cx="0" cy="238125"/>
          </a:xfrm>
          <a:prstGeom prst="straightConnector1">
            <a:avLst/>
          </a:prstGeom>
          <a:noFill/>
          <a:ln w="9525" algn="ctr">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54283" name="Connecteur droit avec flèche 33"/>
          <p:cNvCxnSpPr>
            <a:cxnSpLocks noChangeShapeType="1"/>
          </p:cNvCxnSpPr>
          <p:nvPr/>
        </p:nvCxnSpPr>
        <p:spPr bwMode="auto">
          <a:xfrm flipV="1">
            <a:off x="2506663" y="3025775"/>
            <a:ext cx="0" cy="238125"/>
          </a:xfrm>
          <a:prstGeom prst="straightConnector1">
            <a:avLst/>
          </a:prstGeom>
          <a:noFill/>
          <a:ln w="9525" algn="ctr">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54284" name="Connecteur droit avec flèche 34"/>
          <p:cNvCxnSpPr>
            <a:cxnSpLocks noChangeShapeType="1"/>
          </p:cNvCxnSpPr>
          <p:nvPr/>
        </p:nvCxnSpPr>
        <p:spPr bwMode="auto">
          <a:xfrm flipV="1">
            <a:off x="3370263" y="5451475"/>
            <a:ext cx="0" cy="238125"/>
          </a:xfrm>
          <a:prstGeom prst="straightConnector1">
            <a:avLst/>
          </a:prstGeom>
          <a:noFill/>
          <a:ln w="9525" algn="ctr">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54285" name="Connecteur droit avec flèche 35"/>
          <p:cNvCxnSpPr>
            <a:cxnSpLocks noChangeShapeType="1"/>
          </p:cNvCxnSpPr>
          <p:nvPr/>
        </p:nvCxnSpPr>
        <p:spPr bwMode="auto">
          <a:xfrm flipV="1">
            <a:off x="2146300" y="5451475"/>
            <a:ext cx="0" cy="238125"/>
          </a:xfrm>
          <a:prstGeom prst="straightConnector1">
            <a:avLst/>
          </a:prstGeom>
          <a:noFill/>
          <a:ln w="9525" algn="ctr">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54286" name="Connecteur droit avec flèche 36"/>
          <p:cNvCxnSpPr>
            <a:cxnSpLocks noChangeShapeType="1"/>
          </p:cNvCxnSpPr>
          <p:nvPr/>
        </p:nvCxnSpPr>
        <p:spPr bwMode="auto">
          <a:xfrm flipV="1">
            <a:off x="2651125" y="5451475"/>
            <a:ext cx="0" cy="238125"/>
          </a:xfrm>
          <a:prstGeom prst="straightConnector1">
            <a:avLst/>
          </a:prstGeom>
          <a:noFill/>
          <a:ln w="9525" algn="ctr">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54287" name="Connecteur droit avec flèche 37"/>
          <p:cNvCxnSpPr>
            <a:cxnSpLocks noChangeShapeType="1"/>
          </p:cNvCxnSpPr>
          <p:nvPr/>
        </p:nvCxnSpPr>
        <p:spPr bwMode="auto">
          <a:xfrm flipV="1">
            <a:off x="3530600" y="5451475"/>
            <a:ext cx="0" cy="238125"/>
          </a:xfrm>
          <a:prstGeom prst="straightConnector1">
            <a:avLst/>
          </a:prstGeom>
          <a:noFill/>
          <a:ln w="9525" algn="ctr">
            <a:solidFill>
              <a:srgbClr val="FFFFFF"/>
            </a:solidFill>
            <a:round/>
            <a:headEnd/>
            <a:tailEnd type="arrow" w="med" len="med"/>
          </a:ln>
          <a:extLst>
            <a:ext uri="{909E8E84-426E-40DD-AFC4-6F175D3DCCD1}">
              <a14:hiddenFill xmlns:a14="http://schemas.microsoft.com/office/drawing/2010/main">
                <a:noFill/>
              </a14:hiddenFill>
            </a:ext>
          </a:extLst>
        </p:spPr>
      </p:cxnSp>
      <p:sp>
        <p:nvSpPr>
          <p:cNvPr id="54288" name="Rectangle 40"/>
          <p:cNvSpPr>
            <a:spLocks noChangeArrowheads="1"/>
          </p:cNvSpPr>
          <p:nvPr/>
        </p:nvSpPr>
        <p:spPr bwMode="auto">
          <a:xfrm>
            <a:off x="3732213" y="6040438"/>
            <a:ext cx="4987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defTabSz="912813" eaLnBrk="0" hangingPunct="0">
              <a:spcBef>
                <a:spcPct val="20000"/>
              </a:spcBef>
              <a:buChar char="•"/>
              <a:defRPr sz="3200">
                <a:solidFill>
                  <a:schemeClr val="tx1"/>
                </a:solidFill>
                <a:latin typeface="Arial" pitchFamily="34" charset="0"/>
                <a:cs typeface="Arial" pitchFamily="34" charset="0"/>
              </a:defRPr>
            </a:lvl1pPr>
            <a:lvl2pPr marL="742950" indent="-285750" defTabSz="912813" eaLnBrk="0" hangingPunct="0">
              <a:spcBef>
                <a:spcPct val="20000"/>
              </a:spcBef>
              <a:buChar char="–"/>
              <a:defRPr sz="2800">
                <a:solidFill>
                  <a:schemeClr val="tx1"/>
                </a:solidFill>
                <a:latin typeface="Arial" pitchFamily="34" charset="0"/>
                <a:cs typeface="Arial" pitchFamily="34" charset="0"/>
              </a:defRPr>
            </a:lvl2pPr>
            <a:lvl3pPr marL="1143000" indent="-228600" defTabSz="912813" eaLnBrk="0" hangingPunct="0">
              <a:spcBef>
                <a:spcPct val="20000"/>
              </a:spcBef>
              <a:buChar char="•"/>
              <a:defRPr sz="2400">
                <a:solidFill>
                  <a:schemeClr val="tx1"/>
                </a:solidFill>
                <a:latin typeface="Arial" pitchFamily="34" charset="0"/>
                <a:cs typeface="Arial" pitchFamily="34" charset="0"/>
              </a:defRPr>
            </a:lvl3pPr>
            <a:lvl4pPr marL="1600200" indent="-228600" defTabSz="912813" eaLnBrk="0" hangingPunct="0">
              <a:spcBef>
                <a:spcPct val="20000"/>
              </a:spcBef>
              <a:buChar char="–"/>
              <a:defRPr sz="2000">
                <a:solidFill>
                  <a:schemeClr val="tx1"/>
                </a:solidFill>
                <a:latin typeface="Arial" pitchFamily="34" charset="0"/>
                <a:cs typeface="Arial" pitchFamily="34" charset="0"/>
              </a:defRPr>
            </a:lvl4pPr>
            <a:lvl5pPr marL="2057400" indent="-228600" defTabSz="912813" eaLnBrk="0" hangingPunct="0">
              <a:spcBef>
                <a:spcPct val="20000"/>
              </a:spcBef>
              <a:buChar char="»"/>
              <a:defRPr sz="2000">
                <a:solidFill>
                  <a:schemeClr val="tx1"/>
                </a:solidFill>
                <a:latin typeface="Arial" pitchFamily="34" charset="0"/>
                <a:cs typeface="Arial" pitchFamily="34" charset="0"/>
              </a:defRPr>
            </a:lvl5pPr>
            <a:lvl6pPr marL="2514600" indent="-228600" defTabSz="912813"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defTabSz="912813"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defTabSz="912813"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defTabSz="912813"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200">
                <a:ea typeface="MS PGothic" pitchFamily="34" charset="-128"/>
              </a:rPr>
              <a:t>L.-M. Lacroix et al. </a:t>
            </a:r>
            <a:r>
              <a:rPr lang="en-US" altLang="fr-FR" sz="1200" b="1" i="1">
                <a:ea typeface="MS PGothic" pitchFamily="34" charset="-128"/>
              </a:rPr>
              <a:t>J. Am. Chem. Soc. </a:t>
            </a:r>
            <a:r>
              <a:rPr lang="en-US" altLang="fr-FR" sz="1200" i="1">
                <a:ea typeface="MS PGothic" pitchFamily="34" charset="-128"/>
              </a:rPr>
              <a:t>136, </a:t>
            </a:r>
            <a:r>
              <a:rPr lang="en-US" altLang="fr-FR" sz="1200">
                <a:ea typeface="MS PGothic" pitchFamily="34" charset="-128"/>
              </a:rPr>
              <a:t>13075 (2014)</a:t>
            </a:r>
            <a:endParaRPr lang="fr-FR" altLang="fr-FR" sz="1200" b="1">
              <a:ea typeface="MS PGothic" pitchFamily="34" charset="-128"/>
            </a:endParaRPr>
          </a:p>
        </p:txBody>
      </p:sp>
      <p:pic>
        <p:nvPicPr>
          <p:cNvPr id="54289" name="Picture 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288" y="-9525"/>
            <a:ext cx="847726"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290" name="Text Box 30"/>
          <p:cNvSpPr txBox="1">
            <a:spLocks noChangeArrowheads="1"/>
          </p:cNvSpPr>
          <p:nvPr/>
        </p:nvSpPr>
        <p:spPr bwMode="auto">
          <a:xfrm>
            <a:off x="3519488" y="6572250"/>
            <a:ext cx="218122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200" i="1">
                <a:solidFill>
                  <a:srgbClr val="1C1C1C"/>
                </a:solidFill>
              </a:rPr>
              <a:t>Ecole ETPMSE – 20/06/2016</a:t>
            </a:r>
          </a:p>
        </p:txBody>
      </p:sp>
      <p:sp>
        <p:nvSpPr>
          <p:cNvPr id="42" name="Rectangle 2"/>
          <p:cNvSpPr txBox="1">
            <a:spLocks noChangeArrowheads="1"/>
          </p:cNvSpPr>
          <p:nvPr/>
        </p:nvSpPr>
        <p:spPr bwMode="auto">
          <a:xfrm>
            <a:off x="19050" y="19050"/>
            <a:ext cx="7935913" cy="381000"/>
          </a:xfrm>
          <a:prstGeom prst="rect">
            <a:avLst/>
          </a:prstGeom>
          <a:noFill/>
          <a:ln w="9525">
            <a:noFill/>
            <a:miter lim="800000"/>
            <a:headEnd/>
            <a:tailEnd/>
          </a:ln>
          <a:effectLst/>
        </p:spPr>
        <p:txBody>
          <a:bodyPr lIns="91422" tIns="45711" rIns="91422" bIns="45711" anchor="ctr"/>
          <a:lstStyle>
            <a:lvl1pPr defTabSz="801688">
              <a:defRPr>
                <a:solidFill>
                  <a:schemeClr val="tx1"/>
                </a:solidFill>
                <a:latin typeface="Arial" charset="0"/>
                <a:cs typeface="Arial" charset="0"/>
              </a:defRPr>
            </a:lvl1pPr>
            <a:lvl2pPr marL="742950" indent="-285750" defTabSz="801688">
              <a:defRPr>
                <a:solidFill>
                  <a:schemeClr val="tx1"/>
                </a:solidFill>
                <a:latin typeface="Arial" charset="0"/>
                <a:cs typeface="Arial" charset="0"/>
              </a:defRPr>
            </a:lvl2pPr>
            <a:lvl3pPr marL="1143000" indent="-228600" defTabSz="801688">
              <a:defRPr>
                <a:solidFill>
                  <a:schemeClr val="tx1"/>
                </a:solidFill>
                <a:latin typeface="Arial" charset="0"/>
                <a:cs typeface="Arial" charset="0"/>
              </a:defRPr>
            </a:lvl3pPr>
            <a:lvl4pPr marL="1600200" indent="-228600" defTabSz="801688">
              <a:defRPr>
                <a:solidFill>
                  <a:schemeClr val="tx1"/>
                </a:solidFill>
                <a:latin typeface="Arial" charset="0"/>
                <a:cs typeface="Arial" charset="0"/>
              </a:defRPr>
            </a:lvl4pPr>
            <a:lvl5pPr marL="2057400" indent="-228600" defTabSz="801688">
              <a:defRPr>
                <a:solidFill>
                  <a:schemeClr val="tx1"/>
                </a:solidFill>
                <a:latin typeface="Arial" charset="0"/>
                <a:cs typeface="Arial" charset="0"/>
              </a:defRPr>
            </a:lvl5pPr>
            <a:lvl6pPr marL="2514600" indent="-228600" defTabSz="801688" fontAlgn="base">
              <a:spcBef>
                <a:spcPct val="0"/>
              </a:spcBef>
              <a:spcAft>
                <a:spcPct val="0"/>
              </a:spcAft>
              <a:defRPr>
                <a:solidFill>
                  <a:schemeClr val="tx1"/>
                </a:solidFill>
                <a:latin typeface="Arial" charset="0"/>
                <a:cs typeface="Arial" charset="0"/>
              </a:defRPr>
            </a:lvl6pPr>
            <a:lvl7pPr marL="2971800" indent="-228600" defTabSz="801688" fontAlgn="base">
              <a:spcBef>
                <a:spcPct val="0"/>
              </a:spcBef>
              <a:spcAft>
                <a:spcPct val="0"/>
              </a:spcAft>
              <a:defRPr>
                <a:solidFill>
                  <a:schemeClr val="tx1"/>
                </a:solidFill>
                <a:latin typeface="Arial" charset="0"/>
                <a:cs typeface="Arial" charset="0"/>
              </a:defRPr>
            </a:lvl7pPr>
            <a:lvl8pPr marL="3429000" indent="-228600" defTabSz="801688" fontAlgn="base">
              <a:spcBef>
                <a:spcPct val="0"/>
              </a:spcBef>
              <a:spcAft>
                <a:spcPct val="0"/>
              </a:spcAft>
              <a:defRPr>
                <a:solidFill>
                  <a:schemeClr val="tx1"/>
                </a:solidFill>
                <a:latin typeface="Arial" charset="0"/>
                <a:cs typeface="Arial" charset="0"/>
              </a:defRPr>
            </a:lvl8pPr>
            <a:lvl9pPr marL="3886200" indent="-228600" defTabSz="801688" fontAlgn="base">
              <a:spcBef>
                <a:spcPct val="0"/>
              </a:spcBef>
              <a:spcAft>
                <a:spcPct val="0"/>
              </a:spcAft>
              <a:defRPr>
                <a:solidFill>
                  <a:schemeClr val="tx1"/>
                </a:solidFill>
                <a:latin typeface="Arial" charset="0"/>
                <a:cs typeface="Arial" charset="0"/>
              </a:defRPr>
            </a:lvl9pPr>
          </a:lstStyle>
          <a:p>
            <a:pPr>
              <a:defRPr/>
            </a:pPr>
            <a:r>
              <a:rPr kumimoji="1" lang="en-US" altLang="fr-FR" sz="2400" b="1" dirty="0" smtClean="0">
                <a:solidFill>
                  <a:srgbClr val="1C1C1C"/>
                </a:solidFill>
                <a:effectLst>
                  <a:outerShdw blurRad="38100" dist="38100" dir="2700000" algn="tl">
                    <a:srgbClr val="C0C0C0"/>
                  </a:outerShdw>
                </a:effectLst>
              </a:rPr>
              <a:t>Au NWs instability : single chain formation</a:t>
            </a:r>
            <a:endParaRPr kumimoji="1" lang="fr-FR" altLang="fr-FR" sz="2400" b="1" dirty="0" smtClean="0">
              <a:solidFill>
                <a:srgbClr val="1C1C1C"/>
              </a:solidFill>
              <a:effectLst>
                <a:outerShdw blurRad="38100" dist="38100" dir="2700000" algn="tl">
                  <a:srgbClr val="C0C0C0"/>
                </a:outerShdw>
              </a:effectLst>
            </a:endParaRPr>
          </a:p>
        </p:txBody>
      </p:sp>
      <p:sp>
        <p:nvSpPr>
          <p:cNvPr id="54292" name="Espace réservé du numéro de diapositive 1"/>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fld id="{FF4F2D67-C4C2-4A70-81F7-E1EA39CEF285}" type="slidenum">
              <a:rPr lang="en-US" altLang="fr-FR" sz="1400" smtClean="0"/>
              <a:pPr eaLnBrk="1" hangingPunct="1">
                <a:spcBef>
                  <a:spcPct val="0"/>
                </a:spcBef>
                <a:buFontTx/>
                <a:buNone/>
              </a:pPr>
              <a:t>55</a:t>
            </a:fld>
            <a:endParaRPr lang="en-US" altLang="fr-FR" sz="1400" smtClean="0"/>
          </a:p>
        </p:txBody>
      </p:sp>
      <p:grpSp>
        <p:nvGrpSpPr>
          <p:cNvPr id="54293" name="Groupe 25"/>
          <p:cNvGrpSpPr>
            <a:grpSpLocks/>
          </p:cNvGrpSpPr>
          <p:nvPr/>
        </p:nvGrpSpPr>
        <p:grpSpPr bwMode="auto">
          <a:xfrm>
            <a:off x="7939088" y="-28575"/>
            <a:ext cx="1233487" cy="700088"/>
            <a:chOff x="7561263" y="-28575"/>
            <a:chExt cx="1611312" cy="914400"/>
          </a:xfrm>
        </p:grpSpPr>
        <p:pic>
          <p:nvPicPr>
            <p:cNvPr id="54294" name="Picture 21" descr="logo_lpcno_300_dpi_fondtransparen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67700" y="-28575"/>
              <a:ext cx="9048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5" name="Picture 37" descr="Afficher l'image d'origin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61263" y="93663"/>
              <a:ext cx="7858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1989138"/>
            <a:ext cx="1857375"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1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1413" y="1989138"/>
            <a:ext cx="181927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1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5" y="1976438"/>
            <a:ext cx="1857375"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1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8550" y="4005263"/>
            <a:ext cx="1866900"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12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5675" y="5895975"/>
            <a:ext cx="1838325"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Picture 12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40200" y="5953125"/>
            <a:ext cx="317182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Picture 12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463" y="6002338"/>
            <a:ext cx="4210051"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5" name="Picture 7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08625" y="3967163"/>
            <a:ext cx="1849438"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6" name="Picture 7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38" y="0"/>
            <a:ext cx="1827212"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7" name="Picture 7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35150" y="0"/>
            <a:ext cx="1844675"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8" name="Picture 76"/>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540375" y="0"/>
            <a:ext cx="1820863"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9" name="Picture 7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29488" y="3976688"/>
            <a:ext cx="1814512" cy="195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0" name="Picture 7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683000" y="0"/>
            <a:ext cx="1868488"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1" name="Picture 8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31075" y="1979613"/>
            <a:ext cx="1849438"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2" name="Picture 8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308850" y="0"/>
            <a:ext cx="1854200"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3" name="Picture 8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499100" y="1979613"/>
            <a:ext cx="1849438"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4" name="Picture 83"/>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0" y="4005263"/>
            <a:ext cx="1846263"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5" name="Picture 84"/>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820863" y="4005263"/>
            <a:ext cx="1878012"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16" name="Text Box 94"/>
          <p:cNvSpPr txBox="1">
            <a:spLocks noChangeArrowheads="1"/>
          </p:cNvSpPr>
          <p:nvPr/>
        </p:nvSpPr>
        <p:spPr bwMode="auto">
          <a:xfrm>
            <a:off x="3644900" y="1960563"/>
            <a:ext cx="387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200" b="1">
                <a:solidFill>
                  <a:schemeClr val="bg1"/>
                </a:solidFill>
              </a:rPr>
              <a:t>Au</a:t>
            </a:r>
          </a:p>
        </p:txBody>
      </p:sp>
      <p:sp>
        <p:nvSpPr>
          <p:cNvPr id="55317" name="Text Box 114"/>
          <p:cNvSpPr txBox="1">
            <a:spLocks noChangeArrowheads="1"/>
          </p:cNvSpPr>
          <p:nvPr/>
        </p:nvSpPr>
        <p:spPr bwMode="auto">
          <a:xfrm>
            <a:off x="1808163" y="1989138"/>
            <a:ext cx="336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200" b="1">
                <a:solidFill>
                  <a:schemeClr val="bg1"/>
                </a:solidFill>
              </a:rPr>
              <a:t>Pt</a:t>
            </a:r>
          </a:p>
        </p:txBody>
      </p:sp>
      <p:sp>
        <p:nvSpPr>
          <p:cNvPr id="55318" name="Text Box 115"/>
          <p:cNvSpPr txBox="1">
            <a:spLocks noChangeArrowheads="1"/>
          </p:cNvSpPr>
          <p:nvPr/>
        </p:nvSpPr>
        <p:spPr bwMode="auto">
          <a:xfrm>
            <a:off x="-36513" y="1954213"/>
            <a:ext cx="336551"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200" b="1"/>
              <a:t>Pt</a:t>
            </a:r>
          </a:p>
        </p:txBody>
      </p:sp>
      <p:sp>
        <p:nvSpPr>
          <p:cNvPr id="55319" name="Text Box 116"/>
          <p:cNvSpPr txBox="1">
            <a:spLocks noChangeArrowheads="1"/>
          </p:cNvSpPr>
          <p:nvPr/>
        </p:nvSpPr>
        <p:spPr bwMode="auto">
          <a:xfrm>
            <a:off x="3659188" y="3998913"/>
            <a:ext cx="387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200" b="1"/>
              <a:t>Ge</a:t>
            </a:r>
          </a:p>
        </p:txBody>
      </p:sp>
      <p:sp>
        <p:nvSpPr>
          <p:cNvPr id="55320" name="Text Box 119"/>
          <p:cNvSpPr txBox="1">
            <a:spLocks noChangeArrowheads="1"/>
          </p:cNvSpPr>
          <p:nvPr/>
        </p:nvSpPr>
        <p:spPr bwMode="auto">
          <a:xfrm>
            <a:off x="0" y="6011863"/>
            <a:ext cx="5397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200" b="1"/>
              <a:t>CoPt</a:t>
            </a:r>
          </a:p>
        </p:txBody>
      </p:sp>
      <p:sp>
        <p:nvSpPr>
          <p:cNvPr id="55321" name="Text Box 121"/>
          <p:cNvSpPr txBox="1">
            <a:spLocks noChangeArrowheads="1"/>
          </p:cNvSpPr>
          <p:nvPr/>
        </p:nvSpPr>
        <p:spPr bwMode="auto">
          <a:xfrm>
            <a:off x="3659188" y="1954213"/>
            <a:ext cx="387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200" b="1"/>
              <a:t>Au</a:t>
            </a:r>
          </a:p>
        </p:txBody>
      </p:sp>
      <p:sp>
        <p:nvSpPr>
          <p:cNvPr id="55322" name="Text Box 123"/>
          <p:cNvSpPr txBox="1">
            <a:spLocks noChangeArrowheads="1"/>
          </p:cNvSpPr>
          <p:nvPr/>
        </p:nvSpPr>
        <p:spPr bwMode="auto">
          <a:xfrm>
            <a:off x="6659563" y="6597650"/>
            <a:ext cx="7143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200" b="1"/>
              <a:t>Co@Fe</a:t>
            </a:r>
          </a:p>
        </p:txBody>
      </p:sp>
      <p:sp>
        <p:nvSpPr>
          <p:cNvPr id="55323" name="Text Box 125"/>
          <p:cNvSpPr txBox="1">
            <a:spLocks noChangeArrowheads="1"/>
          </p:cNvSpPr>
          <p:nvPr/>
        </p:nvSpPr>
        <p:spPr bwMode="auto">
          <a:xfrm>
            <a:off x="8429625" y="6583363"/>
            <a:ext cx="7397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200" b="1"/>
              <a:t>Co@Cu</a:t>
            </a:r>
          </a:p>
        </p:txBody>
      </p:sp>
      <p:pic>
        <p:nvPicPr>
          <p:cNvPr id="55324" name="Picture 133"/>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203575" y="2035175"/>
            <a:ext cx="4286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25" name="Espace réservé du numéro de diapositive 1"/>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fld id="{5466183D-3811-4499-84DF-D4E8FA02BA6C}" type="slidenum">
              <a:rPr lang="en-US" altLang="fr-FR" sz="1400" smtClean="0"/>
              <a:pPr eaLnBrk="1" hangingPunct="1">
                <a:spcBef>
                  <a:spcPct val="0"/>
                </a:spcBef>
                <a:buFontTx/>
                <a:buNone/>
              </a:pPr>
              <a:t>56</a:t>
            </a:fld>
            <a:endParaRPr lang="en-US" altLang="fr-FR" sz="1400" smtClean="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9525"/>
            <a:ext cx="847726"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7771" name="Rectangle 11"/>
          <p:cNvSpPr>
            <a:spLocks noChangeArrowheads="1"/>
          </p:cNvSpPr>
          <p:nvPr/>
        </p:nvSpPr>
        <p:spPr bwMode="auto">
          <a:xfrm>
            <a:off x="250825" y="765175"/>
            <a:ext cx="2881313" cy="439261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fr-FR" altLang="fr-FR" sz="1800"/>
          </a:p>
        </p:txBody>
      </p:sp>
      <p:pic>
        <p:nvPicPr>
          <p:cNvPr id="5632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908050"/>
            <a:ext cx="2386012" cy="324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325" name="Text Box 6"/>
          <p:cNvSpPr txBox="1">
            <a:spLocks noChangeArrowheads="1"/>
          </p:cNvSpPr>
          <p:nvPr/>
        </p:nvSpPr>
        <p:spPr bwMode="auto">
          <a:xfrm>
            <a:off x="250825" y="4219575"/>
            <a:ext cx="3068638"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600"/>
              <a:t>Heat : 	thermodecomposition</a:t>
            </a:r>
          </a:p>
          <a:p>
            <a:pPr eaLnBrk="1" hangingPunct="1">
              <a:spcBef>
                <a:spcPct val="0"/>
              </a:spcBef>
              <a:buFontTx/>
              <a:buNone/>
            </a:pPr>
            <a:r>
              <a:rPr lang="fr-FR" altLang="fr-FR" sz="1600"/>
              <a:t>	thermolysis</a:t>
            </a:r>
          </a:p>
        </p:txBody>
      </p:sp>
      <p:pic>
        <p:nvPicPr>
          <p:cNvPr id="5632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908050"/>
            <a:ext cx="2944813" cy="324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327" name="Text Box 8"/>
          <p:cNvSpPr txBox="1">
            <a:spLocks noChangeArrowheads="1"/>
          </p:cNvSpPr>
          <p:nvPr/>
        </p:nvSpPr>
        <p:spPr bwMode="auto">
          <a:xfrm>
            <a:off x="3203575" y="4221163"/>
            <a:ext cx="2908300"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600"/>
              <a:t>Mechanic vibration : sonolysis</a:t>
            </a:r>
          </a:p>
        </p:txBody>
      </p:sp>
      <p:pic>
        <p:nvPicPr>
          <p:cNvPr id="56328"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3663" y="1628775"/>
            <a:ext cx="2443162" cy="183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329" name="Text Box 10"/>
          <p:cNvSpPr txBox="1">
            <a:spLocks noChangeArrowheads="1"/>
          </p:cNvSpPr>
          <p:nvPr/>
        </p:nvSpPr>
        <p:spPr bwMode="auto">
          <a:xfrm>
            <a:off x="6300788" y="4221163"/>
            <a:ext cx="2932112"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600"/>
              <a:t>Irradiation : UV decomposition</a:t>
            </a:r>
          </a:p>
        </p:txBody>
      </p:sp>
      <p:pic>
        <p:nvPicPr>
          <p:cNvPr id="56330" name="Picture 43" descr="logo_lpcno_300_dpi_fondtranspar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67700" y="-28575"/>
            <a:ext cx="9048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1" name="Picture 37" descr="Afficher l'image d'origi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61263" y="93663"/>
            <a:ext cx="7858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2" name="Text Box 30"/>
          <p:cNvSpPr txBox="1">
            <a:spLocks noChangeArrowheads="1"/>
          </p:cNvSpPr>
          <p:nvPr/>
        </p:nvSpPr>
        <p:spPr bwMode="auto">
          <a:xfrm>
            <a:off x="3519488" y="6572250"/>
            <a:ext cx="218122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200" i="1">
                <a:solidFill>
                  <a:srgbClr val="1C1C1C"/>
                </a:solidFill>
              </a:rPr>
              <a:t>Ecole ETPMSE – 20/06/2016</a:t>
            </a:r>
          </a:p>
        </p:txBody>
      </p:sp>
      <p:sp>
        <p:nvSpPr>
          <p:cNvPr id="14" name="Rectangle 2"/>
          <p:cNvSpPr txBox="1">
            <a:spLocks noChangeArrowheads="1"/>
          </p:cNvSpPr>
          <p:nvPr/>
        </p:nvSpPr>
        <p:spPr bwMode="auto">
          <a:xfrm>
            <a:off x="19050" y="19050"/>
            <a:ext cx="6858000" cy="381000"/>
          </a:xfrm>
          <a:prstGeom prst="rect">
            <a:avLst/>
          </a:prstGeom>
          <a:noFill/>
          <a:ln w="9525">
            <a:noFill/>
            <a:miter lim="800000"/>
            <a:headEnd/>
            <a:tailEnd/>
          </a:ln>
          <a:effectLst/>
        </p:spPr>
        <p:txBody>
          <a:bodyPr lIns="91422" tIns="45711" rIns="91422" bIns="45711" anchor="ctr"/>
          <a:lstStyle>
            <a:lvl1pPr defTabSz="801688">
              <a:defRPr>
                <a:solidFill>
                  <a:schemeClr val="tx1"/>
                </a:solidFill>
                <a:latin typeface="Arial" charset="0"/>
                <a:cs typeface="Arial" charset="0"/>
              </a:defRPr>
            </a:lvl1pPr>
            <a:lvl2pPr marL="742950" indent="-285750" defTabSz="801688">
              <a:defRPr>
                <a:solidFill>
                  <a:schemeClr val="tx1"/>
                </a:solidFill>
                <a:latin typeface="Arial" charset="0"/>
                <a:cs typeface="Arial" charset="0"/>
              </a:defRPr>
            </a:lvl2pPr>
            <a:lvl3pPr marL="1143000" indent="-228600" defTabSz="801688">
              <a:defRPr>
                <a:solidFill>
                  <a:schemeClr val="tx1"/>
                </a:solidFill>
                <a:latin typeface="Arial" charset="0"/>
                <a:cs typeface="Arial" charset="0"/>
              </a:defRPr>
            </a:lvl3pPr>
            <a:lvl4pPr marL="1600200" indent="-228600" defTabSz="801688">
              <a:defRPr>
                <a:solidFill>
                  <a:schemeClr val="tx1"/>
                </a:solidFill>
                <a:latin typeface="Arial" charset="0"/>
                <a:cs typeface="Arial" charset="0"/>
              </a:defRPr>
            </a:lvl4pPr>
            <a:lvl5pPr marL="2057400" indent="-228600" defTabSz="801688">
              <a:defRPr>
                <a:solidFill>
                  <a:schemeClr val="tx1"/>
                </a:solidFill>
                <a:latin typeface="Arial" charset="0"/>
                <a:cs typeface="Arial" charset="0"/>
              </a:defRPr>
            </a:lvl5pPr>
            <a:lvl6pPr marL="2514600" indent="-228600" defTabSz="801688" fontAlgn="base">
              <a:spcBef>
                <a:spcPct val="0"/>
              </a:spcBef>
              <a:spcAft>
                <a:spcPct val="0"/>
              </a:spcAft>
              <a:defRPr>
                <a:solidFill>
                  <a:schemeClr val="tx1"/>
                </a:solidFill>
                <a:latin typeface="Arial" charset="0"/>
                <a:cs typeface="Arial" charset="0"/>
              </a:defRPr>
            </a:lvl6pPr>
            <a:lvl7pPr marL="2971800" indent="-228600" defTabSz="801688" fontAlgn="base">
              <a:spcBef>
                <a:spcPct val="0"/>
              </a:spcBef>
              <a:spcAft>
                <a:spcPct val="0"/>
              </a:spcAft>
              <a:defRPr>
                <a:solidFill>
                  <a:schemeClr val="tx1"/>
                </a:solidFill>
                <a:latin typeface="Arial" charset="0"/>
                <a:cs typeface="Arial" charset="0"/>
              </a:defRPr>
            </a:lvl7pPr>
            <a:lvl8pPr marL="3429000" indent="-228600" defTabSz="801688" fontAlgn="base">
              <a:spcBef>
                <a:spcPct val="0"/>
              </a:spcBef>
              <a:spcAft>
                <a:spcPct val="0"/>
              </a:spcAft>
              <a:defRPr>
                <a:solidFill>
                  <a:schemeClr val="tx1"/>
                </a:solidFill>
                <a:latin typeface="Arial" charset="0"/>
                <a:cs typeface="Arial" charset="0"/>
              </a:defRPr>
            </a:lvl8pPr>
            <a:lvl9pPr marL="3886200" indent="-228600" defTabSz="801688" fontAlgn="base">
              <a:spcBef>
                <a:spcPct val="0"/>
              </a:spcBef>
              <a:spcAft>
                <a:spcPct val="0"/>
              </a:spcAft>
              <a:defRPr>
                <a:solidFill>
                  <a:schemeClr val="tx1"/>
                </a:solidFill>
                <a:latin typeface="Arial" charset="0"/>
                <a:cs typeface="Arial" charset="0"/>
              </a:defRPr>
            </a:lvl9pPr>
          </a:lstStyle>
          <a:p>
            <a:pPr>
              <a:defRPr/>
            </a:pPr>
            <a:r>
              <a:rPr kumimoji="1" lang="en-US" altLang="fr-FR" sz="2400" b="1" dirty="0" smtClean="0">
                <a:solidFill>
                  <a:srgbClr val="1C1C1C"/>
                </a:solidFill>
                <a:effectLst>
                  <a:outerShdw blurRad="38100" dist="38100" dir="2700000" algn="tl">
                    <a:srgbClr val="C0C0C0"/>
                  </a:outerShdw>
                </a:effectLst>
              </a:rPr>
              <a:t>Synthesis of nanoparticles – Energy transfer</a:t>
            </a:r>
            <a:endParaRPr kumimoji="1" lang="fr-FR" altLang="fr-FR" sz="2400" b="1" dirty="0" smtClean="0">
              <a:solidFill>
                <a:srgbClr val="1C1C1C"/>
              </a:solidFill>
              <a:effectLst>
                <a:outerShdw blurRad="38100" dist="38100" dir="2700000" algn="tl">
                  <a:srgbClr val="C0C0C0"/>
                </a:outerShdw>
              </a:effectLst>
            </a:endParaRPr>
          </a:p>
        </p:txBody>
      </p:sp>
      <p:sp>
        <p:nvSpPr>
          <p:cNvPr id="56334" name="Espace réservé du numéro de diapositive 1"/>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fld id="{C3BC1DC0-96EC-43D2-BC3A-DF8E04B9FD71}" type="slidenum">
              <a:rPr lang="en-US" altLang="fr-FR" sz="1400" smtClean="0"/>
              <a:pPr eaLnBrk="1" hangingPunct="1">
                <a:spcBef>
                  <a:spcPct val="0"/>
                </a:spcBef>
                <a:buFontTx/>
                <a:buNone/>
              </a:pPr>
              <a:t>57</a:t>
            </a:fld>
            <a:endParaRPr lang="en-US" altLang="fr-FR" sz="140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77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7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9525"/>
            <a:ext cx="847726"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47" name="Picture 43" descr="logo_lpcno_300_dpi_fondtranspar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7700" y="-28575"/>
            <a:ext cx="9048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37" descr="Afficher l'image d'orig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1263" y="93663"/>
            <a:ext cx="7858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Text Box 30"/>
          <p:cNvSpPr txBox="1">
            <a:spLocks noChangeArrowheads="1"/>
          </p:cNvSpPr>
          <p:nvPr/>
        </p:nvSpPr>
        <p:spPr bwMode="auto">
          <a:xfrm>
            <a:off x="3519488" y="6572250"/>
            <a:ext cx="218122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200" i="1">
                <a:solidFill>
                  <a:srgbClr val="1C1C1C"/>
                </a:solidFill>
              </a:rPr>
              <a:t>Ecole ETPMSE – 20/06/2016</a:t>
            </a:r>
          </a:p>
        </p:txBody>
      </p:sp>
      <p:sp>
        <p:nvSpPr>
          <p:cNvPr id="17" name="Rectangle 2"/>
          <p:cNvSpPr txBox="1">
            <a:spLocks noChangeArrowheads="1"/>
          </p:cNvSpPr>
          <p:nvPr/>
        </p:nvSpPr>
        <p:spPr bwMode="auto">
          <a:xfrm>
            <a:off x="19050" y="19050"/>
            <a:ext cx="6858000" cy="381000"/>
          </a:xfrm>
          <a:prstGeom prst="rect">
            <a:avLst/>
          </a:prstGeom>
          <a:noFill/>
          <a:ln w="9525">
            <a:noFill/>
            <a:miter lim="800000"/>
            <a:headEnd/>
            <a:tailEnd/>
          </a:ln>
          <a:effectLst/>
        </p:spPr>
        <p:txBody>
          <a:bodyPr lIns="91422" tIns="45711" rIns="91422" bIns="45711" anchor="ctr"/>
          <a:lstStyle>
            <a:lvl1pPr defTabSz="801688">
              <a:defRPr>
                <a:solidFill>
                  <a:schemeClr val="tx1"/>
                </a:solidFill>
                <a:latin typeface="Arial" charset="0"/>
                <a:cs typeface="Arial" charset="0"/>
              </a:defRPr>
            </a:lvl1pPr>
            <a:lvl2pPr marL="742950" indent="-285750" defTabSz="801688">
              <a:defRPr>
                <a:solidFill>
                  <a:schemeClr val="tx1"/>
                </a:solidFill>
                <a:latin typeface="Arial" charset="0"/>
                <a:cs typeface="Arial" charset="0"/>
              </a:defRPr>
            </a:lvl2pPr>
            <a:lvl3pPr marL="1143000" indent="-228600" defTabSz="801688">
              <a:defRPr>
                <a:solidFill>
                  <a:schemeClr val="tx1"/>
                </a:solidFill>
                <a:latin typeface="Arial" charset="0"/>
                <a:cs typeface="Arial" charset="0"/>
              </a:defRPr>
            </a:lvl3pPr>
            <a:lvl4pPr marL="1600200" indent="-228600" defTabSz="801688">
              <a:defRPr>
                <a:solidFill>
                  <a:schemeClr val="tx1"/>
                </a:solidFill>
                <a:latin typeface="Arial" charset="0"/>
                <a:cs typeface="Arial" charset="0"/>
              </a:defRPr>
            </a:lvl4pPr>
            <a:lvl5pPr marL="2057400" indent="-228600" defTabSz="801688">
              <a:defRPr>
                <a:solidFill>
                  <a:schemeClr val="tx1"/>
                </a:solidFill>
                <a:latin typeface="Arial" charset="0"/>
                <a:cs typeface="Arial" charset="0"/>
              </a:defRPr>
            </a:lvl5pPr>
            <a:lvl6pPr marL="2514600" indent="-228600" defTabSz="801688" fontAlgn="base">
              <a:spcBef>
                <a:spcPct val="0"/>
              </a:spcBef>
              <a:spcAft>
                <a:spcPct val="0"/>
              </a:spcAft>
              <a:defRPr>
                <a:solidFill>
                  <a:schemeClr val="tx1"/>
                </a:solidFill>
                <a:latin typeface="Arial" charset="0"/>
                <a:cs typeface="Arial" charset="0"/>
              </a:defRPr>
            </a:lvl6pPr>
            <a:lvl7pPr marL="2971800" indent="-228600" defTabSz="801688" fontAlgn="base">
              <a:spcBef>
                <a:spcPct val="0"/>
              </a:spcBef>
              <a:spcAft>
                <a:spcPct val="0"/>
              </a:spcAft>
              <a:defRPr>
                <a:solidFill>
                  <a:schemeClr val="tx1"/>
                </a:solidFill>
                <a:latin typeface="Arial" charset="0"/>
                <a:cs typeface="Arial" charset="0"/>
              </a:defRPr>
            </a:lvl7pPr>
            <a:lvl8pPr marL="3429000" indent="-228600" defTabSz="801688" fontAlgn="base">
              <a:spcBef>
                <a:spcPct val="0"/>
              </a:spcBef>
              <a:spcAft>
                <a:spcPct val="0"/>
              </a:spcAft>
              <a:defRPr>
                <a:solidFill>
                  <a:schemeClr val="tx1"/>
                </a:solidFill>
                <a:latin typeface="Arial" charset="0"/>
                <a:cs typeface="Arial" charset="0"/>
              </a:defRPr>
            </a:lvl8pPr>
            <a:lvl9pPr marL="3886200" indent="-228600" defTabSz="801688" fontAlgn="base">
              <a:spcBef>
                <a:spcPct val="0"/>
              </a:spcBef>
              <a:spcAft>
                <a:spcPct val="0"/>
              </a:spcAft>
              <a:defRPr>
                <a:solidFill>
                  <a:schemeClr val="tx1"/>
                </a:solidFill>
                <a:latin typeface="Arial" charset="0"/>
                <a:cs typeface="Arial" charset="0"/>
              </a:defRPr>
            </a:lvl9pPr>
          </a:lstStyle>
          <a:p>
            <a:pPr>
              <a:defRPr/>
            </a:pPr>
            <a:r>
              <a:rPr kumimoji="1" lang="en-US" altLang="fr-FR" sz="2400" b="1" dirty="0" smtClean="0">
                <a:solidFill>
                  <a:srgbClr val="1C1C1C"/>
                </a:solidFill>
                <a:effectLst>
                  <a:outerShdw blurRad="38100" dist="38100" dir="2700000" algn="tl">
                    <a:srgbClr val="C0C0C0"/>
                  </a:outerShdw>
                </a:effectLst>
              </a:rPr>
              <a:t>Synthesis of hybrids NPs</a:t>
            </a:r>
            <a:endParaRPr kumimoji="1" lang="fr-FR" altLang="fr-FR" sz="2400" b="1" dirty="0" smtClean="0">
              <a:solidFill>
                <a:srgbClr val="1C1C1C"/>
              </a:solidFill>
              <a:effectLst>
                <a:outerShdw blurRad="38100" dist="38100" dir="2700000" algn="tl">
                  <a:srgbClr val="C0C0C0"/>
                </a:outerShdw>
              </a:effectLst>
            </a:endParaRPr>
          </a:p>
        </p:txBody>
      </p:sp>
      <p:pic>
        <p:nvPicPr>
          <p:cNvPr id="57351" name="Picture 20" descr="dumbell"/>
          <p:cNvPicPr>
            <a:picLocks noChangeAspect="1" noChangeArrowheads="1"/>
          </p:cNvPicPr>
          <p:nvPr/>
        </p:nvPicPr>
        <p:blipFill>
          <a:blip r:embed="rId5">
            <a:extLst>
              <a:ext uri="{28A0092B-C50C-407E-A947-70E740481C1C}">
                <a14:useLocalDpi xmlns:a14="http://schemas.microsoft.com/office/drawing/2010/main" val="0"/>
              </a:ext>
            </a:extLst>
          </a:blip>
          <a:srcRect l="28723" t="10132" r="1140" b="5125"/>
          <a:stretch>
            <a:fillRect/>
          </a:stretch>
        </p:blipFill>
        <p:spPr bwMode="auto">
          <a:xfrm>
            <a:off x="152400" y="661988"/>
            <a:ext cx="23558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2" name="Text Box 23"/>
          <p:cNvSpPr txBox="1">
            <a:spLocks noChangeArrowheads="1"/>
          </p:cNvSpPr>
          <p:nvPr/>
        </p:nvSpPr>
        <p:spPr bwMode="auto">
          <a:xfrm>
            <a:off x="906463" y="2390775"/>
            <a:ext cx="1158875"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800"/>
              <a:t>Dumbbell</a:t>
            </a:r>
          </a:p>
        </p:txBody>
      </p:sp>
      <p:sp>
        <p:nvSpPr>
          <p:cNvPr id="57353" name="ZoneTexte 2"/>
          <p:cNvSpPr txBox="1">
            <a:spLocks noChangeArrowheads="1"/>
          </p:cNvSpPr>
          <p:nvPr/>
        </p:nvSpPr>
        <p:spPr bwMode="auto">
          <a:xfrm>
            <a:off x="990600" y="6264275"/>
            <a:ext cx="4475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400"/>
              <a:t>H. W. Gu Yu et al., </a:t>
            </a:r>
            <a:r>
              <a:rPr lang="fr-FR" altLang="fr-FR" sz="1400" b="1" i="1"/>
              <a:t>J. Am. Chem. Soc. </a:t>
            </a:r>
            <a:r>
              <a:rPr lang="fr-FR" altLang="fr-FR" sz="1400" i="1"/>
              <a:t>127</a:t>
            </a:r>
            <a:r>
              <a:rPr lang="fr-FR" altLang="fr-FR" sz="1400"/>
              <a:t>, 34 (2005)</a:t>
            </a:r>
          </a:p>
        </p:txBody>
      </p:sp>
      <p:pic>
        <p:nvPicPr>
          <p:cNvPr id="57354" name="Picture 12"/>
          <p:cNvPicPr>
            <a:picLocks noChangeAspect="1" noChangeArrowheads="1"/>
          </p:cNvPicPr>
          <p:nvPr/>
        </p:nvPicPr>
        <p:blipFill>
          <a:blip r:embed="rId6">
            <a:extLst>
              <a:ext uri="{28A0092B-C50C-407E-A947-70E740481C1C}">
                <a14:useLocalDpi xmlns:a14="http://schemas.microsoft.com/office/drawing/2010/main" val="0"/>
              </a:ext>
            </a:extLst>
          </a:blip>
          <a:srcRect l="33286"/>
          <a:stretch>
            <a:fillRect/>
          </a:stretch>
        </p:blipFill>
        <p:spPr bwMode="auto">
          <a:xfrm>
            <a:off x="2828925" y="2971800"/>
            <a:ext cx="6007100" cy="308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355"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0" y="914400"/>
            <a:ext cx="6330950" cy="1881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356" name="ZoneTexte 14"/>
          <p:cNvSpPr txBox="1">
            <a:spLocks noChangeArrowheads="1"/>
          </p:cNvSpPr>
          <p:nvPr/>
        </p:nvSpPr>
        <p:spPr bwMode="auto">
          <a:xfrm>
            <a:off x="447675" y="3868738"/>
            <a:ext cx="25241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800"/>
              <a:t>Synthesis in aqueous and organic phase</a:t>
            </a:r>
          </a:p>
        </p:txBody>
      </p:sp>
      <p:sp>
        <p:nvSpPr>
          <p:cNvPr id="57357" name="Espace réservé du numéro de diapositive 1"/>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fld id="{0E2A03BF-0B68-446D-836E-4C060B64B0E8}" type="slidenum">
              <a:rPr lang="en-US" altLang="fr-FR" sz="1400" smtClean="0"/>
              <a:pPr eaLnBrk="1" hangingPunct="1">
                <a:spcBef>
                  <a:spcPct val="0"/>
                </a:spcBef>
                <a:buFontTx/>
                <a:buNone/>
              </a:pPr>
              <a:t>58</a:t>
            </a:fld>
            <a:endParaRPr lang="en-US" altLang="fr-FR" sz="1400" smtClean="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3"/>
          <p:cNvPicPr>
            <a:picLocks noChangeAspect="1" noChangeArrowheads="1"/>
          </p:cNvPicPr>
          <p:nvPr/>
        </p:nvPicPr>
        <p:blipFill>
          <a:blip r:embed="rId3" cstate="print"/>
          <a:srcRect/>
          <a:stretch>
            <a:fillRect/>
          </a:stretch>
        </p:blipFill>
        <p:spPr bwMode="auto">
          <a:xfrm>
            <a:off x="5334227" y="1851954"/>
            <a:ext cx="2868424" cy="415167"/>
          </a:xfrm>
          <a:prstGeom prst="rect">
            <a:avLst/>
          </a:prstGeom>
          <a:noFill/>
          <a:ln w="9525">
            <a:noFill/>
            <a:miter lim="800000"/>
            <a:headEnd/>
            <a:tailEnd/>
          </a:ln>
        </p:spPr>
      </p:pic>
      <p:pic>
        <p:nvPicPr>
          <p:cNvPr id="11572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9116" y="2279558"/>
            <a:ext cx="5137732" cy="3627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Image 13" descr="40C 3h.tif"/>
          <p:cNvPicPr>
            <a:picLocks noChangeAspect="1"/>
          </p:cNvPicPr>
          <p:nvPr/>
        </p:nvPicPr>
        <p:blipFill>
          <a:blip r:embed="rId5" cstate="print"/>
          <a:stretch>
            <a:fillRect/>
          </a:stretch>
        </p:blipFill>
        <p:spPr>
          <a:xfrm>
            <a:off x="368555" y="4889913"/>
            <a:ext cx="1968087" cy="1968087"/>
          </a:xfrm>
          <a:prstGeom prst="rect">
            <a:avLst/>
          </a:prstGeom>
        </p:spPr>
      </p:pic>
      <p:pic>
        <p:nvPicPr>
          <p:cNvPr id="16" name="Image 15" descr="40C 45min.tif"/>
          <p:cNvPicPr>
            <a:picLocks noChangeAspect="1"/>
          </p:cNvPicPr>
          <p:nvPr/>
        </p:nvPicPr>
        <p:blipFill>
          <a:blip r:embed="rId6" cstate="print"/>
          <a:stretch>
            <a:fillRect/>
          </a:stretch>
        </p:blipFill>
        <p:spPr>
          <a:xfrm>
            <a:off x="368555" y="2941486"/>
            <a:ext cx="1968087" cy="1968087"/>
          </a:xfrm>
          <a:prstGeom prst="rect">
            <a:avLst/>
          </a:prstGeom>
        </p:spPr>
      </p:pic>
      <p:pic>
        <p:nvPicPr>
          <p:cNvPr id="17" name="Image 16" descr="40C 15min.tif"/>
          <p:cNvPicPr>
            <a:picLocks noChangeAspect="1"/>
          </p:cNvPicPr>
          <p:nvPr/>
        </p:nvPicPr>
        <p:blipFill>
          <a:blip r:embed="rId7" cstate="print"/>
          <a:stretch>
            <a:fillRect/>
          </a:stretch>
        </p:blipFill>
        <p:spPr>
          <a:xfrm>
            <a:off x="368555" y="971665"/>
            <a:ext cx="1968087" cy="1968087"/>
          </a:xfrm>
          <a:prstGeom prst="rect">
            <a:avLst/>
          </a:prstGeom>
        </p:spPr>
      </p:pic>
      <p:sp>
        <p:nvSpPr>
          <p:cNvPr id="18" name="ZoneTexte 17"/>
          <p:cNvSpPr txBox="1"/>
          <p:nvPr/>
        </p:nvSpPr>
        <p:spPr>
          <a:xfrm>
            <a:off x="2336642" y="2314690"/>
            <a:ext cx="1669298" cy="615553"/>
          </a:xfrm>
          <a:prstGeom prst="rect">
            <a:avLst/>
          </a:prstGeom>
          <a:solidFill>
            <a:srgbClr val="FFFFFF"/>
          </a:solidFill>
        </p:spPr>
        <p:txBody>
          <a:bodyPr wrap="square" rtlCol="0">
            <a:spAutoFit/>
          </a:bodyPr>
          <a:lstStyle/>
          <a:p>
            <a:r>
              <a:rPr lang="fr-FR" dirty="0" smtClean="0"/>
              <a:t>15 min </a:t>
            </a:r>
          </a:p>
          <a:p>
            <a:r>
              <a:rPr lang="fr-FR" sz="1600" b="1" dirty="0" smtClean="0"/>
              <a:t>L  </a:t>
            </a:r>
            <a:r>
              <a:rPr lang="fr-FR" sz="1600" b="1" dirty="0" smtClean="0">
                <a:latin typeface="Times New Roman"/>
                <a:cs typeface="Times New Roman"/>
              </a:rPr>
              <a:t>~ 100 nm</a:t>
            </a:r>
            <a:endParaRPr lang="fr-FR" sz="1600" b="1" dirty="0" smtClean="0"/>
          </a:p>
        </p:txBody>
      </p:sp>
      <p:sp>
        <p:nvSpPr>
          <p:cNvPr id="19" name="ZoneTexte 18"/>
          <p:cNvSpPr txBox="1"/>
          <p:nvPr/>
        </p:nvSpPr>
        <p:spPr>
          <a:xfrm>
            <a:off x="2336642" y="4282777"/>
            <a:ext cx="1344108" cy="666849"/>
          </a:xfrm>
          <a:prstGeom prst="rect">
            <a:avLst/>
          </a:prstGeom>
          <a:solidFill>
            <a:srgbClr val="FFFFFF"/>
          </a:solidFill>
        </p:spPr>
        <p:txBody>
          <a:bodyPr wrap="square" rtlCol="0">
            <a:spAutoFit/>
          </a:bodyPr>
          <a:lstStyle/>
          <a:p>
            <a:pPr>
              <a:spcBef>
                <a:spcPts val="200"/>
              </a:spcBef>
              <a:spcAft>
                <a:spcPts val="200"/>
              </a:spcAft>
            </a:pPr>
            <a:r>
              <a:rPr lang="fr-FR" dirty="0" smtClean="0"/>
              <a:t>45 min</a:t>
            </a:r>
          </a:p>
          <a:p>
            <a:pPr>
              <a:spcBef>
                <a:spcPts val="200"/>
              </a:spcBef>
              <a:spcAft>
                <a:spcPts val="200"/>
              </a:spcAft>
            </a:pPr>
            <a:r>
              <a:rPr lang="fr-FR" sz="1600" b="1" dirty="0" smtClean="0"/>
              <a:t>L  </a:t>
            </a:r>
            <a:r>
              <a:rPr lang="fr-FR" sz="1600" b="1" dirty="0" smtClean="0">
                <a:latin typeface="Times New Roman"/>
                <a:cs typeface="Times New Roman"/>
              </a:rPr>
              <a:t>~ 500 nm</a:t>
            </a:r>
            <a:endParaRPr lang="fr-FR" sz="1600" b="1" dirty="0" smtClean="0"/>
          </a:p>
        </p:txBody>
      </p:sp>
      <p:sp>
        <p:nvSpPr>
          <p:cNvPr id="20" name="ZoneTexte 19"/>
          <p:cNvSpPr txBox="1"/>
          <p:nvPr/>
        </p:nvSpPr>
        <p:spPr>
          <a:xfrm>
            <a:off x="2336642" y="6252598"/>
            <a:ext cx="1334050" cy="615553"/>
          </a:xfrm>
          <a:prstGeom prst="rect">
            <a:avLst/>
          </a:prstGeom>
          <a:solidFill>
            <a:srgbClr val="FFFFFF"/>
          </a:solidFill>
        </p:spPr>
        <p:txBody>
          <a:bodyPr wrap="square" rtlCol="0">
            <a:spAutoFit/>
          </a:bodyPr>
          <a:lstStyle/>
          <a:p>
            <a:r>
              <a:rPr lang="fr-FR" dirty="0" smtClean="0"/>
              <a:t>3 h </a:t>
            </a:r>
          </a:p>
          <a:p>
            <a:r>
              <a:rPr lang="fr-FR" sz="1600" b="1" dirty="0" smtClean="0"/>
              <a:t>L  </a:t>
            </a:r>
            <a:r>
              <a:rPr lang="fr-FR" sz="1600" b="1" dirty="0" smtClean="0">
                <a:sym typeface="Symbol"/>
              </a:rPr>
              <a:t>  2 µm</a:t>
            </a:r>
            <a:endParaRPr lang="fr-FR" sz="1600" b="1" dirty="0" smtClean="0"/>
          </a:p>
        </p:txBody>
      </p:sp>
      <p:sp>
        <p:nvSpPr>
          <p:cNvPr id="21" name="Espace réservé du texte 6"/>
          <p:cNvSpPr txBox="1">
            <a:spLocks/>
          </p:cNvSpPr>
          <p:nvPr/>
        </p:nvSpPr>
        <p:spPr bwMode="auto">
          <a:xfrm>
            <a:off x="395288" y="255588"/>
            <a:ext cx="8326437" cy="5953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spcBef>
                <a:spcPct val="0"/>
              </a:spcBef>
              <a:buFontTx/>
              <a:buNone/>
            </a:pPr>
            <a:r>
              <a:rPr lang="en-US" altLang="fr-FR" sz="2400" b="1" dirty="0" smtClean="0">
                <a:ea typeface="ＭＳ Ｐゴシック" pitchFamily="34" charset="-128"/>
              </a:rPr>
              <a:t>Growth mechanism : isotropic environment</a:t>
            </a:r>
            <a:endParaRPr lang="fr-FR" altLang="fr-FR" sz="2400" b="1" dirty="0" smtClean="0">
              <a:ea typeface="ＭＳ Ｐゴシック" pitchFamily="34" charset="-128"/>
            </a:endParaRPr>
          </a:p>
        </p:txBody>
      </p:sp>
      <p:sp>
        <p:nvSpPr>
          <p:cNvPr id="22" name="Rectangle 40"/>
          <p:cNvSpPr>
            <a:spLocks noChangeArrowheads="1"/>
          </p:cNvSpPr>
          <p:nvPr/>
        </p:nvSpPr>
        <p:spPr bwMode="auto">
          <a:xfrm>
            <a:off x="5705475" y="6030731"/>
            <a:ext cx="32194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fontAlgn="base">
              <a:spcBef>
                <a:spcPct val="0"/>
              </a:spcBef>
              <a:spcAft>
                <a:spcPct val="0"/>
              </a:spcAft>
              <a:defRPr>
                <a:solidFill>
                  <a:schemeClr val="tx1"/>
                </a:solidFill>
                <a:latin typeface="Arial" pitchFamily="34" charset="0"/>
                <a:ea typeface="ＭＳ Ｐゴシック" pitchFamily="34" charset="-128"/>
              </a:defRPr>
            </a:lvl6pPr>
            <a:lvl7pPr marL="2971800" indent="-228600" fontAlgn="base">
              <a:spcBef>
                <a:spcPct val="0"/>
              </a:spcBef>
              <a:spcAft>
                <a:spcPct val="0"/>
              </a:spcAft>
              <a:defRPr>
                <a:solidFill>
                  <a:schemeClr val="tx1"/>
                </a:solidFill>
                <a:latin typeface="Arial" pitchFamily="34" charset="0"/>
                <a:ea typeface="ＭＳ Ｐゴシック" pitchFamily="34" charset="-128"/>
              </a:defRPr>
            </a:lvl7pPr>
            <a:lvl8pPr marL="3429000" indent="-228600" fontAlgn="base">
              <a:spcBef>
                <a:spcPct val="0"/>
              </a:spcBef>
              <a:spcAft>
                <a:spcPct val="0"/>
              </a:spcAft>
              <a:defRPr>
                <a:solidFill>
                  <a:schemeClr val="tx1"/>
                </a:solidFill>
                <a:latin typeface="Arial" pitchFamily="34" charset="0"/>
                <a:ea typeface="ＭＳ Ｐゴシック" pitchFamily="34" charset="-128"/>
              </a:defRPr>
            </a:lvl8pPr>
            <a:lvl9pPr marL="3886200" indent="-228600" fontAlgn="base">
              <a:spcBef>
                <a:spcPct val="0"/>
              </a:spcBef>
              <a:spcAft>
                <a:spcPct val="0"/>
              </a:spcAft>
              <a:defRPr>
                <a:solidFill>
                  <a:schemeClr val="tx1"/>
                </a:solidFill>
                <a:latin typeface="Arial" pitchFamily="34" charset="0"/>
                <a:ea typeface="ＭＳ Ｐゴシック" pitchFamily="34" charset="-128"/>
              </a:defRPr>
            </a:lvl9pPr>
          </a:lstStyle>
          <a:p>
            <a:pPr defTabSz="914400"/>
            <a:r>
              <a:rPr lang="en-US" altLang="fr-FR" sz="1200" dirty="0">
                <a:cs typeface="Arial" panose="020B0604020202020204" pitchFamily="34" charset="0"/>
              </a:rPr>
              <a:t> </a:t>
            </a:r>
            <a:r>
              <a:rPr lang="en-US" altLang="fr-FR" sz="1200" dirty="0" smtClean="0">
                <a:cs typeface="Arial" panose="020B0604020202020204" pitchFamily="34" charset="0"/>
              </a:rPr>
              <a:t>A. </a:t>
            </a:r>
            <a:r>
              <a:rPr lang="en-US" altLang="fr-FR" sz="1200" dirty="0" err="1" smtClean="0">
                <a:cs typeface="Arial" panose="020B0604020202020204" pitchFamily="34" charset="0"/>
              </a:rPr>
              <a:t>Loubat</a:t>
            </a:r>
            <a:r>
              <a:rPr lang="en-US" altLang="fr-FR" sz="1200" dirty="0" smtClean="0">
                <a:cs typeface="Arial" panose="020B0604020202020204" pitchFamily="34" charset="0"/>
              </a:rPr>
              <a:t> et al. </a:t>
            </a:r>
            <a:r>
              <a:rPr lang="en-US" altLang="fr-FR" sz="1200" b="1" i="1" dirty="0" smtClean="0">
                <a:cs typeface="Arial" panose="020B0604020202020204" pitchFamily="34" charset="0"/>
              </a:rPr>
              <a:t>Langmuir</a:t>
            </a:r>
            <a:r>
              <a:rPr lang="en-US" altLang="fr-FR" sz="1200" b="1" dirty="0" smtClean="0">
                <a:cs typeface="Arial" panose="020B0604020202020204" pitchFamily="34" charset="0"/>
              </a:rPr>
              <a:t>,</a:t>
            </a:r>
            <a:r>
              <a:rPr lang="en-US" altLang="fr-FR" sz="1200" dirty="0" smtClean="0">
                <a:cs typeface="Arial" panose="020B0604020202020204" pitchFamily="34" charset="0"/>
              </a:rPr>
              <a:t> </a:t>
            </a:r>
            <a:r>
              <a:rPr lang="en-US" altLang="fr-FR" sz="1200" i="1" dirty="0" smtClean="0">
                <a:cs typeface="Arial" panose="020B0604020202020204" pitchFamily="34" charset="0"/>
              </a:rPr>
              <a:t>30</a:t>
            </a:r>
            <a:r>
              <a:rPr lang="en-US" altLang="fr-FR" sz="1200" dirty="0" smtClean="0">
                <a:cs typeface="Arial" panose="020B0604020202020204" pitchFamily="34" charset="0"/>
              </a:rPr>
              <a:t>, 4005 (2014)</a:t>
            </a:r>
            <a:endParaRPr lang="fr-FR" altLang="fr-FR" sz="1200" dirty="0">
              <a:cs typeface="Arial" panose="020B0604020202020204" pitchFamily="34" charset="0"/>
            </a:endParaRPr>
          </a:p>
        </p:txBody>
      </p:sp>
      <p:sp>
        <p:nvSpPr>
          <p:cNvPr id="13" name="ZoneTexte 12"/>
          <p:cNvSpPr txBox="1"/>
          <p:nvPr/>
        </p:nvSpPr>
        <p:spPr>
          <a:xfrm>
            <a:off x="2588268" y="1097861"/>
            <a:ext cx="4929235" cy="369332"/>
          </a:xfrm>
          <a:prstGeom prst="rect">
            <a:avLst/>
          </a:prstGeom>
          <a:noFill/>
        </p:spPr>
        <p:txBody>
          <a:bodyPr wrap="none" rtlCol="0">
            <a:spAutoFit/>
          </a:bodyPr>
          <a:lstStyle/>
          <a:p>
            <a:r>
              <a:rPr lang="fr-FR" dirty="0" smtClean="0"/>
              <a:t>10 </a:t>
            </a:r>
            <a:r>
              <a:rPr lang="fr-FR" dirty="0" err="1" smtClean="0"/>
              <a:t>mM</a:t>
            </a:r>
            <a:r>
              <a:rPr lang="fr-FR" dirty="0" smtClean="0"/>
              <a:t> HAuCl</a:t>
            </a:r>
            <a:r>
              <a:rPr lang="fr-FR" baseline="-25000" dirty="0" smtClean="0"/>
              <a:t>4</a:t>
            </a:r>
            <a:r>
              <a:rPr lang="fr-FR" dirty="0" smtClean="0"/>
              <a:t>+ 400 </a:t>
            </a:r>
            <a:r>
              <a:rPr lang="fr-FR" dirty="0" err="1" smtClean="0"/>
              <a:t>mM</a:t>
            </a:r>
            <a:r>
              <a:rPr lang="fr-FR" dirty="0" smtClean="0"/>
              <a:t> OY + 1000 </a:t>
            </a:r>
            <a:r>
              <a:rPr lang="fr-FR" dirty="0" err="1" smtClean="0"/>
              <a:t>mM</a:t>
            </a:r>
            <a:r>
              <a:rPr lang="fr-FR" dirty="0" smtClean="0"/>
              <a:t> TIPS</a:t>
            </a:r>
            <a:endParaRPr lang="fr-FR" dirty="0"/>
          </a:p>
        </p:txBody>
      </p:sp>
      <p:sp>
        <p:nvSpPr>
          <p:cNvPr id="15" name="ZoneTexte 14"/>
          <p:cNvSpPr txBox="1"/>
          <p:nvPr/>
        </p:nvSpPr>
        <p:spPr>
          <a:xfrm>
            <a:off x="8144369" y="1107121"/>
            <a:ext cx="928267" cy="369332"/>
          </a:xfrm>
          <a:prstGeom prst="rect">
            <a:avLst/>
          </a:prstGeom>
          <a:noFill/>
        </p:spPr>
        <p:txBody>
          <a:bodyPr wrap="none" rtlCol="0">
            <a:spAutoFit/>
          </a:bodyPr>
          <a:lstStyle/>
          <a:p>
            <a:r>
              <a:rPr lang="fr-FR" dirty="0" smtClean="0"/>
              <a:t>Au </a:t>
            </a:r>
            <a:r>
              <a:rPr lang="fr-FR" dirty="0" err="1" smtClean="0"/>
              <a:t>NWs</a:t>
            </a:r>
            <a:endParaRPr lang="fr-FR" dirty="0"/>
          </a:p>
        </p:txBody>
      </p:sp>
      <p:sp>
        <p:nvSpPr>
          <p:cNvPr id="23" name="ZoneTexte 22"/>
          <p:cNvSpPr txBox="1"/>
          <p:nvPr/>
        </p:nvSpPr>
        <p:spPr>
          <a:xfrm>
            <a:off x="7147867" y="968567"/>
            <a:ext cx="1045478" cy="646331"/>
          </a:xfrm>
          <a:prstGeom prst="rect">
            <a:avLst/>
          </a:prstGeom>
          <a:noFill/>
        </p:spPr>
        <p:txBody>
          <a:bodyPr wrap="none" rtlCol="0">
            <a:spAutoFit/>
          </a:bodyPr>
          <a:lstStyle/>
          <a:p>
            <a:pPr algn="ctr"/>
            <a:r>
              <a:rPr lang="fr-FR" sz="1200" dirty="0" smtClean="0"/>
              <a:t>Hexane</a:t>
            </a:r>
          </a:p>
          <a:p>
            <a:pPr algn="ctr"/>
            <a:r>
              <a:rPr lang="fr-FR" sz="1200" dirty="0" smtClean="0"/>
              <a:t>, </a:t>
            </a:r>
          </a:p>
          <a:p>
            <a:pPr algn="ctr"/>
            <a:r>
              <a:rPr lang="fr-FR" sz="1200" dirty="0" smtClean="0"/>
              <a:t>40°C, 1h30</a:t>
            </a:r>
            <a:endParaRPr lang="fr-FR" sz="1200" dirty="0"/>
          </a:p>
        </p:txBody>
      </p:sp>
      <p:cxnSp>
        <p:nvCxnSpPr>
          <p:cNvPr id="24" name="Connecteur droit avec flèche 23"/>
          <p:cNvCxnSpPr/>
          <p:nvPr/>
        </p:nvCxnSpPr>
        <p:spPr>
          <a:xfrm>
            <a:off x="7458075" y="1279441"/>
            <a:ext cx="534441" cy="617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8844040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9525"/>
            <a:ext cx="847726"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7" name="Espace réservé du numéro de diapositive 1"/>
          <p:cNvSpPr>
            <a:spLocks noGrp="1"/>
          </p:cNvSpPr>
          <p:nvPr>
            <p:ph type="sldNum" sz="quarter" idx="12"/>
          </p:nvPr>
        </p:nvSpPr>
        <p:spPr>
          <a:xfrm>
            <a:off x="6553200" y="6076950"/>
            <a:ext cx="2133600" cy="476250"/>
          </a:xfrm>
          <a:noFill/>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fld id="{C08C08FC-9B9A-44D8-A5D0-4132DEBB9A73}" type="slidenum">
              <a:rPr lang="en-US" altLang="fr-FR" sz="1400" smtClean="0"/>
              <a:pPr eaLnBrk="1" hangingPunct="1">
                <a:spcBef>
                  <a:spcPct val="0"/>
                </a:spcBef>
                <a:buFontTx/>
                <a:buNone/>
              </a:pPr>
              <a:t>6</a:t>
            </a:fld>
            <a:endParaRPr lang="en-US" altLang="fr-FR" sz="1400" smtClean="0"/>
          </a:p>
        </p:txBody>
      </p:sp>
      <p:grpSp>
        <p:nvGrpSpPr>
          <p:cNvPr id="3" name="Group 3"/>
          <p:cNvGrpSpPr>
            <a:grpSpLocks/>
          </p:cNvGrpSpPr>
          <p:nvPr/>
        </p:nvGrpSpPr>
        <p:grpSpPr bwMode="auto">
          <a:xfrm>
            <a:off x="3176588" y="906463"/>
            <a:ext cx="2795587" cy="5307012"/>
            <a:chOff x="2001" y="648"/>
            <a:chExt cx="1761" cy="3343"/>
          </a:xfrm>
        </p:grpSpPr>
        <p:grpSp>
          <p:nvGrpSpPr>
            <p:cNvPr id="6168" name="Group 4"/>
            <p:cNvGrpSpPr>
              <a:grpSpLocks/>
            </p:cNvGrpSpPr>
            <p:nvPr/>
          </p:nvGrpSpPr>
          <p:grpSpPr bwMode="auto">
            <a:xfrm>
              <a:off x="2050" y="971"/>
              <a:ext cx="1712" cy="2359"/>
              <a:chOff x="2210" y="743"/>
              <a:chExt cx="1712" cy="2359"/>
            </a:xfrm>
          </p:grpSpPr>
          <p:pic>
            <p:nvPicPr>
              <p:cNvPr id="6171" name="Picture 5"/>
              <p:cNvPicPr>
                <a:picLocks noChangeAspect="1" noChangeArrowheads="1"/>
              </p:cNvPicPr>
              <p:nvPr/>
            </p:nvPicPr>
            <p:blipFill>
              <a:blip r:embed="rId4">
                <a:extLst>
                  <a:ext uri="{28A0092B-C50C-407E-A947-70E740481C1C}">
                    <a14:useLocalDpi xmlns:a14="http://schemas.microsoft.com/office/drawing/2010/main" val="0"/>
                  </a:ext>
                </a:extLst>
              </a:blip>
              <a:srcRect l="5600" t="50653" r="13095" b="1678"/>
              <a:stretch>
                <a:fillRect/>
              </a:stretch>
            </p:blipFill>
            <p:spPr bwMode="auto">
              <a:xfrm>
                <a:off x="2210" y="1922"/>
                <a:ext cx="1710" cy="1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7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1" y="743"/>
                <a:ext cx="1701" cy="1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169" name="Text Box 7"/>
            <p:cNvSpPr txBox="1">
              <a:spLocks noChangeArrowheads="1"/>
            </p:cNvSpPr>
            <p:nvPr/>
          </p:nvSpPr>
          <p:spPr bwMode="auto">
            <a:xfrm>
              <a:off x="2001" y="3779"/>
              <a:ext cx="152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r>
                <a:rPr lang="en-US" altLang="fr-FR" sz="800"/>
                <a:t>B Lamprecht et al., </a:t>
              </a:r>
              <a:r>
                <a:rPr lang="en-US" altLang="fr-FR" sz="800" i="1"/>
                <a:t>App. Phys. Lett.</a:t>
              </a:r>
              <a:r>
                <a:rPr lang="en-US" altLang="fr-FR" sz="800"/>
                <a:t>, </a:t>
              </a:r>
              <a:r>
                <a:rPr lang="en-US" altLang="fr-FR" sz="800" b="1"/>
                <a:t>2001</a:t>
              </a:r>
              <a:r>
                <a:rPr lang="en-US" altLang="fr-FR" sz="800"/>
                <a:t>, </a:t>
              </a:r>
              <a:r>
                <a:rPr lang="en-US" altLang="fr-FR" sz="800" u="sng"/>
                <a:t>79</a:t>
              </a:r>
              <a:r>
                <a:rPr lang="en-US" altLang="fr-FR" sz="800"/>
                <a:t>, 51</a:t>
              </a:r>
            </a:p>
            <a:p>
              <a:pPr>
                <a:spcBef>
                  <a:spcPct val="0"/>
                </a:spcBef>
                <a:buFontTx/>
                <a:buNone/>
              </a:pPr>
              <a:r>
                <a:rPr lang="en-US" altLang="fr-FR" sz="800"/>
                <a:t>J. Krenn, et al., </a:t>
              </a:r>
              <a:r>
                <a:rPr lang="en-US" altLang="fr-FR" sz="800" i="1"/>
                <a:t>Europhys. Lett.</a:t>
              </a:r>
              <a:r>
                <a:rPr lang="en-US" altLang="fr-FR" sz="800"/>
                <a:t>, </a:t>
              </a:r>
              <a:r>
                <a:rPr lang="en-US" altLang="fr-FR" sz="800" b="1"/>
                <a:t>2002</a:t>
              </a:r>
              <a:r>
                <a:rPr lang="en-US" altLang="fr-FR" sz="800"/>
                <a:t>, </a:t>
              </a:r>
              <a:r>
                <a:rPr lang="en-US" altLang="fr-FR" sz="800" u="sng"/>
                <a:t>60</a:t>
              </a:r>
              <a:r>
                <a:rPr lang="en-US" altLang="fr-FR" sz="800"/>
                <a:t>, 663.</a:t>
              </a:r>
            </a:p>
          </p:txBody>
        </p:sp>
        <p:sp>
          <p:nvSpPr>
            <p:cNvPr id="6170" name="Text Box 8"/>
            <p:cNvSpPr txBox="1">
              <a:spLocks noChangeArrowheads="1"/>
            </p:cNvSpPr>
            <p:nvPr/>
          </p:nvSpPr>
          <p:spPr bwMode="auto">
            <a:xfrm>
              <a:off x="2015" y="648"/>
              <a:ext cx="1718" cy="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har char="•"/>
                <a:tabLst>
                  <a:tab pos="482600" algn="l"/>
                </a:tabLst>
                <a:defRPr sz="3200">
                  <a:solidFill>
                    <a:schemeClr val="tx1"/>
                  </a:solidFill>
                  <a:latin typeface="Arial" pitchFamily="34" charset="0"/>
                  <a:cs typeface="Arial" pitchFamily="34" charset="0"/>
                </a:defRPr>
              </a:lvl1pPr>
              <a:lvl2pPr marL="742950" indent="-285750" eaLnBrk="0" hangingPunct="0">
                <a:spcBef>
                  <a:spcPct val="20000"/>
                </a:spcBef>
                <a:buChar char="–"/>
                <a:tabLst>
                  <a:tab pos="482600" algn="l"/>
                </a:tabLst>
                <a:defRPr sz="2800">
                  <a:solidFill>
                    <a:schemeClr val="tx1"/>
                  </a:solidFill>
                  <a:latin typeface="Arial" pitchFamily="34" charset="0"/>
                  <a:cs typeface="Arial" pitchFamily="34" charset="0"/>
                </a:defRPr>
              </a:lvl2pPr>
              <a:lvl3pPr marL="1143000" indent="-228600" eaLnBrk="0" hangingPunct="0">
                <a:spcBef>
                  <a:spcPct val="20000"/>
                </a:spcBef>
                <a:buChar char="•"/>
                <a:tabLst>
                  <a:tab pos="482600" algn="l"/>
                </a:tabLst>
                <a:defRPr sz="2400">
                  <a:solidFill>
                    <a:schemeClr val="tx1"/>
                  </a:solidFill>
                  <a:latin typeface="Arial" pitchFamily="34" charset="0"/>
                  <a:cs typeface="Arial" pitchFamily="34" charset="0"/>
                </a:defRPr>
              </a:lvl3pPr>
              <a:lvl4pPr marL="1600200" indent="-228600" eaLnBrk="0" hangingPunct="0">
                <a:spcBef>
                  <a:spcPct val="20000"/>
                </a:spcBef>
                <a:buChar char="–"/>
                <a:tabLst>
                  <a:tab pos="482600" algn="l"/>
                </a:tabLst>
                <a:defRPr sz="2000">
                  <a:solidFill>
                    <a:schemeClr val="tx1"/>
                  </a:solidFill>
                  <a:latin typeface="Arial" pitchFamily="34" charset="0"/>
                  <a:cs typeface="Arial" pitchFamily="34" charset="0"/>
                </a:defRPr>
              </a:lvl4pPr>
              <a:lvl5pPr marL="2057400" indent="-228600" eaLnBrk="0" hangingPunct="0">
                <a:spcBef>
                  <a:spcPct val="20000"/>
                </a:spcBef>
                <a:buChar char="»"/>
                <a:tabLst>
                  <a:tab pos="482600" algn="l"/>
                </a:tabLst>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tabLst>
                  <a:tab pos="482600" algn="l"/>
                </a:tabLst>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tabLst>
                  <a:tab pos="482600" algn="l"/>
                </a:tabLst>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tabLst>
                  <a:tab pos="482600" algn="l"/>
                </a:tabLst>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tabLst>
                  <a:tab pos="482600" algn="l"/>
                </a:tabLst>
                <a:defRPr sz="2000">
                  <a:solidFill>
                    <a:schemeClr val="tx1"/>
                  </a:solidFill>
                  <a:latin typeface="Arial" pitchFamily="34" charset="0"/>
                  <a:cs typeface="Arial" pitchFamily="34" charset="0"/>
                </a:defRPr>
              </a:lvl9pPr>
            </a:lstStyle>
            <a:p>
              <a:pPr>
                <a:spcBef>
                  <a:spcPct val="0"/>
                </a:spcBef>
                <a:buClr>
                  <a:srgbClr val="FF6600"/>
                </a:buClr>
                <a:buFont typeface="Wingdings" pitchFamily="2" charset="2"/>
                <a:buChar char="ü"/>
              </a:pPr>
              <a:r>
                <a:rPr lang="en-US" altLang="fr-FR" sz="1600" b="1"/>
                <a:t> Propagation &amp; decay.</a:t>
              </a:r>
              <a:endParaRPr lang="en-US" altLang="fr-FR" sz="1200"/>
            </a:p>
          </p:txBody>
        </p:sp>
      </p:grpSp>
      <p:grpSp>
        <p:nvGrpSpPr>
          <p:cNvPr id="9" name="Group 9"/>
          <p:cNvGrpSpPr>
            <a:grpSpLocks/>
          </p:cNvGrpSpPr>
          <p:nvPr/>
        </p:nvGrpSpPr>
        <p:grpSpPr bwMode="auto">
          <a:xfrm>
            <a:off x="6286500" y="906463"/>
            <a:ext cx="2727325" cy="5307012"/>
            <a:chOff x="3960" y="648"/>
            <a:chExt cx="1718" cy="3343"/>
          </a:xfrm>
        </p:grpSpPr>
        <p:sp>
          <p:nvSpPr>
            <p:cNvPr id="6159" name="Text Box 10"/>
            <p:cNvSpPr txBox="1">
              <a:spLocks noChangeArrowheads="1"/>
            </p:cNvSpPr>
            <p:nvPr/>
          </p:nvSpPr>
          <p:spPr bwMode="auto">
            <a:xfrm>
              <a:off x="4438" y="3779"/>
              <a:ext cx="109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800"/>
                <a:t>S. I. Bozhevolnyi, A. Dereux et al.,</a:t>
              </a:r>
            </a:p>
            <a:p>
              <a:pPr eaLnBrk="1" hangingPunct="1">
                <a:spcBef>
                  <a:spcPct val="0"/>
                </a:spcBef>
                <a:buFontTx/>
                <a:buNone/>
              </a:pPr>
              <a:r>
                <a:rPr lang="en-US" altLang="fr-FR" sz="800"/>
                <a:t>Opt. Exp. </a:t>
              </a:r>
              <a:r>
                <a:rPr lang="en-US" altLang="fr-FR" sz="800" b="1"/>
                <a:t>2009</a:t>
              </a:r>
              <a:r>
                <a:rPr lang="en-US" altLang="fr-FR" sz="800"/>
                <a:t>, </a:t>
              </a:r>
              <a:r>
                <a:rPr lang="en-US" altLang="fr-FR" sz="800" u="sng"/>
                <a:t>34</a:t>
              </a:r>
              <a:r>
                <a:rPr lang="en-US" altLang="fr-FR" sz="800"/>
                <a:t>, 310</a:t>
              </a:r>
            </a:p>
          </p:txBody>
        </p:sp>
        <p:sp>
          <p:nvSpPr>
            <p:cNvPr id="6160" name="Text Box 11"/>
            <p:cNvSpPr txBox="1">
              <a:spLocks noChangeArrowheads="1"/>
            </p:cNvSpPr>
            <p:nvPr/>
          </p:nvSpPr>
          <p:spPr bwMode="auto">
            <a:xfrm>
              <a:off x="3960" y="648"/>
              <a:ext cx="1718" cy="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har char="•"/>
                <a:tabLst>
                  <a:tab pos="482600" algn="l"/>
                </a:tabLst>
                <a:defRPr sz="3200">
                  <a:solidFill>
                    <a:schemeClr val="tx1"/>
                  </a:solidFill>
                  <a:latin typeface="Arial" pitchFamily="34" charset="0"/>
                  <a:cs typeface="Arial" pitchFamily="34" charset="0"/>
                </a:defRPr>
              </a:lvl1pPr>
              <a:lvl2pPr marL="742950" indent="-285750" eaLnBrk="0" hangingPunct="0">
                <a:spcBef>
                  <a:spcPct val="20000"/>
                </a:spcBef>
                <a:buChar char="–"/>
                <a:tabLst>
                  <a:tab pos="482600" algn="l"/>
                </a:tabLst>
                <a:defRPr sz="2800">
                  <a:solidFill>
                    <a:schemeClr val="tx1"/>
                  </a:solidFill>
                  <a:latin typeface="Arial" pitchFamily="34" charset="0"/>
                  <a:cs typeface="Arial" pitchFamily="34" charset="0"/>
                </a:defRPr>
              </a:lvl2pPr>
              <a:lvl3pPr marL="1143000" indent="-228600" eaLnBrk="0" hangingPunct="0">
                <a:spcBef>
                  <a:spcPct val="20000"/>
                </a:spcBef>
                <a:buChar char="•"/>
                <a:tabLst>
                  <a:tab pos="482600" algn="l"/>
                </a:tabLst>
                <a:defRPr sz="2400">
                  <a:solidFill>
                    <a:schemeClr val="tx1"/>
                  </a:solidFill>
                  <a:latin typeface="Arial" pitchFamily="34" charset="0"/>
                  <a:cs typeface="Arial" pitchFamily="34" charset="0"/>
                </a:defRPr>
              </a:lvl3pPr>
              <a:lvl4pPr marL="1600200" indent="-228600" eaLnBrk="0" hangingPunct="0">
                <a:spcBef>
                  <a:spcPct val="20000"/>
                </a:spcBef>
                <a:buChar char="–"/>
                <a:tabLst>
                  <a:tab pos="482600" algn="l"/>
                </a:tabLst>
                <a:defRPr sz="2000">
                  <a:solidFill>
                    <a:schemeClr val="tx1"/>
                  </a:solidFill>
                  <a:latin typeface="Arial" pitchFamily="34" charset="0"/>
                  <a:cs typeface="Arial" pitchFamily="34" charset="0"/>
                </a:defRPr>
              </a:lvl4pPr>
              <a:lvl5pPr marL="2057400" indent="-228600" eaLnBrk="0" hangingPunct="0">
                <a:spcBef>
                  <a:spcPct val="20000"/>
                </a:spcBef>
                <a:buChar char="»"/>
                <a:tabLst>
                  <a:tab pos="482600" algn="l"/>
                </a:tabLst>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tabLst>
                  <a:tab pos="482600" algn="l"/>
                </a:tabLst>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tabLst>
                  <a:tab pos="482600" algn="l"/>
                </a:tabLst>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tabLst>
                  <a:tab pos="482600" algn="l"/>
                </a:tabLst>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tabLst>
                  <a:tab pos="482600" algn="l"/>
                </a:tabLst>
                <a:defRPr sz="2000">
                  <a:solidFill>
                    <a:schemeClr val="tx1"/>
                  </a:solidFill>
                  <a:latin typeface="Arial" pitchFamily="34" charset="0"/>
                  <a:cs typeface="Arial" pitchFamily="34" charset="0"/>
                </a:defRPr>
              </a:lvl9pPr>
            </a:lstStyle>
            <a:p>
              <a:pPr>
                <a:spcBef>
                  <a:spcPct val="0"/>
                </a:spcBef>
                <a:buClr>
                  <a:srgbClr val="FF6600"/>
                </a:buClr>
                <a:buFont typeface="Wingdings" pitchFamily="2" charset="2"/>
                <a:buChar char="ü"/>
              </a:pPr>
              <a:r>
                <a:rPr lang="en-US" altLang="fr-FR" sz="1600" b="1"/>
                <a:t> Interconnection.</a:t>
              </a:r>
              <a:endParaRPr lang="en-US" altLang="fr-FR" sz="1200"/>
            </a:p>
          </p:txBody>
        </p:sp>
        <p:grpSp>
          <p:nvGrpSpPr>
            <p:cNvPr id="6161" name="Group 12"/>
            <p:cNvGrpSpPr>
              <a:grpSpLocks/>
            </p:cNvGrpSpPr>
            <p:nvPr/>
          </p:nvGrpSpPr>
          <p:grpSpPr bwMode="auto">
            <a:xfrm>
              <a:off x="3992" y="986"/>
              <a:ext cx="1686" cy="1907"/>
              <a:chOff x="3992" y="986"/>
              <a:chExt cx="1686" cy="1907"/>
            </a:xfrm>
          </p:grpSpPr>
          <p:pic>
            <p:nvPicPr>
              <p:cNvPr id="6162"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2" y="986"/>
                <a:ext cx="1686" cy="1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63" name="Text Box 14"/>
              <p:cNvSpPr txBox="1">
                <a:spLocks noChangeArrowheads="1"/>
              </p:cNvSpPr>
              <p:nvPr/>
            </p:nvSpPr>
            <p:spPr bwMode="auto">
              <a:xfrm>
                <a:off x="4083" y="2633"/>
                <a:ext cx="156"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900">
                    <a:solidFill>
                      <a:schemeClr val="bg1"/>
                    </a:solidFill>
                    <a:latin typeface="Symbol" pitchFamily="18" charset="2"/>
                  </a:rPr>
                  <a:t>l</a:t>
                </a:r>
              </a:p>
            </p:txBody>
          </p:sp>
          <p:sp>
            <p:nvSpPr>
              <p:cNvPr id="6164" name="Text Box 15"/>
              <p:cNvSpPr txBox="1">
                <a:spLocks noChangeArrowheads="1"/>
              </p:cNvSpPr>
              <p:nvPr/>
            </p:nvSpPr>
            <p:spPr bwMode="auto">
              <a:xfrm>
                <a:off x="4083" y="2236"/>
                <a:ext cx="156"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900">
                    <a:solidFill>
                      <a:schemeClr val="bg1"/>
                    </a:solidFill>
                    <a:latin typeface="Symbol" pitchFamily="18" charset="2"/>
                  </a:rPr>
                  <a:t>l</a:t>
                </a:r>
              </a:p>
            </p:txBody>
          </p:sp>
          <p:sp>
            <p:nvSpPr>
              <p:cNvPr id="6165" name="Text Box 16"/>
              <p:cNvSpPr txBox="1">
                <a:spLocks noChangeArrowheads="1"/>
              </p:cNvSpPr>
              <p:nvPr/>
            </p:nvSpPr>
            <p:spPr bwMode="auto">
              <a:xfrm>
                <a:off x="4083" y="1818"/>
                <a:ext cx="156"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900">
                    <a:solidFill>
                      <a:schemeClr val="bg1"/>
                    </a:solidFill>
                    <a:latin typeface="Symbol" pitchFamily="18" charset="2"/>
                  </a:rPr>
                  <a:t>l</a:t>
                </a:r>
              </a:p>
            </p:txBody>
          </p:sp>
          <p:sp>
            <p:nvSpPr>
              <p:cNvPr id="6166" name="Line 17"/>
              <p:cNvSpPr>
                <a:spLocks noChangeShapeType="1"/>
              </p:cNvSpPr>
              <p:nvPr/>
            </p:nvSpPr>
            <p:spPr bwMode="auto">
              <a:xfrm flipH="1">
                <a:off x="4720" y="1618"/>
                <a:ext cx="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167" name="Line 18"/>
              <p:cNvSpPr>
                <a:spLocks noChangeShapeType="1"/>
              </p:cNvSpPr>
              <p:nvPr/>
            </p:nvSpPr>
            <p:spPr bwMode="auto">
              <a:xfrm flipH="1">
                <a:off x="4720" y="1656"/>
                <a:ext cx="6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sp>
        <p:nvSpPr>
          <p:cNvPr id="6150" name="Text Box 19"/>
          <p:cNvSpPr txBox="1">
            <a:spLocks noChangeArrowheads="1"/>
          </p:cNvSpPr>
          <p:nvPr/>
        </p:nvSpPr>
        <p:spPr bwMode="auto">
          <a:xfrm>
            <a:off x="7305675" y="2355850"/>
            <a:ext cx="2682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000" b="1"/>
              <a:t>S</a:t>
            </a:r>
          </a:p>
        </p:txBody>
      </p:sp>
      <p:grpSp>
        <p:nvGrpSpPr>
          <p:cNvPr id="6151" name="Group 20"/>
          <p:cNvGrpSpPr>
            <a:grpSpLocks/>
          </p:cNvGrpSpPr>
          <p:nvPr/>
        </p:nvGrpSpPr>
        <p:grpSpPr bwMode="auto">
          <a:xfrm>
            <a:off x="546100" y="906463"/>
            <a:ext cx="2570163" cy="5307012"/>
            <a:chOff x="344" y="648"/>
            <a:chExt cx="1619" cy="3343"/>
          </a:xfrm>
        </p:grpSpPr>
        <p:sp>
          <p:nvSpPr>
            <p:cNvPr id="6156" name="Text Box 22"/>
            <p:cNvSpPr txBox="1">
              <a:spLocks noChangeArrowheads="1"/>
            </p:cNvSpPr>
            <p:nvPr/>
          </p:nvSpPr>
          <p:spPr bwMode="auto">
            <a:xfrm>
              <a:off x="344" y="3779"/>
              <a:ext cx="1361"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800"/>
                <a:t>J. C. Weeber et al., </a:t>
              </a:r>
              <a:r>
                <a:rPr lang="en-US" altLang="fr-FR" sz="800" i="1"/>
                <a:t>PRB</a:t>
              </a:r>
              <a:r>
                <a:rPr lang="en-US" altLang="fr-FR" sz="800"/>
                <a:t>, </a:t>
              </a:r>
              <a:r>
                <a:rPr lang="en-US" altLang="fr-FR" sz="800" b="1"/>
                <a:t>2001</a:t>
              </a:r>
              <a:r>
                <a:rPr lang="en-US" altLang="fr-FR" sz="800"/>
                <a:t>, </a:t>
              </a:r>
              <a:r>
                <a:rPr lang="en-US" altLang="fr-FR" sz="800" u="sng"/>
                <a:t>64</a:t>
              </a:r>
              <a:r>
                <a:rPr lang="en-US" altLang="fr-FR" sz="800"/>
                <a:t>, 045411</a:t>
              </a:r>
            </a:p>
            <a:p>
              <a:pPr eaLnBrk="1" hangingPunct="1">
                <a:spcBef>
                  <a:spcPct val="0"/>
                </a:spcBef>
                <a:buFontTx/>
                <a:buNone/>
              </a:pPr>
              <a:r>
                <a:rPr lang="en-US" altLang="fr-FR" sz="800"/>
                <a:t>W. L. Barnes, et al., </a:t>
              </a:r>
              <a:r>
                <a:rPr lang="en-US" altLang="fr-FR" sz="800" i="1"/>
                <a:t>Nature</a:t>
              </a:r>
              <a:r>
                <a:rPr lang="en-US" altLang="fr-FR" sz="800"/>
                <a:t>, </a:t>
              </a:r>
              <a:r>
                <a:rPr lang="en-US" altLang="fr-FR" sz="800" b="1"/>
                <a:t>2003</a:t>
              </a:r>
              <a:r>
                <a:rPr lang="en-US" altLang="fr-FR" sz="800"/>
                <a:t>, </a:t>
              </a:r>
              <a:r>
                <a:rPr lang="en-US" altLang="fr-FR" sz="800" u="sng"/>
                <a:t>424</a:t>
              </a:r>
              <a:r>
                <a:rPr lang="en-US" altLang="fr-FR" sz="800"/>
                <a:t>, 824</a:t>
              </a:r>
            </a:p>
          </p:txBody>
        </p:sp>
        <p:pic>
          <p:nvPicPr>
            <p:cNvPr id="6157" name="Picture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0" y="872"/>
              <a:ext cx="1533" cy="2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8" name="Text Box 21"/>
            <p:cNvSpPr txBox="1">
              <a:spLocks noChangeArrowheads="1"/>
            </p:cNvSpPr>
            <p:nvPr/>
          </p:nvSpPr>
          <p:spPr bwMode="auto">
            <a:xfrm>
              <a:off x="439" y="648"/>
              <a:ext cx="1099" cy="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har char="•"/>
                <a:tabLst>
                  <a:tab pos="482600" algn="l"/>
                </a:tabLst>
                <a:defRPr sz="3200">
                  <a:solidFill>
                    <a:schemeClr val="tx1"/>
                  </a:solidFill>
                  <a:latin typeface="Arial" pitchFamily="34" charset="0"/>
                  <a:cs typeface="Arial" pitchFamily="34" charset="0"/>
                </a:defRPr>
              </a:lvl1pPr>
              <a:lvl2pPr marL="742950" indent="-285750" eaLnBrk="0" hangingPunct="0">
                <a:spcBef>
                  <a:spcPct val="20000"/>
                </a:spcBef>
                <a:buChar char="–"/>
                <a:tabLst>
                  <a:tab pos="482600" algn="l"/>
                </a:tabLst>
                <a:defRPr sz="2800">
                  <a:solidFill>
                    <a:schemeClr val="tx1"/>
                  </a:solidFill>
                  <a:latin typeface="Arial" pitchFamily="34" charset="0"/>
                  <a:cs typeface="Arial" pitchFamily="34" charset="0"/>
                </a:defRPr>
              </a:lvl2pPr>
              <a:lvl3pPr marL="1143000" indent="-228600" eaLnBrk="0" hangingPunct="0">
                <a:spcBef>
                  <a:spcPct val="20000"/>
                </a:spcBef>
                <a:buChar char="•"/>
                <a:tabLst>
                  <a:tab pos="482600" algn="l"/>
                </a:tabLst>
                <a:defRPr sz="2400">
                  <a:solidFill>
                    <a:schemeClr val="tx1"/>
                  </a:solidFill>
                  <a:latin typeface="Arial" pitchFamily="34" charset="0"/>
                  <a:cs typeface="Arial" pitchFamily="34" charset="0"/>
                </a:defRPr>
              </a:lvl3pPr>
              <a:lvl4pPr marL="1600200" indent="-228600" eaLnBrk="0" hangingPunct="0">
                <a:spcBef>
                  <a:spcPct val="20000"/>
                </a:spcBef>
                <a:buChar char="–"/>
                <a:tabLst>
                  <a:tab pos="482600" algn="l"/>
                </a:tabLst>
                <a:defRPr sz="2000">
                  <a:solidFill>
                    <a:schemeClr val="tx1"/>
                  </a:solidFill>
                  <a:latin typeface="Arial" pitchFamily="34" charset="0"/>
                  <a:cs typeface="Arial" pitchFamily="34" charset="0"/>
                </a:defRPr>
              </a:lvl4pPr>
              <a:lvl5pPr marL="2057400" indent="-228600" eaLnBrk="0" hangingPunct="0">
                <a:spcBef>
                  <a:spcPct val="20000"/>
                </a:spcBef>
                <a:buChar char="»"/>
                <a:tabLst>
                  <a:tab pos="482600" algn="l"/>
                </a:tabLst>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tabLst>
                  <a:tab pos="482600" algn="l"/>
                </a:tabLst>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tabLst>
                  <a:tab pos="482600" algn="l"/>
                </a:tabLst>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tabLst>
                  <a:tab pos="482600" algn="l"/>
                </a:tabLst>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tabLst>
                  <a:tab pos="482600" algn="l"/>
                </a:tabLst>
                <a:defRPr sz="2000">
                  <a:solidFill>
                    <a:schemeClr val="tx1"/>
                  </a:solidFill>
                  <a:latin typeface="Arial" pitchFamily="34" charset="0"/>
                  <a:cs typeface="Arial" pitchFamily="34" charset="0"/>
                </a:defRPr>
              </a:lvl9pPr>
            </a:lstStyle>
            <a:p>
              <a:pPr>
                <a:spcBef>
                  <a:spcPct val="0"/>
                </a:spcBef>
                <a:buClr>
                  <a:srgbClr val="FF6600"/>
                </a:buClr>
                <a:buFont typeface="Wingdings" pitchFamily="2" charset="2"/>
                <a:buChar char="ü"/>
              </a:pPr>
              <a:r>
                <a:rPr lang="en-US" altLang="fr-FR" sz="1600" b="1"/>
                <a:t> Confinement.</a:t>
              </a:r>
              <a:endParaRPr lang="en-US" altLang="fr-FR" sz="1200"/>
            </a:p>
          </p:txBody>
        </p:sp>
      </p:grpSp>
      <p:sp>
        <p:nvSpPr>
          <p:cNvPr id="25" name="Rectangle 2"/>
          <p:cNvSpPr txBox="1">
            <a:spLocks noChangeArrowheads="1"/>
          </p:cNvSpPr>
          <p:nvPr/>
        </p:nvSpPr>
        <p:spPr bwMode="auto">
          <a:xfrm>
            <a:off x="19050" y="19050"/>
            <a:ext cx="7391400" cy="381000"/>
          </a:xfrm>
          <a:prstGeom prst="rect">
            <a:avLst/>
          </a:prstGeom>
          <a:noFill/>
          <a:ln w="9525">
            <a:noFill/>
            <a:miter lim="800000"/>
            <a:headEnd/>
            <a:tailEnd/>
          </a:ln>
          <a:effectLst/>
        </p:spPr>
        <p:txBody>
          <a:bodyPr lIns="91422" tIns="45711" rIns="91422" bIns="45711" anchor="ctr"/>
          <a:lstStyle>
            <a:lvl1pPr defTabSz="801688">
              <a:defRPr>
                <a:solidFill>
                  <a:schemeClr val="tx1"/>
                </a:solidFill>
                <a:latin typeface="Arial" charset="0"/>
                <a:cs typeface="Arial" charset="0"/>
              </a:defRPr>
            </a:lvl1pPr>
            <a:lvl2pPr marL="742950" indent="-285750" defTabSz="801688">
              <a:defRPr>
                <a:solidFill>
                  <a:schemeClr val="tx1"/>
                </a:solidFill>
                <a:latin typeface="Arial" charset="0"/>
                <a:cs typeface="Arial" charset="0"/>
              </a:defRPr>
            </a:lvl2pPr>
            <a:lvl3pPr marL="1143000" indent="-228600" defTabSz="801688">
              <a:defRPr>
                <a:solidFill>
                  <a:schemeClr val="tx1"/>
                </a:solidFill>
                <a:latin typeface="Arial" charset="0"/>
                <a:cs typeface="Arial" charset="0"/>
              </a:defRPr>
            </a:lvl3pPr>
            <a:lvl4pPr marL="1600200" indent="-228600" defTabSz="801688">
              <a:defRPr>
                <a:solidFill>
                  <a:schemeClr val="tx1"/>
                </a:solidFill>
                <a:latin typeface="Arial" charset="0"/>
                <a:cs typeface="Arial" charset="0"/>
              </a:defRPr>
            </a:lvl4pPr>
            <a:lvl5pPr marL="2057400" indent="-228600" defTabSz="801688">
              <a:defRPr>
                <a:solidFill>
                  <a:schemeClr val="tx1"/>
                </a:solidFill>
                <a:latin typeface="Arial" charset="0"/>
                <a:cs typeface="Arial" charset="0"/>
              </a:defRPr>
            </a:lvl5pPr>
            <a:lvl6pPr marL="2514600" indent="-228600" defTabSz="801688" fontAlgn="base">
              <a:spcBef>
                <a:spcPct val="0"/>
              </a:spcBef>
              <a:spcAft>
                <a:spcPct val="0"/>
              </a:spcAft>
              <a:defRPr>
                <a:solidFill>
                  <a:schemeClr val="tx1"/>
                </a:solidFill>
                <a:latin typeface="Arial" charset="0"/>
                <a:cs typeface="Arial" charset="0"/>
              </a:defRPr>
            </a:lvl6pPr>
            <a:lvl7pPr marL="2971800" indent="-228600" defTabSz="801688" fontAlgn="base">
              <a:spcBef>
                <a:spcPct val="0"/>
              </a:spcBef>
              <a:spcAft>
                <a:spcPct val="0"/>
              </a:spcAft>
              <a:defRPr>
                <a:solidFill>
                  <a:schemeClr val="tx1"/>
                </a:solidFill>
                <a:latin typeface="Arial" charset="0"/>
                <a:cs typeface="Arial" charset="0"/>
              </a:defRPr>
            </a:lvl7pPr>
            <a:lvl8pPr marL="3429000" indent="-228600" defTabSz="801688" fontAlgn="base">
              <a:spcBef>
                <a:spcPct val="0"/>
              </a:spcBef>
              <a:spcAft>
                <a:spcPct val="0"/>
              </a:spcAft>
              <a:defRPr>
                <a:solidFill>
                  <a:schemeClr val="tx1"/>
                </a:solidFill>
                <a:latin typeface="Arial" charset="0"/>
                <a:cs typeface="Arial" charset="0"/>
              </a:defRPr>
            </a:lvl8pPr>
            <a:lvl9pPr marL="3886200" indent="-228600" defTabSz="801688" fontAlgn="base">
              <a:spcBef>
                <a:spcPct val="0"/>
              </a:spcBef>
              <a:spcAft>
                <a:spcPct val="0"/>
              </a:spcAft>
              <a:defRPr>
                <a:solidFill>
                  <a:schemeClr val="tx1"/>
                </a:solidFill>
                <a:latin typeface="Arial" charset="0"/>
                <a:cs typeface="Arial" charset="0"/>
              </a:defRPr>
            </a:lvl9pPr>
          </a:lstStyle>
          <a:p>
            <a:pPr>
              <a:defRPr/>
            </a:pPr>
            <a:r>
              <a:rPr kumimoji="1" lang="en-US" altLang="fr-FR" sz="2400" b="1" dirty="0" smtClean="0">
                <a:solidFill>
                  <a:srgbClr val="1C1C1C"/>
                </a:solidFill>
                <a:effectLst>
                  <a:outerShdw blurRad="38100" dist="38100" dir="2700000" algn="tl">
                    <a:srgbClr val="C0C0C0"/>
                  </a:outerShdw>
                </a:effectLst>
              </a:rPr>
              <a:t>Challenges in top-down plasmonics … </a:t>
            </a:r>
            <a:endParaRPr kumimoji="1" lang="fr-FR" altLang="fr-FR" sz="2400" b="1" dirty="0" smtClean="0">
              <a:solidFill>
                <a:srgbClr val="1C1C1C"/>
              </a:solidFill>
              <a:effectLst>
                <a:outerShdw blurRad="38100" dist="38100" dir="2700000" algn="tl">
                  <a:srgbClr val="C0C0C0"/>
                </a:outerShdw>
              </a:effectLst>
            </a:endParaRPr>
          </a:p>
        </p:txBody>
      </p:sp>
      <p:grpSp>
        <p:nvGrpSpPr>
          <p:cNvPr id="6153" name="Groupe 27"/>
          <p:cNvGrpSpPr>
            <a:grpSpLocks/>
          </p:cNvGrpSpPr>
          <p:nvPr/>
        </p:nvGrpSpPr>
        <p:grpSpPr bwMode="auto">
          <a:xfrm>
            <a:off x="7939088" y="-28575"/>
            <a:ext cx="1233487" cy="700088"/>
            <a:chOff x="7561263" y="-28575"/>
            <a:chExt cx="1611312" cy="914400"/>
          </a:xfrm>
        </p:grpSpPr>
        <p:pic>
          <p:nvPicPr>
            <p:cNvPr id="6154" name="Picture 21" descr="logo_lpcno_300_dpi_fondtransparen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67700" y="-28575"/>
              <a:ext cx="9048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37" descr="Afficher l'image d'origin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61263" y="93663"/>
              <a:ext cx="7858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descr="40C 3h.tif"/>
          <p:cNvPicPr>
            <a:picLocks noChangeAspect="1"/>
          </p:cNvPicPr>
          <p:nvPr/>
        </p:nvPicPr>
        <p:blipFill>
          <a:blip r:embed="rId4" cstate="print"/>
          <a:stretch>
            <a:fillRect/>
          </a:stretch>
        </p:blipFill>
        <p:spPr>
          <a:xfrm>
            <a:off x="368555" y="4889913"/>
            <a:ext cx="1968087" cy="1968087"/>
          </a:xfrm>
          <a:prstGeom prst="rect">
            <a:avLst/>
          </a:prstGeom>
        </p:spPr>
      </p:pic>
      <p:pic>
        <p:nvPicPr>
          <p:cNvPr id="16" name="Image 15" descr="40C 45min.tif"/>
          <p:cNvPicPr>
            <a:picLocks noChangeAspect="1"/>
          </p:cNvPicPr>
          <p:nvPr/>
        </p:nvPicPr>
        <p:blipFill>
          <a:blip r:embed="rId5" cstate="print"/>
          <a:stretch>
            <a:fillRect/>
          </a:stretch>
        </p:blipFill>
        <p:spPr>
          <a:xfrm>
            <a:off x="368555" y="2941486"/>
            <a:ext cx="1968087" cy="1968087"/>
          </a:xfrm>
          <a:prstGeom prst="rect">
            <a:avLst/>
          </a:prstGeom>
        </p:spPr>
      </p:pic>
      <p:pic>
        <p:nvPicPr>
          <p:cNvPr id="17" name="Image 16" descr="40C 15min.tif"/>
          <p:cNvPicPr>
            <a:picLocks noChangeAspect="1"/>
          </p:cNvPicPr>
          <p:nvPr/>
        </p:nvPicPr>
        <p:blipFill>
          <a:blip r:embed="rId6" cstate="print"/>
          <a:stretch>
            <a:fillRect/>
          </a:stretch>
        </p:blipFill>
        <p:spPr>
          <a:xfrm>
            <a:off x="368555" y="971665"/>
            <a:ext cx="1968087" cy="1968087"/>
          </a:xfrm>
          <a:prstGeom prst="rect">
            <a:avLst/>
          </a:prstGeom>
        </p:spPr>
      </p:pic>
      <p:sp>
        <p:nvSpPr>
          <p:cNvPr id="21" name="Espace réservé du texte 6"/>
          <p:cNvSpPr txBox="1">
            <a:spLocks/>
          </p:cNvSpPr>
          <p:nvPr/>
        </p:nvSpPr>
        <p:spPr bwMode="auto">
          <a:xfrm>
            <a:off x="395288" y="255588"/>
            <a:ext cx="8326437" cy="5953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spcBef>
                <a:spcPct val="0"/>
              </a:spcBef>
              <a:buFontTx/>
              <a:buNone/>
            </a:pPr>
            <a:r>
              <a:rPr lang="en-US" altLang="fr-FR" sz="2400" b="1" dirty="0" smtClean="0">
                <a:ea typeface="ＭＳ Ｐゴシック" pitchFamily="34" charset="-128"/>
              </a:rPr>
              <a:t>Growth mechanism : isotropic environment</a:t>
            </a:r>
            <a:endParaRPr lang="fr-FR" altLang="fr-FR" sz="2400" b="1" dirty="0" smtClean="0">
              <a:ea typeface="ＭＳ Ｐゴシック" pitchFamily="34" charset="-128"/>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graphicFrame>
        <p:nvGraphicFramePr>
          <p:cNvPr id="3" name="Objet 2"/>
          <p:cNvGraphicFramePr>
            <a:graphicFrameLocks noChangeAspect="1"/>
          </p:cNvGraphicFramePr>
          <p:nvPr>
            <p:extLst>
              <p:ext uri="{D42A27DB-BD31-4B8C-83A1-F6EECF244321}">
                <p14:modId xmlns:p14="http://schemas.microsoft.com/office/powerpoint/2010/main" val="1379599953"/>
              </p:ext>
            </p:extLst>
          </p:nvPr>
        </p:nvGraphicFramePr>
        <p:xfrm>
          <a:off x="3691963" y="946915"/>
          <a:ext cx="5165725" cy="3832225"/>
        </p:xfrm>
        <a:graphic>
          <a:graphicData uri="http://schemas.openxmlformats.org/presentationml/2006/ole">
            <mc:AlternateContent xmlns:mc="http://schemas.openxmlformats.org/markup-compatibility/2006">
              <mc:Choice xmlns:v="urn:schemas-microsoft-com:vml" Requires="v">
                <p:oleObj spid="_x0000_s83975" name="Graph" r:id="rId7" imgW="4123334" imgH="3056534" progId="Origin50.Graph">
                  <p:embed/>
                </p:oleObj>
              </mc:Choice>
              <mc:Fallback>
                <p:oleObj name="Graph" r:id="rId7" imgW="4123334" imgH="3056534" progId="Origin50.Graph">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91963" y="946915"/>
                        <a:ext cx="5165725" cy="3832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3"/>
          <p:cNvSpPr/>
          <p:nvPr/>
        </p:nvSpPr>
        <p:spPr>
          <a:xfrm>
            <a:off x="4093436" y="1186568"/>
            <a:ext cx="282011" cy="33456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6" name="AutoShape 71"/>
          <p:cNvSpPr>
            <a:spLocks noChangeAspect="1" noChangeArrowheads="1" noTextEdit="1"/>
          </p:cNvSpPr>
          <p:nvPr/>
        </p:nvSpPr>
        <p:spPr bwMode="auto">
          <a:xfrm>
            <a:off x="611560" y="4077072"/>
            <a:ext cx="7992888" cy="2328664"/>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94" name="Flèche droite 93"/>
          <p:cNvSpPr/>
          <p:nvPr/>
        </p:nvSpPr>
        <p:spPr>
          <a:xfrm>
            <a:off x="4768110" y="4623066"/>
            <a:ext cx="254000" cy="243840"/>
          </a:xfrm>
          <a:prstGeom prst="right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ZoneTexte 6"/>
          <p:cNvSpPr txBox="1"/>
          <p:nvPr/>
        </p:nvSpPr>
        <p:spPr>
          <a:xfrm>
            <a:off x="5187300" y="4560320"/>
            <a:ext cx="2223686" cy="369332"/>
          </a:xfrm>
          <a:prstGeom prst="rect">
            <a:avLst/>
          </a:prstGeom>
          <a:noFill/>
        </p:spPr>
        <p:txBody>
          <a:bodyPr wrap="none" rtlCol="0">
            <a:spAutoFit/>
          </a:bodyPr>
          <a:lstStyle/>
          <a:p>
            <a:r>
              <a:rPr lang="fr-FR" dirty="0" smtClean="0"/>
              <a:t>Au </a:t>
            </a:r>
            <a:r>
              <a:rPr lang="fr-FR" dirty="0" err="1" smtClean="0"/>
              <a:t>NWs</a:t>
            </a:r>
            <a:r>
              <a:rPr lang="fr-FR" dirty="0" smtClean="0"/>
              <a:t> : </a:t>
            </a:r>
            <a:r>
              <a:rPr lang="fr-FR" dirty="0" err="1" smtClean="0"/>
              <a:t>yield</a:t>
            </a:r>
            <a:r>
              <a:rPr lang="fr-FR" dirty="0" smtClean="0"/>
              <a:t> 75%</a:t>
            </a:r>
            <a:endParaRPr lang="fr-FR" dirty="0"/>
          </a:p>
        </p:txBody>
      </p:sp>
      <p:pic>
        <p:nvPicPr>
          <p:cNvPr id="22" name="Picture 8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24406" y="5289173"/>
            <a:ext cx="1966440" cy="1395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8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13870" y="5210180"/>
            <a:ext cx="2312409" cy="1323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ZoneTexte 23"/>
          <p:cNvSpPr txBox="1"/>
          <p:nvPr/>
        </p:nvSpPr>
        <p:spPr>
          <a:xfrm>
            <a:off x="3770135" y="4919841"/>
            <a:ext cx="2274982" cy="369332"/>
          </a:xfrm>
          <a:prstGeom prst="rect">
            <a:avLst/>
          </a:prstGeom>
          <a:noFill/>
        </p:spPr>
        <p:txBody>
          <a:bodyPr wrap="none" rtlCol="0">
            <a:spAutoFit/>
          </a:bodyPr>
          <a:lstStyle/>
          <a:p>
            <a:r>
              <a:rPr lang="fr-FR" dirty="0" err="1" smtClean="0"/>
              <a:t>Oriented</a:t>
            </a:r>
            <a:r>
              <a:rPr lang="fr-FR" dirty="0" smtClean="0"/>
              <a:t> </a:t>
            </a:r>
            <a:r>
              <a:rPr lang="fr-FR" dirty="0" err="1" smtClean="0"/>
              <a:t>attachment</a:t>
            </a:r>
            <a:endParaRPr lang="fr-FR" dirty="0"/>
          </a:p>
        </p:txBody>
      </p:sp>
      <p:sp>
        <p:nvSpPr>
          <p:cNvPr id="25" name="ZoneTexte 24"/>
          <p:cNvSpPr txBox="1"/>
          <p:nvPr/>
        </p:nvSpPr>
        <p:spPr>
          <a:xfrm>
            <a:off x="6446745" y="4909575"/>
            <a:ext cx="2056973" cy="369332"/>
          </a:xfrm>
          <a:prstGeom prst="rect">
            <a:avLst/>
          </a:prstGeom>
          <a:noFill/>
        </p:spPr>
        <p:txBody>
          <a:bodyPr wrap="none" rtlCol="0">
            <a:spAutoFit/>
          </a:bodyPr>
          <a:lstStyle/>
          <a:p>
            <a:r>
              <a:rPr lang="fr-FR" dirty="0" err="1" smtClean="0"/>
              <a:t>Atom</a:t>
            </a:r>
            <a:r>
              <a:rPr lang="fr-FR" dirty="0" smtClean="0"/>
              <a:t>/</a:t>
            </a:r>
            <a:r>
              <a:rPr lang="fr-FR" dirty="0" err="1" smtClean="0"/>
              <a:t>atom</a:t>
            </a:r>
            <a:r>
              <a:rPr lang="fr-FR" dirty="0" smtClean="0"/>
              <a:t> </a:t>
            </a:r>
            <a:r>
              <a:rPr lang="fr-FR" dirty="0" err="1" smtClean="0"/>
              <a:t>growth</a:t>
            </a:r>
            <a:endParaRPr lang="fr-FR" dirty="0"/>
          </a:p>
        </p:txBody>
      </p:sp>
      <p:cxnSp>
        <p:nvCxnSpPr>
          <p:cNvPr id="27" name="Connecteur droit 26"/>
          <p:cNvCxnSpPr/>
          <p:nvPr/>
        </p:nvCxnSpPr>
        <p:spPr>
          <a:xfrm>
            <a:off x="4005942" y="4846680"/>
            <a:ext cx="1884904" cy="183826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8" name="Connecteur droit 27"/>
          <p:cNvCxnSpPr/>
          <p:nvPr/>
        </p:nvCxnSpPr>
        <p:spPr>
          <a:xfrm flipH="1">
            <a:off x="4083641" y="4889915"/>
            <a:ext cx="1647969" cy="174310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9" name="ZoneTexte 28"/>
          <p:cNvSpPr txBox="1"/>
          <p:nvPr/>
        </p:nvSpPr>
        <p:spPr>
          <a:xfrm>
            <a:off x="2336642" y="2314690"/>
            <a:ext cx="1669298" cy="615553"/>
          </a:xfrm>
          <a:prstGeom prst="rect">
            <a:avLst/>
          </a:prstGeom>
          <a:solidFill>
            <a:srgbClr val="FFFFFF"/>
          </a:solidFill>
        </p:spPr>
        <p:txBody>
          <a:bodyPr wrap="square" rtlCol="0">
            <a:spAutoFit/>
          </a:bodyPr>
          <a:lstStyle/>
          <a:p>
            <a:r>
              <a:rPr lang="fr-FR" dirty="0" smtClean="0"/>
              <a:t>15 min </a:t>
            </a:r>
          </a:p>
          <a:p>
            <a:r>
              <a:rPr lang="fr-FR" sz="1600" b="1" dirty="0" smtClean="0"/>
              <a:t>L  </a:t>
            </a:r>
            <a:r>
              <a:rPr lang="fr-FR" sz="1600" b="1" dirty="0" smtClean="0">
                <a:latin typeface="Times New Roman"/>
                <a:cs typeface="Times New Roman"/>
              </a:rPr>
              <a:t>~ 100 nm</a:t>
            </a:r>
            <a:endParaRPr lang="fr-FR" sz="1600" b="1" dirty="0" smtClean="0"/>
          </a:p>
        </p:txBody>
      </p:sp>
      <p:sp>
        <p:nvSpPr>
          <p:cNvPr id="30" name="ZoneTexte 29"/>
          <p:cNvSpPr txBox="1"/>
          <p:nvPr/>
        </p:nvSpPr>
        <p:spPr>
          <a:xfrm>
            <a:off x="2336642" y="4282777"/>
            <a:ext cx="1344108" cy="666849"/>
          </a:xfrm>
          <a:prstGeom prst="rect">
            <a:avLst/>
          </a:prstGeom>
          <a:solidFill>
            <a:srgbClr val="FFFFFF"/>
          </a:solidFill>
        </p:spPr>
        <p:txBody>
          <a:bodyPr wrap="square" rtlCol="0">
            <a:spAutoFit/>
          </a:bodyPr>
          <a:lstStyle/>
          <a:p>
            <a:pPr>
              <a:spcBef>
                <a:spcPts val="200"/>
              </a:spcBef>
              <a:spcAft>
                <a:spcPts val="200"/>
              </a:spcAft>
            </a:pPr>
            <a:r>
              <a:rPr lang="fr-FR" dirty="0" smtClean="0"/>
              <a:t>45 min</a:t>
            </a:r>
          </a:p>
          <a:p>
            <a:pPr>
              <a:spcBef>
                <a:spcPts val="200"/>
              </a:spcBef>
              <a:spcAft>
                <a:spcPts val="200"/>
              </a:spcAft>
            </a:pPr>
            <a:r>
              <a:rPr lang="fr-FR" sz="1600" b="1" dirty="0" smtClean="0"/>
              <a:t>L  </a:t>
            </a:r>
            <a:r>
              <a:rPr lang="fr-FR" sz="1600" b="1" dirty="0" smtClean="0">
                <a:latin typeface="Times New Roman"/>
                <a:cs typeface="Times New Roman"/>
              </a:rPr>
              <a:t>~ 500 nm</a:t>
            </a:r>
            <a:endParaRPr lang="fr-FR" sz="1600" b="1" dirty="0" smtClean="0"/>
          </a:p>
        </p:txBody>
      </p:sp>
      <p:sp>
        <p:nvSpPr>
          <p:cNvPr id="31" name="ZoneTexte 30"/>
          <p:cNvSpPr txBox="1"/>
          <p:nvPr/>
        </p:nvSpPr>
        <p:spPr>
          <a:xfrm>
            <a:off x="2336642" y="6252598"/>
            <a:ext cx="1334050" cy="615553"/>
          </a:xfrm>
          <a:prstGeom prst="rect">
            <a:avLst/>
          </a:prstGeom>
          <a:solidFill>
            <a:srgbClr val="FFFFFF"/>
          </a:solidFill>
        </p:spPr>
        <p:txBody>
          <a:bodyPr wrap="square" rtlCol="0">
            <a:spAutoFit/>
          </a:bodyPr>
          <a:lstStyle/>
          <a:p>
            <a:r>
              <a:rPr lang="fr-FR" dirty="0" smtClean="0"/>
              <a:t>3 h </a:t>
            </a:r>
          </a:p>
          <a:p>
            <a:r>
              <a:rPr lang="fr-FR" sz="1600" b="1" dirty="0" smtClean="0"/>
              <a:t>L  </a:t>
            </a:r>
            <a:r>
              <a:rPr lang="fr-FR" sz="1600" b="1" dirty="0" smtClean="0">
                <a:sym typeface="Symbol"/>
              </a:rPr>
              <a:t>  2 µm</a:t>
            </a:r>
            <a:endParaRPr lang="fr-FR" sz="1600" b="1" dirty="0" smtClean="0"/>
          </a:p>
        </p:txBody>
      </p:sp>
    </p:spTree>
    <p:extLst>
      <p:ext uri="{BB962C8B-B14F-4D97-AF65-F5344CB8AC3E}">
        <p14:creationId xmlns:p14="http://schemas.microsoft.com/office/powerpoint/2010/main" val="418955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Espace réservé du texte 6"/>
          <p:cNvSpPr txBox="1">
            <a:spLocks/>
          </p:cNvSpPr>
          <p:nvPr/>
        </p:nvSpPr>
        <p:spPr bwMode="auto">
          <a:xfrm>
            <a:off x="395288" y="255588"/>
            <a:ext cx="8326437" cy="5953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spcBef>
                <a:spcPct val="0"/>
              </a:spcBef>
              <a:buFontTx/>
              <a:buNone/>
            </a:pPr>
            <a:r>
              <a:rPr lang="en-US" altLang="fr-FR" sz="2400" b="1" dirty="0" smtClean="0">
                <a:ea typeface="ＭＳ Ｐゴシック" pitchFamily="34" charset="-128"/>
              </a:rPr>
              <a:t>Au NWs : self assembly in solution</a:t>
            </a:r>
            <a:endParaRPr lang="fr-FR" altLang="fr-FR" sz="2400" b="1" dirty="0" smtClean="0">
              <a:ea typeface="ＭＳ Ｐゴシック" pitchFamily="34" charset="-128"/>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graphicFrame>
        <p:nvGraphicFramePr>
          <p:cNvPr id="6" name="Objet 5"/>
          <p:cNvGraphicFramePr>
            <a:graphicFrameLocks noChangeAspect="1"/>
          </p:cNvGraphicFramePr>
          <p:nvPr>
            <p:extLst>
              <p:ext uri="{D42A27DB-BD31-4B8C-83A1-F6EECF244321}">
                <p14:modId xmlns:p14="http://schemas.microsoft.com/office/powerpoint/2010/main" val="3892640642"/>
              </p:ext>
            </p:extLst>
          </p:nvPr>
        </p:nvGraphicFramePr>
        <p:xfrm>
          <a:off x="296069" y="1333124"/>
          <a:ext cx="4473575" cy="3406775"/>
        </p:xfrm>
        <a:graphic>
          <a:graphicData uri="http://schemas.openxmlformats.org/presentationml/2006/ole">
            <mc:AlternateContent xmlns:mc="http://schemas.openxmlformats.org/markup-compatibility/2006">
              <mc:Choice xmlns:v="urn:schemas-microsoft-com:vml" Requires="v">
                <p:oleObj spid="_x0000_s84999" name="Graph" r:id="rId4" imgW="4203802" imgH="3200400" progId="Origin50.Graph">
                  <p:embed/>
                </p:oleObj>
              </mc:Choice>
              <mc:Fallback>
                <p:oleObj name="Graph" r:id="rId4" imgW="4203802" imgH="3200400" progId="Origin50.Grap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069" y="1333124"/>
                        <a:ext cx="4473575" cy="3406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 name="Espace réservé du texte 5"/>
          <p:cNvSpPr txBox="1">
            <a:spLocks/>
          </p:cNvSpPr>
          <p:nvPr/>
        </p:nvSpPr>
        <p:spPr>
          <a:xfrm>
            <a:off x="395288" y="919190"/>
            <a:ext cx="8748712" cy="1884362"/>
          </a:xfrm>
          <a:prstGeom prst="rect">
            <a:avLst/>
          </a:prstGeom>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179388">
              <a:buSzPct val="120000"/>
              <a:buFontTx/>
              <a:buBlip>
                <a:blip r:embed="rId6"/>
              </a:buBlip>
            </a:pPr>
            <a:r>
              <a:rPr lang="en-US" altLang="fr-FR" sz="1700" b="1" dirty="0" smtClean="0">
                <a:solidFill>
                  <a:schemeClr val="tx2"/>
                </a:solidFill>
                <a:ea typeface="ＭＳ Ｐゴシック" pitchFamily="34" charset="-128"/>
              </a:rPr>
              <a:t>Expanded hexagonal </a:t>
            </a:r>
            <a:r>
              <a:rPr lang="en-US" altLang="fr-FR" sz="1700" b="1" dirty="0" err="1" smtClean="0">
                <a:solidFill>
                  <a:schemeClr val="tx2"/>
                </a:solidFill>
                <a:ea typeface="ＭＳ Ｐゴシック" pitchFamily="34" charset="-128"/>
              </a:rPr>
              <a:t>superlattice</a:t>
            </a:r>
            <a:endParaRPr lang="en-US" altLang="fr-FR" sz="1700" b="1" dirty="0" smtClean="0">
              <a:solidFill>
                <a:schemeClr val="tx2"/>
              </a:solidFill>
              <a:ea typeface="ＭＳ Ｐゴシック" pitchFamily="34" charset="-128"/>
            </a:endParaRPr>
          </a:p>
        </p:txBody>
      </p:sp>
      <p:pic>
        <p:nvPicPr>
          <p:cNvPr id="12595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19040" y="1602940"/>
            <a:ext cx="2539861" cy="2635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5715356" y="4238714"/>
            <a:ext cx="3078728" cy="697627"/>
          </a:xfrm>
          <a:prstGeom prst="rect">
            <a:avLst/>
          </a:prstGeom>
        </p:spPr>
        <p:txBody>
          <a:bodyPr wrap="none">
            <a:spAutoFit/>
          </a:bodyPr>
          <a:lstStyle/>
          <a:p>
            <a:pPr>
              <a:spcBef>
                <a:spcPts val="200"/>
              </a:spcBef>
              <a:spcAft>
                <a:spcPts val="200"/>
              </a:spcAft>
            </a:pPr>
            <a:r>
              <a:rPr lang="fr-FR" b="1" dirty="0"/>
              <a:t>a = 9,7 </a:t>
            </a:r>
            <a:r>
              <a:rPr lang="fr-FR" b="1" dirty="0" smtClean="0"/>
              <a:t>nm</a:t>
            </a:r>
          </a:p>
          <a:p>
            <a:pPr>
              <a:spcBef>
                <a:spcPts val="200"/>
              </a:spcBef>
              <a:spcAft>
                <a:spcPts val="200"/>
              </a:spcAft>
            </a:pPr>
            <a:r>
              <a:rPr lang="fr-FR" b="1" dirty="0" smtClean="0"/>
              <a:t>d = 8,0 nm = 4 * OY </a:t>
            </a:r>
            <a:r>
              <a:rPr lang="fr-FR" b="1" dirty="0" err="1" smtClean="0"/>
              <a:t>length</a:t>
            </a:r>
            <a:r>
              <a:rPr lang="fr-FR" b="1" dirty="0" smtClean="0"/>
              <a:t> </a:t>
            </a:r>
            <a:endParaRPr lang="fr-FR" b="1" dirty="0"/>
          </a:p>
        </p:txBody>
      </p:sp>
      <p:pic>
        <p:nvPicPr>
          <p:cNvPr id="31" name="Image 30"/>
          <p:cNvPicPr>
            <a:picLocks noChangeAspect="1"/>
          </p:cNvPicPr>
          <p:nvPr/>
        </p:nvPicPr>
        <p:blipFill>
          <a:blip r:embed="rId8" cstate="print"/>
          <a:srcRect/>
          <a:stretch>
            <a:fillRect/>
          </a:stretch>
        </p:blipFill>
        <p:spPr bwMode="auto">
          <a:xfrm>
            <a:off x="5046818" y="1192732"/>
            <a:ext cx="3674907" cy="4619163"/>
          </a:xfrm>
          <a:prstGeom prst="rect">
            <a:avLst/>
          </a:prstGeom>
          <a:solidFill>
            <a:srgbClr val="FFFFFF"/>
          </a:solidFill>
          <a:ln w="9525">
            <a:noFill/>
            <a:miter lim="800000"/>
            <a:headEnd/>
            <a:tailEnd/>
          </a:ln>
        </p:spPr>
      </p:pic>
      <p:grpSp>
        <p:nvGrpSpPr>
          <p:cNvPr id="10" name="Groupe 9"/>
          <p:cNvGrpSpPr/>
          <p:nvPr/>
        </p:nvGrpSpPr>
        <p:grpSpPr>
          <a:xfrm>
            <a:off x="1298524" y="5138919"/>
            <a:ext cx="2775771" cy="646331"/>
            <a:chOff x="1298524" y="5138919"/>
            <a:chExt cx="2775771" cy="646331"/>
          </a:xfrm>
        </p:grpSpPr>
        <p:sp>
          <p:nvSpPr>
            <p:cNvPr id="32" name="Flèche droite 31"/>
            <p:cNvSpPr/>
            <p:nvPr/>
          </p:nvSpPr>
          <p:spPr>
            <a:xfrm>
              <a:off x="1298524" y="5317350"/>
              <a:ext cx="254000" cy="243840"/>
            </a:xfrm>
            <a:prstGeom prst="right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3" name="ZoneTexte 32"/>
            <p:cNvSpPr txBox="1"/>
            <p:nvPr/>
          </p:nvSpPr>
          <p:spPr>
            <a:xfrm>
              <a:off x="1542833" y="5138919"/>
              <a:ext cx="2531462" cy="646331"/>
            </a:xfrm>
            <a:prstGeom prst="rect">
              <a:avLst/>
            </a:prstGeom>
            <a:noFill/>
          </p:spPr>
          <p:txBody>
            <a:bodyPr wrap="none" rtlCol="0">
              <a:spAutoFit/>
            </a:bodyPr>
            <a:lstStyle/>
            <a:p>
              <a:pPr algn="ctr"/>
              <a:r>
                <a:rPr lang="fr-FR" dirty="0" smtClean="0"/>
                <a:t>Au </a:t>
              </a:r>
              <a:r>
                <a:rPr lang="fr-FR" dirty="0" err="1" smtClean="0"/>
                <a:t>NWs</a:t>
              </a:r>
              <a:r>
                <a:rPr lang="fr-FR" dirty="0" smtClean="0"/>
                <a:t> : </a:t>
              </a:r>
              <a:r>
                <a:rPr lang="fr-FR" dirty="0" err="1" smtClean="0"/>
                <a:t>stabilised</a:t>
              </a:r>
              <a:r>
                <a:rPr lang="fr-FR" dirty="0" smtClean="0"/>
                <a:t> by</a:t>
              </a:r>
            </a:p>
            <a:p>
              <a:pPr algn="ctr"/>
              <a:r>
                <a:rPr lang="fr-FR" dirty="0" err="1" smtClean="0"/>
                <a:t>bilayers</a:t>
              </a:r>
              <a:r>
                <a:rPr lang="fr-FR" dirty="0" smtClean="0"/>
                <a:t> of </a:t>
              </a:r>
              <a:r>
                <a:rPr lang="fr-FR" dirty="0" err="1" smtClean="0"/>
                <a:t>oleylamine</a:t>
              </a:r>
              <a:r>
                <a:rPr lang="fr-FR" dirty="0" smtClean="0"/>
                <a:t> !</a:t>
              </a:r>
              <a:endParaRPr lang="fr-FR" dirty="0"/>
            </a:p>
          </p:txBody>
        </p:sp>
      </p:grpSp>
      <p:sp>
        <p:nvSpPr>
          <p:cNvPr id="35" name="Rectangle 40"/>
          <p:cNvSpPr>
            <a:spLocks noChangeArrowheads="1"/>
          </p:cNvSpPr>
          <p:nvPr/>
        </p:nvSpPr>
        <p:spPr bwMode="auto">
          <a:xfrm>
            <a:off x="296069" y="6581001"/>
            <a:ext cx="23692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fontAlgn="base">
              <a:spcBef>
                <a:spcPct val="0"/>
              </a:spcBef>
              <a:spcAft>
                <a:spcPct val="0"/>
              </a:spcAft>
              <a:defRPr>
                <a:solidFill>
                  <a:schemeClr val="tx1"/>
                </a:solidFill>
                <a:latin typeface="Arial" pitchFamily="34" charset="0"/>
                <a:ea typeface="ＭＳ Ｐゴシック" pitchFamily="34" charset="-128"/>
              </a:defRPr>
            </a:lvl6pPr>
            <a:lvl7pPr marL="2971800" indent="-228600" fontAlgn="base">
              <a:spcBef>
                <a:spcPct val="0"/>
              </a:spcBef>
              <a:spcAft>
                <a:spcPct val="0"/>
              </a:spcAft>
              <a:defRPr>
                <a:solidFill>
                  <a:schemeClr val="tx1"/>
                </a:solidFill>
                <a:latin typeface="Arial" pitchFamily="34" charset="0"/>
                <a:ea typeface="ＭＳ Ｐゴシック" pitchFamily="34" charset="-128"/>
              </a:defRPr>
            </a:lvl7pPr>
            <a:lvl8pPr marL="3429000" indent="-228600" fontAlgn="base">
              <a:spcBef>
                <a:spcPct val="0"/>
              </a:spcBef>
              <a:spcAft>
                <a:spcPct val="0"/>
              </a:spcAft>
              <a:defRPr>
                <a:solidFill>
                  <a:schemeClr val="tx1"/>
                </a:solidFill>
                <a:latin typeface="Arial" pitchFamily="34" charset="0"/>
                <a:ea typeface="ＭＳ Ｐゴシック" pitchFamily="34" charset="-128"/>
              </a:defRPr>
            </a:lvl8pPr>
            <a:lvl9pPr marL="3886200" indent="-228600" fontAlgn="base">
              <a:spcBef>
                <a:spcPct val="0"/>
              </a:spcBef>
              <a:spcAft>
                <a:spcPct val="0"/>
              </a:spcAft>
              <a:defRPr>
                <a:solidFill>
                  <a:schemeClr val="tx1"/>
                </a:solidFill>
                <a:latin typeface="Arial" pitchFamily="34" charset="0"/>
                <a:ea typeface="ＭＳ Ｐゴシック" pitchFamily="34" charset="-128"/>
              </a:defRPr>
            </a:lvl9pPr>
          </a:lstStyle>
          <a:p>
            <a:pPr defTabSz="914400"/>
            <a:r>
              <a:rPr lang="en-US" altLang="fr-FR" sz="1200" dirty="0">
                <a:cs typeface="Arial" panose="020B0604020202020204" pitchFamily="34" charset="0"/>
              </a:rPr>
              <a:t> </a:t>
            </a:r>
            <a:r>
              <a:rPr lang="en-US" altLang="fr-FR" sz="1200" dirty="0" smtClean="0">
                <a:cs typeface="Arial" panose="020B0604020202020204" pitchFamily="34" charset="0"/>
              </a:rPr>
              <a:t>A. </a:t>
            </a:r>
            <a:r>
              <a:rPr lang="en-US" altLang="fr-FR" sz="1200" dirty="0" err="1" smtClean="0">
                <a:cs typeface="Arial" panose="020B0604020202020204" pitchFamily="34" charset="0"/>
              </a:rPr>
              <a:t>Loubat</a:t>
            </a:r>
            <a:r>
              <a:rPr lang="en-US" altLang="fr-FR" sz="1200" dirty="0" smtClean="0">
                <a:cs typeface="Arial" panose="020B0604020202020204" pitchFamily="34" charset="0"/>
              </a:rPr>
              <a:t> et al. </a:t>
            </a:r>
            <a:r>
              <a:rPr lang="en-US" altLang="fr-FR" sz="1200" i="1" dirty="0" smtClean="0">
                <a:cs typeface="Arial" panose="020B0604020202020204" pitchFamily="34" charset="0"/>
              </a:rPr>
              <a:t>Langmuir</a:t>
            </a:r>
            <a:r>
              <a:rPr lang="en-US" altLang="fr-FR" sz="1200" dirty="0" smtClean="0">
                <a:cs typeface="Arial" panose="020B0604020202020204" pitchFamily="34" charset="0"/>
              </a:rPr>
              <a:t>, </a:t>
            </a:r>
            <a:r>
              <a:rPr lang="en-US" altLang="fr-FR" sz="1200" b="1" dirty="0" smtClean="0">
                <a:cs typeface="Arial" panose="020B0604020202020204" pitchFamily="34" charset="0"/>
              </a:rPr>
              <a:t>2014</a:t>
            </a:r>
            <a:endParaRPr lang="fr-FR" altLang="fr-FR" sz="1200" b="1" dirty="0">
              <a:cs typeface="Arial" panose="020B0604020202020204" pitchFamily="34" charset="0"/>
            </a:endParaRPr>
          </a:p>
        </p:txBody>
      </p:sp>
    </p:spTree>
    <p:extLst>
      <p:ext uri="{BB962C8B-B14F-4D97-AF65-F5344CB8AC3E}">
        <p14:creationId xmlns:p14="http://schemas.microsoft.com/office/powerpoint/2010/main" val="849052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6"/>
          <p:cNvSpPr txBox="1">
            <a:spLocks/>
          </p:cNvSpPr>
          <p:nvPr/>
        </p:nvSpPr>
        <p:spPr bwMode="auto">
          <a:xfrm>
            <a:off x="395290" y="255590"/>
            <a:ext cx="8326437" cy="5953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spcBef>
                <a:spcPct val="0"/>
              </a:spcBef>
              <a:buNone/>
            </a:pPr>
            <a:r>
              <a:rPr lang="en-US" altLang="fr-FR" sz="2400" b="1" dirty="0">
                <a:ea typeface="ＭＳ Ｐゴシック" pitchFamily="34" charset="-128"/>
              </a:rPr>
              <a:t>Au NWs : surface </a:t>
            </a:r>
            <a:r>
              <a:rPr lang="en-US" altLang="fr-FR" sz="2400" b="1" dirty="0" err="1">
                <a:ea typeface="ＭＳ Ｐゴシック" pitchFamily="34" charset="-128"/>
              </a:rPr>
              <a:t>stabilisation</a:t>
            </a:r>
            <a:endParaRPr lang="fr-FR" altLang="fr-FR" sz="2400" b="1" dirty="0">
              <a:ea typeface="ＭＳ Ｐゴシック" pitchFamily="34" charset="-128"/>
            </a:endParaRPr>
          </a:p>
        </p:txBody>
      </p:sp>
      <p:grpSp>
        <p:nvGrpSpPr>
          <p:cNvPr id="27" name="Groupe 26"/>
          <p:cNvGrpSpPr/>
          <p:nvPr/>
        </p:nvGrpSpPr>
        <p:grpSpPr>
          <a:xfrm>
            <a:off x="162944" y="1385733"/>
            <a:ext cx="3960000" cy="2543338"/>
            <a:chOff x="4843380" y="864930"/>
            <a:chExt cx="3960000" cy="2543338"/>
          </a:xfrm>
        </p:grpSpPr>
        <p:pic>
          <p:nvPicPr>
            <p:cNvPr id="5" name="Picture 7"/>
            <p:cNvPicPr>
              <a:picLocks noChangeAspect="1" noChangeArrowheads="1"/>
            </p:cNvPicPr>
            <p:nvPr/>
          </p:nvPicPr>
          <p:blipFill>
            <a:blip r:embed="rId2" cstate="print"/>
            <a:srcRect/>
            <a:stretch>
              <a:fillRect/>
            </a:stretch>
          </p:blipFill>
          <p:spPr bwMode="auto">
            <a:xfrm>
              <a:off x="4843380" y="864930"/>
              <a:ext cx="3960000" cy="2543338"/>
            </a:xfrm>
            <a:prstGeom prst="rect">
              <a:avLst/>
            </a:prstGeom>
            <a:noFill/>
            <a:ln w="9525">
              <a:noFill/>
              <a:miter lim="800000"/>
              <a:headEnd/>
              <a:tailEnd/>
            </a:ln>
          </p:spPr>
        </p:pic>
        <p:sp>
          <p:nvSpPr>
            <p:cNvPr id="8" name="ZoneTexte 7"/>
            <p:cNvSpPr txBox="1"/>
            <p:nvPr/>
          </p:nvSpPr>
          <p:spPr>
            <a:xfrm>
              <a:off x="5260423" y="1080954"/>
              <a:ext cx="936104" cy="307777"/>
            </a:xfrm>
            <a:prstGeom prst="rect">
              <a:avLst/>
            </a:prstGeom>
            <a:noFill/>
          </p:spPr>
          <p:txBody>
            <a:bodyPr wrap="square" rtlCol="0">
              <a:spAutoFit/>
            </a:bodyPr>
            <a:lstStyle/>
            <a:p>
              <a:r>
                <a:rPr lang="fr-FR" sz="1400" dirty="0">
                  <a:cs typeface="Times New Roman" pitchFamily="18" charset="0"/>
                </a:rPr>
                <a:t>N 1s</a:t>
              </a:r>
            </a:p>
          </p:txBody>
        </p:sp>
      </p:grpSp>
      <p:grpSp>
        <p:nvGrpSpPr>
          <p:cNvPr id="26" name="Groupe 25"/>
          <p:cNvGrpSpPr/>
          <p:nvPr/>
        </p:nvGrpSpPr>
        <p:grpSpPr>
          <a:xfrm>
            <a:off x="4766672" y="1411236"/>
            <a:ext cx="3960000" cy="2517837"/>
            <a:chOff x="77403" y="833808"/>
            <a:chExt cx="3960000" cy="2517837"/>
          </a:xfrm>
        </p:grpSpPr>
        <p:pic>
          <p:nvPicPr>
            <p:cNvPr id="4" name="Picture 6"/>
            <p:cNvPicPr>
              <a:picLocks noChangeAspect="1" noChangeArrowheads="1"/>
            </p:cNvPicPr>
            <p:nvPr/>
          </p:nvPicPr>
          <p:blipFill>
            <a:blip r:embed="rId3" cstate="print"/>
            <a:srcRect/>
            <a:stretch>
              <a:fillRect/>
            </a:stretch>
          </p:blipFill>
          <p:spPr bwMode="auto">
            <a:xfrm>
              <a:off x="77403" y="833808"/>
              <a:ext cx="3960000" cy="2517837"/>
            </a:xfrm>
            <a:prstGeom prst="rect">
              <a:avLst/>
            </a:prstGeom>
            <a:noFill/>
            <a:ln w="9525">
              <a:noFill/>
              <a:miter lim="800000"/>
              <a:headEnd/>
              <a:tailEnd/>
            </a:ln>
          </p:spPr>
        </p:pic>
        <p:sp>
          <p:nvSpPr>
            <p:cNvPr id="11" name="ZoneTexte 10"/>
            <p:cNvSpPr txBox="1"/>
            <p:nvPr/>
          </p:nvSpPr>
          <p:spPr>
            <a:xfrm>
              <a:off x="479784" y="1009724"/>
              <a:ext cx="827584" cy="307777"/>
            </a:xfrm>
            <a:prstGeom prst="rect">
              <a:avLst/>
            </a:prstGeom>
            <a:noFill/>
          </p:spPr>
          <p:txBody>
            <a:bodyPr wrap="square" rtlCol="0">
              <a:spAutoFit/>
            </a:bodyPr>
            <a:lstStyle/>
            <a:p>
              <a:r>
                <a:rPr lang="fr-FR" sz="1400" dirty="0">
                  <a:cs typeface="Times New Roman" pitchFamily="18" charset="0"/>
                </a:rPr>
                <a:t>Cl 2p</a:t>
              </a:r>
              <a:endParaRPr lang="fr-FR" sz="1400" baseline="-25000" dirty="0">
                <a:cs typeface="Times New Roman" pitchFamily="18" charset="0"/>
              </a:endParaRPr>
            </a:p>
          </p:txBody>
        </p:sp>
      </p:grpSp>
      <p:sp>
        <p:nvSpPr>
          <p:cNvPr id="28" name="Espace réservé du texte 5"/>
          <p:cNvSpPr txBox="1">
            <a:spLocks/>
          </p:cNvSpPr>
          <p:nvPr/>
        </p:nvSpPr>
        <p:spPr>
          <a:xfrm>
            <a:off x="395290" y="919190"/>
            <a:ext cx="8748712" cy="1884362"/>
          </a:xfrm>
          <a:prstGeom prst="rect">
            <a:avLst/>
          </a:prstGeom>
        </p:spPr>
        <p:txBody>
          <a:bodyPr lIns="91420" tIns="45711" rIns="91420" bIns="45711"/>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179350">
              <a:buSzPct val="120000"/>
              <a:buBlip>
                <a:blip r:embed="rId4"/>
              </a:buBlip>
            </a:pPr>
            <a:r>
              <a:rPr lang="en-US" altLang="fr-FR" sz="1700" b="1" dirty="0">
                <a:solidFill>
                  <a:schemeClr val="tx2"/>
                </a:solidFill>
                <a:ea typeface="ＭＳ Ｐゴシック" pitchFamily="34" charset="-128"/>
              </a:rPr>
              <a:t>Purified Au NWs : XPS and NMR analysis</a:t>
            </a:r>
          </a:p>
        </p:txBody>
      </p:sp>
      <p:pic>
        <p:nvPicPr>
          <p:cNvPr id="129026" name="Image 4" descr="lm-1HMAS.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8517"/>
          <a:stretch/>
        </p:blipFill>
        <p:spPr bwMode="auto">
          <a:xfrm>
            <a:off x="352559" y="4050707"/>
            <a:ext cx="4330369" cy="2798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 name="Groupe 39"/>
          <p:cNvGrpSpPr/>
          <p:nvPr/>
        </p:nvGrpSpPr>
        <p:grpSpPr>
          <a:xfrm>
            <a:off x="1640793" y="2284862"/>
            <a:ext cx="7200568" cy="3586101"/>
            <a:chOff x="1640793" y="2284860"/>
            <a:chExt cx="7200568" cy="3586101"/>
          </a:xfrm>
        </p:grpSpPr>
        <p:sp>
          <p:nvSpPr>
            <p:cNvPr id="29" name="ZoneTexte 28"/>
            <p:cNvSpPr txBox="1"/>
            <p:nvPr/>
          </p:nvSpPr>
          <p:spPr>
            <a:xfrm>
              <a:off x="1920754" y="3190922"/>
              <a:ext cx="692818" cy="369332"/>
            </a:xfrm>
            <a:prstGeom prst="rect">
              <a:avLst/>
            </a:prstGeom>
            <a:noFill/>
          </p:spPr>
          <p:txBody>
            <a:bodyPr wrap="none" rtlCol="0">
              <a:spAutoFit/>
            </a:bodyPr>
            <a:lstStyle/>
            <a:p>
              <a:r>
                <a:rPr lang="fr-FR" dirty="0"/>
                <a:t>NH</a:t>
              </a:r>
              <a:r>
                <a:rPr lang="fr-FR" baseline="-25000" dirty="0"/>
                <a:t>3</a:t>
              </a:r>
              <a:r>
                <a:rPr lang="fr-FR" baseline="30000" dirty="0"/>
                <a:t>+</a:t>
              </a:r>
            </a:p>
          </p:txBody>
        </p:sp>
        <p:cxnSp>
          <p:nvCxnSpPr>
            <p:cNvPr id="31" name="Connecteur droit avec flèche 30"/>
            <p:cNvCxnSpPr/>
            <p:nvPr/>
          </p:nvCxnSpPr>
          <p:spPr>
            <a:xfrm flipV="1">
              <a:off x="2250071" y="2284860"/>
              <a:ext cx="0" cy="95192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32" name="Rectangle 31"/>
            <p:cNvSpPr/>
            <p:nvPr/>
          </p:nvSpPr>
          <p:spPr>
            <a:xfrm>
              <a:off x="2425560" y="3204946"/>
              <a:ext cx="603050" cy="369332"/>
            </a:xfrm>
            <a:prstGeom prst="rect">
              <a:avLst/>
            </a:prstGeom>
          </p:spPr>
          <p:txBody>
            <a:bodyPr wrap="none">
              <a:spAutoFit/>
            </a:bodyPr>
            <a:lstStyle/>
            <a:p>
              <a:r>
                <a:rPr lang="fr-FR" dirty="0"/>
                <a:t>NH</a:t>
              </a:r>
              <a:r>
                <a:rPr lang="fr-FR" baseline="-25000" dirty="0"/>
                <a:t>2</a:t>
              </a:r>
              <a:endParaRPr lang="fr-FR" dirty="0"/>
            </a:p>
          </p:txBody>
        </p:sp>
        <p:cxnSp>
          <p:nvCxnSpPr>
            <p:cNvPr id="33" name="Connecteur droit avec flèche 32"/>
            <p:cNvCxnSpPr/>
            <p:nvPr/>
          </p:nvCxnSpPr>
          <p:spPr>
            <a:xfrm flipV="1">
              <a:off x="2633213" y="2334708"/>
              <a:ext cx="0" cy="870238"/>
            </a:xfrm>
            <a:prstGeom prst="straightConnector1">
              <a:avLst/>
            </a:prstGeom>
            <a:ln>
              <a:prstDash val="dash"/>
              <a:tailEnd type="arrow"/>
            </a:ln>
          </p:spPr>
          <p:style>
            <a:lnRef idx="2">
              <a:schemeClr val="accent2"/>
            </a:lnRef>
            <a:fillRef idx="0">
              <a:schemeClr val="accent2"/>
            </a:fillRef>
            <a:effectRef idx="1">
              <a:schemeClr val="accent2"/>
            </a:effectRef>
            <a:fontRef idx="minor">
              <a:schemeClr val="tx1"/>
            </a:fontRef>
          </p:style>
        </p:cxnSp>
        <p:sp>
          <p:nvSpPr>
            <p:cNvPr id="37" name="Flèche droite 36"/>
            <p:cNvSpPr/>
            <p:nvPr/>
          </p:nvSpPr>
          <p:spPr>
            <a:xfrm>
              <a:off x="4682927" y="5075891"/>
              <a:ext cx="254000" cy="243840"/>
            </a:xfrm>
            <a:prstGeom prst="right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8" name="ZoneTexte 37"/>
            <p:cNvSpPr txBox="1"/>
            <p:nvPr/>
          </p:nvSpPr>
          <p:spPr>
            <a:xfrm>
              <a:off x="4993833" y="4356730"/>
              <a:ext cx="3847528" cy="1200329"/>
            </a:xfrm>
            <a:prstGeom prst="rect">
              <a:avLst/>
            </a:prstGeom>
            <a:noFill/>
          </p:spPr>
          <p:txBody>
            <a:bodyPr wrap="none" rtlCol="0">
              <a:spAutoFit/>
            </a:bodyPr>
            <a:lstStyle/>
            <a:p>
              <a:pPr algn="ctr"/>
              <a:r>
                <a:rPr lang="fr-FR" dirty="0" smtClean="0"/>
                <a:t>Au </a:t>
              </a:r>
              <a:r>
                <a:rPr lang="fr-FR" dirty="0" err="1" smtClean="0"/>
                <a:t>NWs</a:t>
              </a:r>
              <a:r>
                <a:rPr lang="fr-FR" dirty="0" smtClean="0"/>
                <a:t> </a:t>
              </a:r>
              <a:r>
                <a:rPr lang="fr-FR" dirty="0" err="1" smtClean="0"/>
                <a:t>stabilised</a:t>
              </a:r>
              <a:r>
                <a:rPr lang="fr-FR" dirty="0" smtClean="0"/>
                <a:t> by </a:t>
              </a:r>
              <a:r>
                <a:rPr lang="fr-FR" dirty="0" err="1" smtClean="0"/>
                <a:t>bilayers</a:t>
              </a:r>
              <a:r>
                <a:rPr lang="fr-FR" dirty="0" smtClean="0"/>
                <a:t> :</a:t>
              </a:r>
            </a:p>
            <a:p>
              <a:pPr algn="ctr"/>
              <a:endParaRPr lang="fr-FR" dirty="0" smtClean="0"/>
            </a:p>
            <a:p>
              <a:pPr algn="ctr"/>
              <a:r>
                <a:rPr lang="fr-FR" dirty="0" err="1" smtClean="0"/>
                <a:t>Oleylamine</a:t>
              </a:r>
              <a:r>
                <a:rPr lang="fr-FR" dirty="0" smtClean="0"/>
                <a:t> (NH</a:t>
              </a:r>
              <a:r>
                <a:rPr lang="fr-FR" baseline="-25000" dirty="0" smtClean="0"/>
                <a:t>2</a:t>
              </a:r>
              <a:r>
                <a:rPr lang="fr-FR" dirty="0" smtClean="0"/>
                <a:t>)</a:t>
              </a:r>
            </a:p>
            <a:p>
              <a:pPr algn="ctr"/>
              <a:r>
                <a:rPr lang="fr-FR" dirty="0" err="1" smtClean="0"/>
                <a:t>Oleylammonium</a:t>
              </a:r>
              <a:r>
                <a:rPr lang="fr-FR" dirty="0" smtClean="0"/>
                <a:t> </a:t>
              </a:r>
              <a:r>
                <a:rPr lang="fr-FR" dirty="0" err="1" smtClean="0"/>
                <a:t>chloride</a:t>
              </a:r>
              <a:r>
                <a:rPr lang="fr-FR" dirty="0" smtClean="0"/>
                <a:t> (NH</a:t>
              </a:r>
              <a:r>
                <a:rPr lang="fr-FR" baseline="-25000" dirty="0" smtClean="0"/>
                <a:t>3</a:t>
              </a:r>
              <a:r>
                <a:rPr lang="fr-FR" baseline="30000" dirty="0" smtClean="0"/>
                <a:t>+</a:t>
              </a:r>
              <a:r>
                <a:rPr lang="fr-FR" dirty="0" smtClean="0"/>
                <a:t>, Cl</a:t>
              </a:r>
              <a:r>
                <a:rPr lang="fr-FR" baseline="30000" dirty="0" smtClean="0"/>
                <a:t>-</a:t>
              </a:r>
              <a:r>
                <a:rPr lang="fr-FR" dirty="0" smtClean="0"/>
                <a:t>)</a:t>
              </a:r>
              <a:endParaRPr lang="fr-FR" dirty="0"/>
            </a:p>
          </p:txBody>
        </p:sp>
        <p:cxnSp>
          <p:nvCxnSpPr>
            <p:cNvPr id="39" name="Connecteur droit avec flèche 38"/>
            <p:cNvCxnSpPr/>
            <p:nvPr/>
          </p:nvCxnSpPr>
          <p:spPr>
            <a:xfrm flipH="1">
              <a:off x="1640793" y="3529476"/>
              <a:ext cx="609278" cy="2341485"/>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spTree>
    <p:extLst>
      <p:ext uri="{BB962C8B-B14F-4D97-AF65-F5344CB8AC3E}">
        <p14:creationId xmlns:p14="http://schemas.microsoft.com/office/powerpoint/2010/main" val="325626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6"/>
          <p:cNvSpPr txBox="1">
            <a:spLocks/>
          </p:cNvSpPr>
          <p:nvPr/>
        </p:nvSpPr>
        <p:spPr bwMode="auto">
          <a:xfrm>
            <a:off x="395290" y="255590"/>
            <a:ext cx="8326437" cy="5953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spcBef>
                <a:spcPct val="0"/>
              </a:spcBef>
              <a:buNone/>
            </a:pPr>
            <a:r>
              <a:rPr lang="en-US" altLang="fr-FR" sz="2400" b="1" dirty="0">
                <a:ea typeface="ＭＳ Ｐゴシック" pitchFamily="34" charset="-128"/>
              </a:rPr>
              <a:t>Au NWs : </a:t>
            </a:r>
            <a:r>
              <a:rPr lang="en-US" altLang="fr-FR" sz="2400" b="1" dirty="0" smtClean="0">
                <a:ea typeface="ＭＳ Ｐゴシック" pitchFamily="34" charset="-128"/>
              </a:rPr>
              <a:t>“zip </a:t>
            </a:r>
            <a:r>
              <a:rPr lang="en-US" altLang="fr-FR" sz="2400" b="1" dirty="0" err="1" smtClean="0">
                <a:ea typeface="ＭＳ Ｐゴシック" pitchFamily="34" charset="-128"/>
              </a:rPr>
              <a:t>mechnanism</a:t>
            </a:r>
            <a:r>
              <a:rPr lang="en-US" altLang="fr-FR" sz="2400" b="1" dirty="0" smtClean="0">
                <a:ea typeface="ＭＳ Ｐゴシック" pitchFamily="34" charset="-128"/>
              </a:rPr>
              <a:t>” in micelles</a:t>
            </a:r>
            <a:endParaRPr lang="fr-FR" altLang="fr-FR" sz="2400" b="1" dirty="0">
              <a:ea typeface="ＭＳ Ｐゴシック" pitchFamily="34" charset="-128"/>
            </a:endParaRPr>
          </a:p>
        </p:txBody>
      </p:sp>
      <p:sp>
        <p:nvSpPr>
          <p:cNvPr id="3" name="Espace réservé du texte 5"/>
          <p:cNvSpPr txBox="1">
            <a:spLocks/>
          </p:cNvSpPr>
          <p:nvPr/>
        </p:nvSpPr>
        <p:spPr>
          <a:xfrm>
            <a:off x="395290" y="919190"/>
            <a:ext cx="8748712" cy="1884362"/>
          </a:xfrm>
          <a:prstGeom prst="rect">
            <a:avLst/>
          </a:prstGeom>
        </p:spPr>
        <p:txBody>
          <a:bodyPr lIns="91420" tIns="45711" rIns="91420" bIns="45711"/>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179350">
              <a:buSzPct val="120000"/>
              <a:buBlip>
                <a:blip r:embed="rId2"/>
              </a:buBlip>
            </a:pPr>
            <a:r>
              <a:rPr lang="en-US" altLang="fr-FR" sz="1700" b="1" dirty="0" smtClean="0">
                <a:solidFill>
                  <a:schemeClr val="tx2"/>
                </a:solidFill>
                <a:ea typeface="ＭＳ Ｐゴシック" pitchFamily="34" charset="-128"/>
              </a:rPr>
              <a:t>Theoretical simulations</a:t>
            </a:r>
            <a:endParaRPr lang="en-US" altLang="fr-FR" sz="1700" b="1" dirty="0">
              <a:solidFill>
                <a:schemeClr val="tx2"/>
              </a:solidFill>
              <a:ea typeface="ＭＳ Ｐゴシック" pitchFamily="34" charset="-128"/>
            </a:endParaRPr>
          </a:p>
        </p:txBody>
      </p:sp>
      <p:sp>
        <p:nvSpPr>
          <p:cNvPr id="5" name="ZoneTexte 4"/>
          <p:cNvSpPr txBox="1"/>
          <p:nvPr/>
        </p:nvSpPr>
        <p:spPr>
          <a:xfrm>
            <a:off x="6983693" y="165680"/>
            <a:ext cx="901209" cy="523220"/>
          </a:xfrm>
          <a:prstGeom prst="rect">
            <a:avLst/>
          </a:prstGeom>
          <a:noFill/>
        </p:spPr>
        <p:txBody>
          <a:bodyPr wrap="none" rtlCol="0">
            <a:spAutoFit/>
          </a:bodyPr>
          <a:lstStyle/>
          <a:p>
            <a:r>
              <a:rPr lang="fr-FR" sz="1400" dirty="0" smtClean="0"/>
              <a:t>Romuald</a:t>
            </a:r>
          </a:p>
          <a:p>
            <a:r>
              <a:rPr lang="fr-FR" sz="1400" dirty="0" smtClean="0"/>
              <a:t>Poteau</a:t>
            </a:r>
            <a:endParaRPr lang="fr-FR" sz="1400" dirty="0"/>
          </a:p>
        </p:txBody>
      </p:sp>
      <p:pic>
        <p:nvPicPr>
          <p:cNvPr id="6" name="Image 5" descr="AuNW111-6ClNH3MeCONTCAR-D3BJ"/>
          <p:cNvPicPr/>
          <p:nvPr/>
        </p:nvPicPr>
        <p:blipFill>
          <a:blip r:embed="rId3">
            <a:extLst>
              <a:ext uri="{28A0092B-C50C-407E-A947-70E740481C1C}">
                <a14:useLocalDpi xmlns:a14="http://schemas.microsoft.com/office/drawing/2010/main" val="0"/>
              </a:ext>
            </a:extLst>
          </a:blip>
          <a:srcRect/>
          <a:stretch>
            <a:fillRect/>
          </a:stretch>
        </p:blipFill>
        <p:spPr bwMode="auto">
          <a:xfrm>
            <a:off x="162543" y="1578408"/>
            <a:ext cx="4991100" cy="4846320"/>
          </a:xfrm>
          <a:prstGeom prst="rect">
            <a:avLst/>
          </a:prstGeom>
          <a:noFill/>
          <a:ln>
            <a:noFill/>
          </a:ln>
        </p:spPr>
      </p:pic>
      <p:sp>
        <p:nvSpPr>
          <p:cNvPr id="7" name="Rectangle 6"/>
          <p:cNvSpPr/>
          <p:nvPr/>
        </p:nvSpPr>
        <p:spPr>
          <a:xfrm>
            <a:off x="5183209" y="1876850"/>
            <a:ext cx="3847527" cy="646331"/>
          </a:xfrm>
          <a:prstGeom prst="rect">
            <a:avLst/>
          </a:prstGeom>
        </p:spPr>
        <p:txBody>
          <a:bodyPr wrap="none">
            <a:spAutoFit/>
          </a:bodyPr>
          <a:lstStyle/>
          <a:p>
            <a:pPr algn="ctr"/>
            <a:r>
              <a:rPr lang="fr-FR" dirty="0" err="1" smtClean="0"/>
              <a:t>Oleylammonium</a:t>
            </a:r>
            <a:r>
              <a:rPr lang="fr-FR" dirty="0" smtClean="0"/>
              <a:t> </a:t>
            </a:r>
            <a:r>
              <a:rPr lang="fr-FR" dirty="0" err="1"/>
              <a:t>chloride</a:t>
            </a:r>
            <a:r>
              <a:rPr lang="fr-FR" dirty="0"/>
              <a:t> (NH</a:t>
            </a:r>
            <a:r>
              <a:rPr lang="fr-FR" baseline="-25000" dirty="0"/>
              <a:t>3</a:t>
            </a:r>
            <a:r>
              <a:rPr lang="fr-FR" baseline="30000" dirty="0"/>
              <a:t>+</a:t>
            </a:r>
            <a:r>
              <a:rPr lang="fr-FR" dirty="0"/>
              <a:t>, Cl</a:t>
            </a:r>
            <a:r>
              <a:rPr lang="fr-FR" baseline="30000" dirty="0"/>
              <a:t>-</a:t>
            </a:r>
            <a:r>
              <a:rPr lang="fr-FR" dirty="0" smtClean="0"/>
              <a:t>)</a:t>
            </a:r>
          </a:p>
          <a:p>
            <a:pPr algn="ctr"/>
            <a:r>
              <a:rPr lang="fr-FR" dirty="0" smtClean="0"/>
              <a:t>at the surface : charges </a:t>
            </a:r>
            <a:r>
              <a:rPr lang="fr-FR" dirty="0" err="1" smtClean="0"/>
              <a:t>backbone</a:t>
            </a:r>
            <a:r>
              <a:rPr lang="fr-FR" dirty="0" smtClean="0"/>
              <a:t>?</a:t>
            </a:r>
            <a:endParaRPr lang="fr-FR" dirty="0"/>
          </a:p>
        </p:txBody>
      </p:sp>
      <p:sp>
        <p:nvSpPr>
          <p:cNvPr id="8" name="ZoneTexte 7"/>
          <p:cNvSpPr txBox="1"/>
          <p:nvPr/>
        </p:nvSpPr>
        <p:spPr>
          <a:xfrm>
            <a:off x="-1" y="6581019"/>
            <a:ext cx="3707905" cy="276981"/>
          </a:xfrm>
          <a:prstGeom prst="rect">
            <a:avLst/>
          </a:prstGeom>
          <a:solidFill>
            <a:srgbClr val="FFFFFF"/>
          </a:solidFill>
        </p:spPr>
        <p:txBody>
          <a:bodyPr wrap="square" lIns="91420" tIns="45711" rIns="91420" bIns="45711" rtlCol="0">
            <a:spAutoFit/>
          </a:bodyPr>
          <a:lstStyle/>
          <a:p>
            <a:r>
              <a:rPr lang="fr-FR" sz="1200" dirty="0" smtClean="0"/>
              <a:t>A. </a:t>
            </a:r>
            <a:r>
              <a:rPr lang="fr-FR" sz="1200" dirty="0" err="1" smtClean="0"/>
              <a:t>Loubat</a:t>
            </a:r>
            <a:r>
              <a:rPr lang="fr-FR" sz="1200" dirty="0" smtClean="0"/>
              <a:t> et </a:t>
            </a:r>
            <a:r>
              <a:rPr lang="fr-FR" sz="1200" dirty="0"/>
              <a:t>al. </a:t>
            </a:r>
            <a:r>
              <a:rPr lang="fr-FR" sz="1200" b="1" i="1" dirty="0" smtClean="0"/>
              <a:t>J. Phys. </a:t>
            </a:r>
            <a:r>
              <a:rPr lang="fr-FR" sz="1200" b="1" i="1" dirty="0" err="1" smtClean="0"/>
              <a:t>Chem</a:t>
            </a:r>
            <a:r>
              <a:rPr lang="fr-FR" sz="1200" b="1" i="1" dirty="0" smtClean="0"/>
              <a:t>. C </a:t>
            </a:r>
            <a:r>
              <a:rPr lang="fr-FR" sz="1200" i="1" dirty="0" smtClean="0"/>
              <a:t>119</a:t>
            </a:r>
            <a:r>
              <a:rPr lang="fr-FR" sz="1200" dirty="0" smtClean="0"/>
              <a:t>, 4422 (2015)</a:t>
            </a:r>
            <a:endParaRPr lang="fr-FR" sz="1200" dirty="0"/>
          </a:p>
        </p:txBody>
      </p:sp>
      <p:grpSp>
        <p:nvGrpSpPr>
          <p:cNvPr id="9" name="Groupe 8"/>
          <p:cNvGrpSpPr/>
          <p:nvPr/>
        </p:nvGrpSpPr>
        <p:grpSpPr>
          <a:xfrm>
            <a:off x="6273426" y="3176356"/>
            <a:ext cx="2181700" cy="1588863"/>
            <a:chOff x="3820392" y="1900808"/>
            <a:chExt cx="2181700" cy="1588863"/>
          </a:xfrm>
        </p:grpSpPr>
        <p:sp>
          <p:nvSpPr>
            <p:cNvPr id="10" name="Cylindre 9"/>
            <p:cNvSpPr/>
            <p:nvPr/>
          </p:nvSpPr>
          <p:spPr>
            <a:xfrm rot="14017995">
              <a:off x="4484672" y="1600269"/>
              <a:ext cx="853139" cy="2181700"/>
            </a:xfrm>
            <a:prstGeom prst="can">
              <a:avLst>
                <a:gd name="adj" fmla="val 99389"/>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1" name="Groupe 10"/>
            <p:cNvGrpSpPr/>
            <p:nvPr/>
          </p:nvGrpSpPr>
          <p:grpSpPr>
            <a:xfrm>
              <a:off x="3963442" y="2661671"/>
              <a:ext cx="828000" cy="828000"/>
              <a:chOff x="737825" y="1847063"/>
              <a:chExt cx="1858674" cy="1845026"/>
            </a:xfrm>
          </p:grpSpPr>
          <p:grpSp>
            <p:nvGrpSpPr>
              <p:cNvPr id="75" name="Groupe 3"/>
              <p:cNvGrpSpPr/>
              <p:nvPr/>
            </p:nvGrpSpPr>
            <p:grpSpPr>
              <a:xfrm>
                <a:off x="1498436" y="2996952"/>
                <a:ext cx="220646" cy="521192"/>
                <a:chOff x="3891870" y="2376316"/>
                <a:chExt cx="220646" cy="521192"/>
              </a:xfrm>
            </p:grpSpPr>
            <p:cxnSp>
              <p:nvCxnSpPr>
                <p:cNvPr id="145" name="AutoShape 45"/>
                <p:cNvCxnSpPr>
                  <a:cxnSpLocks noChangeShapeType="1"/>
                </p:cNvCxnSpPr>
                <p:nvPr/>
              </p:nvCxnSpPr>
              <p:spPr bwMode="auto">
                <a:xfrm rot="2646568">
                  <a:off x="3891870" y="2376316"/>
                  <a:ext cx="215900" cy="215900"/>
                </a:xfrm>
                <a:prstGeom prst="curvedConnector3">
                  <a:avLst>
                    <a:gd name="adj1" fmla="val 50000"/>
                  </a:avLst>
                </a:prstGeom>
                <a:noFill/>
                <a:ln w="38100">
                  <a:solidFill>
                    <a:schemeClr val="tx1"/>
                  </a:solidFill>
                  <a:round/>
                  <a:headEnd/>
                  <a:tailEnd/>
                </a:ln>
                <a:effectLst/>
                <a:scene3d>
                  <a:camera prst="legacyObliqueTopRight"/>
                  <a:lightRig rig="legacyFlat3" dir="b"/>
                </a:scene3d>
                <a:sp3d prstMaterial="legacyMatte">
                  <a:bevelT w="13500" h="13500" prst="angle"/>
                  <a:bevelB w="13500" h="13500" prst="angle"/>
                  <a:extrusionClr>
                    <a:schemeClr val="tx1"/>
                  </a:extrusionClr>
                </a:sp3d>
              </p:spPr>
            </p:cxnSp>
            <p:cxnSp>
              <p:nvCxnSpPr>
                <p:cNvPr id="146" name="AutoShape 46"/>
                <p:cNvCxnSpPr>
                  <a:cxnSpLocks noChangeShapeType="1"/>
                </p:cNvCxnSpPr>
                <p:nvPr/>
              </p:nvCxnSpPr>
              <p:spPr bwMode="auto">
                <a:xfrm rot="2646568">
                  <a:off x="3896616" y="2681608"/>
                  <a:ext cx="215900" cy="215900"/>
                </a:xfrm>
                <a:prstGeom prst="curvedConnector3">
                  <a:avLst>
                    <a:gd name="adj1" fmla="val 50000"/>
                  </a:avLst>
                </a:prstGeom>
                <a:noFill/>
                <a:ln w="38100">
                  <a:solidFill>
                    <a:schemeClr val="tx1"/>
                  </a:solidFill>
                  <a:round/>
                  <a:headEnd/>
                  <a:tailEnd/>
                </a:ln>
                <a:effectLst/>
                <a:scene3d>
                  <a:camera prst="legacyObliqueTopRight"/>
                  <a:lightRig rig="legacyFlat3" dir="b"/>
                </a:scene3d>
                <a:sp3d prstMaterial="legacyMatte">
                  <a:bevelT w="13500" h="13500" prst="angle"/>
                  <a:bevelB w="13500" h="13500" prst="angle"/>
                  <a:extrusionClr>
                    <a:schemeClr val="tx1"/>
                  </a:extrusionClr>
                </a:sp3d>
              </p:spPr>
            </p:cxnSp>
          </p:grpSp>
          <p:grpSp>
            <p:nvGrpSpPr>
              <p:cNvPr id="76" name="Groupe 7"/>
              <p:cNvGrpSpPr/>
              <p:nvPr/>
            </p:nvGrpSpPr>
            <p:grpSpPr>
              <a:xfrm>
                <a:off x="1570444" y="2060848"/>
                <a:ext cx="220646" cy="521192"/>
                <a:chOff x="3891870" y="2376316"/>
                <a:chExt cx="220646" cy="521192"/>
              </a:xfrm>
            </p:grpSpPr>
            <p:cxnSp>
              <p:nvCxnSpPr>
                <p:cNvPr id="143" name="AutoShape 45"/>
                <p:cNvCxnSpPr>
                  <a:cxnSpLocks noChangeShapeType="1"/>
                </p:cNvCxnSpPr>
                <p:nvPr/>
              </p:nvCxnSpPr>
              <p:spPr bwMode="auto">
                <a:xfrm rot="2646568">
                  <a:off x="3891870" y="2376316"/>
                  <a:ext cx="215900" cy="215900"/>
                </a:xfrm>
                <a:prstGeom prst="curvedConnector3">
                  <a:avLst>
                    <a:gd name="adj1" fmla="val 50000"/>
                  </a:avLst>
                </a:prstGeom>
                <a:noFill/>
                <a:ln w="38100">
                  <a:solidFill>
                    <a:schemeClr val="tx1"/>
                  </a:solidFill>
                  <a:round/>
                  <a:headEnd/>
                  <a:tailEnd/>
                </a:ln>
                <a:effectLst/>
                <a:scene3d>
                  <a:camera prst="legacyObliqueTopRight"/>
                  <a:lightRig rig="legacyFlat3" dir="b"/>
                </a:scene3d>
                <a:sp3d prstMaterial="legacyMatte">
                  <a:bevelT w="13500" h="13500" prst="angle"/>
                  <a:bevelB w="13500" h="13500" prst="angle"/>
                  <a:extrusionClr>
                    <a:schemeClr val="tx1"/>
                  </a:extrusionClr>
                </a:sp3d>
              </p:spPr>
            </p:cxnSp>
            <p:cxnSp>
              <p:nvCxnSpPr>
                <p:cNvPr id="144" name="AutoShape 46"/>
                <p:cNvCxnSpPr>
                  <a:cxnSpLocks noChangeShapeType="1"/>
                </p:cNvCxnSpPr>
                <p:nvPr/>
              </p:nvCxnSpPr>
              <p:spPr bwMode="auto">
                <a:xfrm rot="2646568">
                  <a:off x="3896616" y="2681608"/>
                  <a:ext cx="215900" cy="215900"/>
                </a:xfrm>
                <a:prstGeom prst="curvedConnector3">
                  <a:avLst>
                    <a:gd name="adj1" fmla="val 50000"/>
                  </a:avLst>
                </a:prstGeom>
                <a:noFill/>
                <a:ln w="38100">
                  <a:solidFill>
                    <a:schemeClr val="tx1"/>
                  </a:solidFill>
                  <a:round/>
                  <a:headEnd/>
                  <a:tailEnd/>
                </a:ln>
                <a:effectLst/>
                <a:scene3d>
                  <a:camera prst="legacyObliqueTopRight"/>
                  <a:lightRig rig="legacyFlat3" dir="b"/>
                </a:scene3d>
                <a:sp3d prstMaterial="legacyMatte">
                  <a:bevelT w="13500" h="13500" prst="angle"/>
                  <a:bevelB w="13500" h="13500" prst="angle"/>
                  <a:extrusionClr>
                    <a:schemeClr val="tx1"/>
                  </a:extrusionClr>
                </a:sp3d>
              </p:spPr>
            </p:cxnSp>
          </p:grpSp>
          <p:grpSp>
            <p:nvGrpSpPr>
              <p:cNvPr id="77" name="Groupe 13"/>
              <p:cNvGrpSpPr/>
              <p:nvPr/>
            </p:nvGrpSpPr>
            <p:grpSpPr>
              <a:xfrm rot="16200000">
                <a:off x="2015353" y="2521456"/>
                <a:ext cx="220646" cy="521192"/>
                <a:chOff x="2771800" y="2852936"/>
                <a:chExt cx="220646" cy="521192"/>
              </a:xfrm>
            </p:grpSpPr>
            <p:cxnSp>
              <p:nvCxnSpPr>
                <p:cNvPr id="141" name="AutoShape 45"/>
                <p:cNvCxnSpPr>
                  <a:cxnSpLocks noChangeShapeType="1"/>
                </p:cNvCxnSpPr>
                <p:nvPr/>
              </p:nvCxnSpPr>
              <p:spPr bwMode="auto">
                <a:xfrm rot="2646568">
                  <a:off x="2771800" y="2852936"/>
                  <a:ext cx="215900" cy="215900"/>
                </a:xfrm>
                <a:prstGeom prst="curvedConnector3">
                  <a:avLst>
                    <a:gd name="adj1" fmla="val 50000"/>
                  </a:avLst>
                </a:prstGeom>
                <a:noFill/>
                <a:ln w="38100">
                  <a:solidFill>
                    <a:schemeClr val="tx1"/>
                  </a:solidFill>
                  <a:round/>
                  <a:headEnd/>
                  <a:tailEnd/>
                </a:ln>
                <a:effectLst/>
                <a:scene3d>
                  <a:camera prst="legacyObliqueTopRight"/>
                  <a:lightRig rig="legacyFlat3" dir="b"/>
                </a:scene3d>
                <a:sp3d prstMaterial="legacyMatte">
                  <a:bevelT w="13500" h="13500" prst="angle"/>
                  <a:bevelB w="13500" h="13500" prst="angle"/>
                  <a:extrusionClr>
                    <a:schemeClr val="tx1"/>
                  </a:extrusionClr>
                </a:sp3d>
              </p:spPr>
            </p:cxnSp>
            <p:cxnSp>
              <p:nvCxnSpPr>
                <p:cNvPr id="142" name="AutoShape 46"/>
                <p:cNvCxnSpPr>
                  <a:cxnSpLocks noChangeShapeType="1"/>
                </p:cNvCxnSpPr>
                <p:nvPr/>
              </p:nvCxnSpPr>
              <p:spPr bwMode="auto">
                <a:xfrm rot="2646568">
                  <a:off x="2776546" y="3158228"/>
                  <a:ext cx="215900" cy="215900"/>
                </a:xfrm>
                <a:prstGeom prst="curvedConnector3">
                  <a:avLst>
                    <a:gd name="adj1" fmla="val 50000"/>
                  </a:avLst>
                </a:prstGeom>
                <a:noFill/>
                <a:ln w="38100">
                  <a:solidFill>
                    <a:schemeClr val="tx1"/>
                  </a:solidFill>
                  <a:round/>
                  <a:headEnd/>
                  <a:tailEnd/>
                </a:ln>
                <a:effectLst/>
                <a:scene3d>
                  <a:camera prst="legacyObliqueTopRight"/>
                  <a:lightRig rig="legacyFlat3" dir="b"/>
                </a:scene3d>
                <a:sp3d prstMaterial="legacyMatte">
                  <a:bevelT w="13500" h="13500" prst="angle"/>
                  <a:bevelB w="13500" h="13500" prst="angle"/>
                  <a:extrusionClr>
                    <a:schemeClr val="tx1"/>
                  </a:extrusionClr>
                </a:sp3d>
              </p:spPr>
            </p:cxnSp>
          </p:grpSp>
          <p:grpSp>
            <p:nvGrpSpPr>
              <p:cNvPr id="78" name="Groupe 20"/>
              <p:cNvGrpSpPr/>
              <p:nvPr/>
            </p:nvGrpSpPr>
            <p:grpSpPr>
              <a:xfrm rot="18960000">
                <a:off x="1864521" y="2928442"/>
                <a:ext cx="220646" cy="521192"/>
                <a:chOff x="2771800" y="2852936"/>
                <a:chExt cx="220646" cy="521192"/>
              </a:xfrm>
            </p:grpSpPr>
            <p:cxnSp>
              <p:nvCxnSpPr>
                <p:cNvPr id="139" name="AutoShape 45"/>
                <p:cNvCxnSpPr>
                  <a:cxnSpLocks noChangeShapeType="1"/>
                </p:cNvCxnSpPr>
                <p:nvPr/>
              </p:nvCxnSpPr>
              <p:spPr bwMode="auto">
                <a:xfrm rot="2646568">
                  <a:off x="2771800" y="2852936"/>
                  <a:ext cx="215900" cy="215900"/>
                </a:xfrm>
                <a:prstGeom prst="curvedConnector3">
                  <a:avLst>
                    <a:gd name="adj1" fmla="val 50000"/>
                  </a:avLst>
                </a:prstGeom>
                <a:noFill/>
                <a:ln w="38100">
                  <a:solidFill>
                    <a:schemeClr val="tx1"/>
                  </a:solidFill>
                  <a:round/>
                  <a:headEnd/>
                  <a:tailEnd/>
                </a:ln>
                <a:effectLst/>
                <a:scene3d>
                  <a:camera prst="legacyObliqueTopRight"/>
                  <a:lightRig rig="legacyFlat3" dir="b"/>
                </a:scene3d>
                <a:sp3d prstMaterial="legacyMatte">
                  <a:bevelT w="13500" h="13500" prst="angle"/>
                  <a:bevelB w="13500" h="13500" prst="angle"/>
                  <a:extrusionClr>
                    <a:schemeClr val="tx1"/>
                  </a:extrusionClr>
                </a:sp3d>
              </p:spPr>
            </p:cxnSp>
            <p:cxnSp>
              <p:nvCxnSpPr>
                <p:cNvPr id="140" name="AutoShape 46"/>
                <p:cNvCxnSpPr>
                  <a:cxnSpLocks noChangeShapeType="1"/>
                </p:cNvCxnSpPr>
                <p:nvPr/>
              </p:nvCxnSpPr>
              <p:spPr bwMode="auto">
                <a:xfrm rot="2646568">
                  <a:off x="2776546" y="3158228"/>
                  <a:ext cx="215900" cy="215900"/>
                </a:xfrm>
                <a:prstGeom prst="curvedConnector3">
                  <a:avLst>
                    <a:gd name="adj1" fmla="val 50000"/>
                  </a:avLst>
                </a:prstGeom>
                <a:noFill/>
                <a:ln w="38100">
                  <a:solidFill>
                    <a:schemeClr val="tx1"/>
                  </a:solidFill>
                  <a:round/>
                  <a:headEnd/>
                  <a:tailEnd/>
                </a:ln>
                <a:effectLst/>
                <a:scene3d>
                  <a:camera prst="legacyObliqueTopRight"/>
                  <a:lightRig rig="legacyFlat3" dir="b"/>
                </a:scene3d>
                <a:sp3d prstMaterial="legacyMatte">
                  <a:bevelT w="13500" h="13500" prst="angle"/>
                  <a:bevelB w="13500" h="13500" prst="angle"/>
                  <a:extrusionClr>
                    <a:schemeClr val="tx1"/>
                  </a:extrusionClr>
                </a:sp3d>
              </p:spPr>
            </p:cxnSp>
          </p:grpSp>
          <p:grpSp>
            <p:nvGrpSpPr>
              <p:cNvPr id="79" name="Groupe 23"/>
              <p:cNvGrpSpPr/>
              <p:nvPr/>
            </p:nvGrpSpPr>
            <p:grpSpPr>
              <a:xfrm rot="13620000">
                <a:off x="1903832" y="2172257"/>
                <a:ext cx="220646" cy="521192"/>
                <a:chOff x="2771800" y="2852936"/>
                <a:chExt cx="220646" cy="521192"/>
              </a:xfrm>
            </p:grpSpPr>
            <p:cxnSp>
              <p:nvCxnSpPr>
                <p:cNvPr id="137" name="AutoShape 45"/>
                <p:cNvCxnSpPr>
                  <a:cxnSpLocks noChangeShapeType="1"/>
                </p:cNvCxnSpPr>
                <p:nvPr/>
              </p:nvCxnSpPr>
              <p:spPr bwMode="auto">
                <a:xfrm rot="2646568">
                  <a:off x="2771800" y="2852936"/>
                  <a:ext cx="215900" cy="215900"/>
                </a:xfrm>
                <a:prstGeom prst="curvedConnector3">
                  <a:avLst>
                    <a:gd name="adj1" fmla="val 50000"/>
                  </a:avLst>
                </a:prstGeom>
                <a:noFill/>
                <a:ln w="38100">
                  <a:solidFill>
                    <a:schemeClr val="tx1"/>
                  </a:solidFill>
                  <a:round/>
                  <a:headEnd/>
                  <a:tailEnd/>
                </a:ln>
                <a:effectLst/>
                <a:scene3d>
                  <a:camera prst="legacyObliqueTopRight"/>
                  <a:lightRig rig="legacyFlat3" dir="b"/>
                </a:scene3d>
                <a:sp3d prstMaterial="legacyMatte">
                  <a:bevelT w="13500" h="13500" prst="angle"/>
                  <a:bevelB w="13500" h="13500" prst="angle"/>
                  <a:extrusionClr>
                    <a:schemeClr val="tx1"/>
                  </a:extrusionClr>
                </a:sp3d>
              </p:spPr>
            </p:cxnSp>
            <p:cxnSp>
              <p:nvCxnSpPr>
                <p:cNvPr id="138" name="AutoShape 46"/>
                <p:cNvCxnSpPr>
                  <a:cxnSpLocks noChangeShapeType="1"/>
                </p:cNvCxnSpPr>
                <p:nvPr/>
              </p:nvCxnSpPr>
              <p:spPr bwMode="auto">
                <a:xfrm rot="2646568">
                  <a:off x="2776546" y="3158228"/>
                  <a:ext cx="215900" cy="215900"/>
                </a:xfrm>
                <a:prstGeom prst="curvedConnector3">
                  <a:avLst>
                    <a:gd name="adj1" fmla="val 50000"/>
                  </a:avLst>
                </a:prstGeom>
                <a:noFill/>
                <a:ln w="38100">
                  <a:solidFill>
                    <a:schemeClr val="tx1"/>
                  </a:solidFill>
                  <a:round/>
                  <a:headEnd/>
                  <a:tailEnd/>
                </a:ln>
                <a:effectLst/>
                <a:scene3d>
                  <a:camera prst="legacyObliqueTopRight"/>
                  <a:lightRig rig="legacyFlat3" dir="b"/>
                </a:scene3d>
                <a:sp3d prstMaterial="legacyMatte">
                  <a:bevelT w="13500" h="13500" prst="angle"/>
                  <a:bevelB w="13500" h="13500" prst="angle"/>
                  <a:extrusionClr>
                    <a:schemeClr val="tx1"/>
                  </a:extrusionClr>
                </a:sp3d>
              </p:spPr>
            </p:cxnSp>
          </p:grpSp>
          <p:grpSp>
            <p:nvGrpSpPr>
              <p:cNvPr id="80" name="Groupe 26"/>
              <p:cNvGrpSpPr/>
              <p:nvPr/>
            </p:nvGrpSpPr>
            <p:grpSpPr>
              <a:xfrm rot="13620000">
                <a:off x="1173800" y="2876381"/>
                <a:ext cx="220646" cy="521192"/>
                <a:chOff x="2771800" y="2852936"/>
                <a:chExt cx="220646" cy="521192"/>
              </a:xfrm>
            </p:grpSpPr>
            <p:cxnSp>
              <p:nvCxnSpPr>
                <p:cNvPr id="135" name="AutoShape 45"/>
                <p:cNvCxnSpPr>
                  <a:cxnSpLocks noChangeShapeType="1"/>
                </p:cNvCxnSpPr>
                <p:nvPr/>
              </p:nvCxnSpPr>
              <p:spPr bwMode="auto">
                <a:xfrm rot="2646568">
                  <a:off x="2771800" y="2852936"/>
                  <a:ext cx="215900" cy="215900"/>
                </a:xfrm>
                <a:prstGeom prst="curvedConnector3">
                  <a:avLst>
                    <a:gd name="adj1" fmla="val 50000"/>
                  </a:avLst>
                </a:prstGeom>
                <a:noFill/>
                <a:ln w="38100">
                  <a:solidFill>
                    <a:schemeClr val="tx1"/>
                  </a:solidFill>
                  <a:round/>
                  <a:headEnd/>
                  <a:tailEnd/>
                </a:ln>
                <a:effectLst/>
                <a:scene3d>
                  <a:camera prst="legacyObliqueTopRight"/>
                  <a:lightRig rig="legacyFlat3" dir="b"/>
                </a:scene3d>
                <a:sp3d prstMaterial="legacyMatte">
                  <a:bevelT w="13500" h="13500" prst="angle"/>
                  <a:bevelB w="13500" h="13500" prst="angle"/>
                  <a:extrusionClr>
                    <a:schemeClr val="tx1"/>
                  </a:extrusionClr>
                </a:sp3d>
              </p:spPr>
            </p:cxnSp>
            <p:cxnSp>
              <p:nvCxnSpPr>
                <p:cNvPr id="136" name="AutoShape 46"/>
                <p:cNvCxnSpPr>
                  <a:cxnSpLocks noChangeShapeType="1"/>
                </p:cNvCxnSpPr>
                <p:nvPr/>
              </p:nvCxnSpPr>
              <p:spPr bwMode="auto">
                <a:xfrm rot="2646568">
                  <a:off x="2776546" y="3158228"/>
                  <a:ext cx="215900" cy="215900"/>
                </a:xfrm>
                <a:prstGeom prst="curvedConnector3">
                  <a:avLst>
                    <a:gd name="adj1" fmla="val 50000"/>
                  </a:avLst>
                </a:prstGeom>
                <a:noFill/>
                <a:ln w="38100">
                  <a:solidFill>
                    <a:schemeClr val="tx1"/>
                  </a:solidFill>
                  <a:round/>
                  <a:headEnd/>
                  <a:tailEnd/>
                </a:ln>
                <a:effectLst/>
                <a:scene3d>
                  <a:camera prst="legacyObliqueTopRight"/>
                  <a:lightRig rig="legacyFlat3" dir="b"/>
                </a:scene3d>
                <a:sp3d prstMaterial="legacyMatte">
                  <a:bevelT w="13500" h="13500" prst="angle"/>
                  <a:bevelB w="13500" h="13500" prst="angle"/>
                  <a:extrusionClr>
                    <a:schemeClr val="tx1"/>
                  </a:extrusionClr>
                </a:sp3d>
              </p:spPr>
            </p:cxnSp>
          </p:grpSp>
          <p:sp>
            <p:nvSpPr>
              <p:cNvPr id="81" name="Ellipse 6"/>
              <p:cNvSpPr/>
              <p:nvPr/>
            </p:nvSpPr>
            <p:spPr>
              <a:xfrm>
                <a:off x="2195736" y="2060848"/>
                <a:ext cx="180000" cy="180000"/>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2" name="Ellipse 6"/>
              <p:cNvSpPr/>
              <p:nvPr/>
            </p:nvSpPr>
            <p:spPr>
              <a:xfrm>
                <a:off x="2416499" y="2679576"/>
                <a:ext cx="180000" cy="180000"/>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3" name="Ellipse 6"/>
              <p:cNvSpPr/>
              <p:nvPr/>
            </p:nvSpPr>
            <p:spPr>
              <a:xfrm>
                <a:off x="2160961" y="3348316"/>
                <a:ext cx="180000" cy="180000"/>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4" name="Ellipse 6"/>
              <p:cNvSpPr/>
              <p:nvPr/>
            </p:nvSpPr>
            <p:spPr>
              <a:xfrm>
                <a:off x="1515747" y="3512089"/>
                <a:ext cx="180000" cy="180000"/>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5" name="Ellipse 6"/>
              <p:cNvSpPr/>
              <p:nvPr/>
            </p:nvSpPr>
            <p:spPr>
              <a:xfrm>
                <a:off x="1615051" y="1847063"/>
                <a:ext cx="180000" cy="180000"/>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86" name="Groupe 61"/>
              <p:cNvGrpSpPr/>
              <p:nvPr/>
            </p:nvGrpSpPr>
            <p:grpSpPr>
              <a:xfrm>
                <a:off x="969837" y="2024483"/>
                <a:ext cx="447503" cy="646126"/>
                <a:chOff x="969837" y="2024483"/>
                <a:chExt cx="447503" cy="646126"/>
              </a:xfrm>
            </p:grpSpPr>
            <p:grpSp>
              <p:nvGrpSpPr>
                <p:cNvPr id="131" name="Groupe 17"/>
                <p:cNvGrpSpPr/>
                <p:nvPr/>
              </p:nvGrpSpPr>
              <p:grpSpPr>
                <a:xfrm rot="18960000">
                  <a:off x="1196694" y="2149417"/>
                  <a:ext cx="220646" cy="521192"/>
                  <a:chOff x="2771800" y="2852936"/>
                  <a:chExt cx="220646" cy="521192"/>
                </a:xfrm>
              </p:grpSpPr>
              <p:cxnSp>
                <p:nvCxnSpPr>
                  <p:cNvPr id="133" name="AutoShape 45"/>
                  <p:cNvCxnSpPr>
                    <a:cxnSpLocks noChangeShapeType="1"/>
                  </p:cNvCxnSpPr>
                  <p:nvPr/>
                </p:nvCxnSpPr>
                <p:spPr bwMode="auto">
                  <a:xfrm rot="2646568">
                    <a:off x="2771800" y="2852936"/>
                    <a:ext cx="215900" cy="215900"/>
                  </a:xfrm>
                  <a:prstGeom prst="curvedConnector3">
                    <a:avLst>
                      <a:gd name="adj1" fmla="val 50000"/>
                    </a:avLst>
                  </a:prstGeom>
                  <a:noFill/>
                  <a:ln w="38100">
                    <a:solidFill>
                      <a:schemeClr val="tx1"/>
                    </a:solidFill>
                    <a:round/>
                    <a:headEnd/>
                    <a:tailEnd/>
                  </a:ln>
                  <a:effectLst/>
                  <a:scene3d>
                    <a:camera prst="legacyObliqueTopRight"/>
                    <a:lightRig rig="legacyFlat3" dir="b"/>
                  </a:scene3d>
                  <a:sp3d prstMaterial="legacyMatte">
                    <a:bevelT w="13500" h="13500" prst="angle"/>
                    <a:bevelB w="13500" h="13500" prst="angle"/>
                    <a:extrusionClr>
                      <a:schemeClr val="tx1"/>
                    </a:extrusionClr>
                  </a:sp3d>
                </p:spPr>
              </p:cxnSp>
              <p:cxnSp>
                <p:nvCxnSpPr>
                  <p:cNvPr id="134" name="AutoShape 46"/>
                  <p:cNvCxnSpPr>
                    <a:cxnSpLocks noChangeShapeType="1"/>
                  </p:cNvCxnSpPr>
                  <p:nvPr/>
                </p:nvCxnSpPr>
                <p:spPr bwMode="auto">
                  <a:xfrm rot="2646568">
                    <a:off x="2776546" y="3158228"/>
                    <a:ext cx="215900" cy="215900"/>
                  </a:xfrm>
                  <a:prstGeom prst="curvedConnector3">
                    <a:avLst>
                      <a:gd name="adj1" fmla="val 50000"/>
                    </a:avLst>
                  </a:prstGeom>
                  <a:noFill/>
                  <a:ln w="38100">
                    <a:solidFill>
                      <a:schemeClr val="tx1"/>
                    </a:solidFill>
                    <a:round/>
                    <a:headEnd/>
                    <a:tailEnd/>
                  </a:ln>
                  <a:effectLst/>
                  <a:scene3d>
                    <a:camera prst="legacyObliqueTopRight"/>
                    <a:lightRig rig="legacyFlat3" dir="b"/>
                  </a:scene3d>
                  <a:sp3d prstMaterial="legacyMatte">
                    <a:bevelT w="13500" h="13500" prst="angle"/>
                    <a:bevelB w="13500" h="13500" prst="angle"/>
                    <a:extrusionClr>
                      <a:schemeClr val="tx1"/>
                    </a:extrusionClr>
                  </a:sp3d>
                </p:spPr>
              </p:cxnSp>
            </p:grpSp>
            <p:sp>
              <p:nvSpPr>
                <p:cNvPr id="132" name="Ellipse 6"/>
                <p:cNvSpPr/>
                <p:nvPr/>
              </p:nvSpPr>
              <p:spPr>
                <a:xfrm>
                  <a:off x="969837" y="2024483"/>
                  <a:ext cx="180000" cy="180000"/>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87" name="Groupe 87"/>
              <p:cNvGrpSpPr/>
              <p:nvPr/>
            </p:nvGrpSpPr>
            <p:grpSpPr>
              <a:xfrm>
                <a:off x="737825" y="2669484"/>
                <a:ext cx="682959" cy="220646"/>
                <a:chOff x="737825" y="2669484"/>
                <a:chExt cx="682959" cy="220646"/>
              </a:xfrm>
            </p:grpSpPr>
            <p:grpSp>
              <p:nvGrpSpPr>
                <p:cNvPr id="127" name="Groupe 14"/>
                <p:cNvGrpSpPr/>
                <p:nvPr/>
              </p:nvGrpSpPr>
              <p:grpSpPr>
                <a:xfrm rot="16200000">
                  <a:off x="1049865" y="2519211"/>
                  <a:ext cx="220646" cy="521192"/>
                  <a:chOff x="2771800" y="2852936"/>
                  <a:chExt cx="220646" cy="521192"/>
                </a:xfrm>
              </p:grpSpPr>
              <p:cxnSp>
                <p:nvCxnSpPr>
                  <p:cNvPr id="129" name="AutoShape 45"/>
                  <p:cNvCxnSpPr>
                    <a:cxnSpLocks noChangeShapeType="1"/>
                  </p:cNvCxnSpPr>
                  <p:nvPr/>
                </p:nvCxnSpPr>
                <p:spPr bwMode="auto">
                  <a:xfrm rot="2646568">
                    <a:off x="2771800" y="2852936"/>
                    <a:ext cx="215900" cy="215900"/>
                  </a:xfrm>
                  <a:prstGeom prst="curvedConnector3">
                    <a:avLst>
                      <a:gd name="adj1" fmla="val 50000"/>
                    </a:avLst>
                  </a:prstGeom>
                  <a:noFill/>
                  <a:ln w="38100">
                    <a:solidFill>
                      <a:schemeClr val="tx1"/>
                    </a:solidFill>
                    <a:round/>
                    <a:headEnd/>
                    <a:tailEnd/>
                  </a:ln>
                  <a:effectLst/>
                  <a:scene3d>
                    <a:camera prst="legacyObliqueTopRight"/>
                    <a:lightRig rig="legacyFlat3" dir="b"/>
                  </a:scene3d>
                  <a:sp3d prstMaterial="legacyMatte">
                    <a:bevelT w="13500" h="13500" prst="angle"/>
                    <a:bevelB w="13500" h="13500" prst="angle"/>
                    <a:extrusionClr>
                      <a:schemeClr val="tx1"/>
                    </a:extrusionClr>
                  </a:sp3d>
                </p:spPr>
              </p:cxnSp>
              <p:cxnSp>
                <p:nvCxnSpPr>
                  <p:cNvPr id="130" name="AutoShape 46"/>
                  <p:cNvCxnSpPr>
                    <a:cxnSpLocks noChangeShapeType="1"/>
                  </p:cNvCxnSpPr>
                  <p:nvPr/>
                </p:nvCxnSpPr>
                <p:spPr bwMode="auto">
                  <a:xfrm rot="2646568">
                    <a:off x="2776546" y="3158228"/>
                    <a:ext cx="215900" cy="215900"/>
                  </a:xfrm>
                  <a:prstGeom prst="curvedConnector3">
                    <a:avLst>
                      <a:gd name="adj1" fmla="val 50000"/>
                    </a:avLst>
                  </a:prstGeom>
                  <a:noFill/>
                  <a:ln w="38100">
                    <a:solidFill>
                      <a:schemeClr val="tx1"/>
                    </a:solidFill>
                    <a:round/>
                    <a:headEnd/>
                    <a:tailEnd/>
                  </a:ln>
                  <a:effectLst/>
                  <a:scene3d>
                    <a:camera prst="legacyObliqueTopRight"/>
                    <a:lightRig rig="legacyFlat3" dir="b"/>
                  </a:scene3d>
                  <a:sp3d prstMaterial="legacyMatte">
                    <a:bevelT w="13500" h="13500" prst="angle"/>
                    <a:bevelB w="13500" h="13500" prst="angle"/>
                    <a:extrusionClr>
                      <a:schemeClr val="tx1"/>
                    </a:extrusionClr>
                  </a:sp3d>
                </p:spPr>
              </p:cxnSp>
            </p:grpSp>
            <p:sp>
              <p:nvSpPr>
                <p:cNvPr id="128" name="Ellipse 6"/>
                <p:cNvSpPr/>
                <p:nvPr/>
              </p:nvSpPr>
              <p:spPr>
                <a:xfrm>
                  <a:off x="737825" y="2675807"/>
                  <a:ext cx="180000" cy="180000"/>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88" name="Ellipse 6"/>
              <p:cNvSpPr/>
              <p:nvPr/>
            </p:nvSpPr>
            <p:spPr>
              <a:xfrm>
                <a:off x="955094" y="3290182"/>
                <a:ext cx="180000" cy="180000"/>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89" name="Groupe 62"/>
              <p:cNvGrpSpPr/>
              <p:nvPr/>
            </p:nvGrpSpPr>
            <p:grpSpPr>
              <a:xfrm rot="1477911">
                <a:off x="1178813" y="1877619"/>
                <a:ext cx="447503" cy="646126"/>
                <a:chOff x="969837" y="2024483"/>
                <a:chExt cx="447503" cy="646126"/>
              </a:xfrm>
            </p:grpSpPr>
            <p:grpSp>
              <p:nvGrpSpPr>
                <p:cNvPr id="123" name="Groupe 17"/>
                <p:cNvGrpSpPr/>
                <p:nvPr/>
              </p:nvGrpSpPr>
              <p:grpSpPr>
                <a:xfrm rot="18960000">
                  <a:off x="1196694" y="2149417"/>
                  <a:ext cx="220646" cy="521192"/>
                  <a:chOff x="2771800" y="2852936"/>
                  <a:chExt cx="220646" cy="521192"/>
                </a:xfrm>
              </p:grpSpPr>
              <p:cxnSp>
                <p:nvCxnSpPr>
                  <p:cNvPr id="125" name="AutoShape 45"/>
                  <p:cNvCxnSpPr>
                    <a:cxnSpLocks noChangeShapeType="1"/>
                  </p:cNvCxnSpPr>
                  <p:nvPr/>
                </p:nvCxnSpPr>
                <p:spPr bwMode="auto">
                  <a:xfrm rot="2646568">
                    <a:off x="2771800" y="2852936"/>
                    <a:ext cx="215900" cy="215900"/>
                  </a:xfrm>
                  <a:prstGeom prst="curvedConnector3">
                    <a:avLst>
                      <a:gd name="adj1" fmla="val 50000"/>
                    </a:avLst>
                  </a:prstGeom>
                  <a:noFill/>
                  <a:ln w="38100">
                    <a:solidFill>
                      <a:schemeClr val="tx1"/>
                    </a:solidFill>
                    <a:round/>
                    <a:headEnd/>
                    <a:tailEnd/>
                  </a:ln>
                  <a:effectLst/>
                  <a:scene3d>
                    <a:camera prst="legacyObliqueTopRight"/>
                    <a:lightRig rig="legacyFlat3" dir="b"/>
                  </a:scene3d>
                  <a:sp3d prstMaterial="legacyMatte">
                    <a:bevelT w="13500" h="13500" prst="angle"/>
                    <a:bevelB w="13500" h="13500" prst="angle"/>
                    <a:extrusionClr>
                      <a:schemeClr val="tx1"/>
                    </a:extrusionClr>
                  </a:sp3d>
                </p:spPr>
              </p:cxnSp>
              <p:cxnSp>
                <p:nvCxnSpPr>
                  <p:cNvPr id="126" name="AutoShape 46"/>
                  <p:cNvCxnSpPr>
                    <a:cxnSpLocks noChangeShapeType="1"/>
                  </p:cNvCxnSpPr>
                  <p:nvPr/>
                </p:nvCxnSpPr>
                <p:spPr bwMode="auto">
                  <a:xfrm rot="2646568">
                    <a:off x="2776546" y="3158228"/>
                    <a:ext cx="215900" cy="215900"/>
                  </a:xfrm>
                  <a:prstGeom prst="curvedConnector3">
                    <a:avLst>
                      <a:gd name="adj1" fmla="val 50000"/>
                    </a:avLst>
                  </a:prstGeom>
                  <a:noFill/>
                  <a:ln w="38100">
                    <a:solidFill>
                      <a:schemeClr val="tx1"/>
                    </a:solidFill>
                    <a:round/>
                    <a:headEnd/>
                    <a:tailEnd/>
                  </a:ln>
                  <a:effectLst/>
                  <a:scene3d>
                    <a:camera prst="legacyObliqueTopRight"/>
                    <a:lightRig rig="legacyFlat3" dir="b"/>
                  </a:scene3d>
                  <a:sp3d prstMaterial="legacyMatte">
                    <a:bevelT w="13500" h="13500" prst="angle"/>
                    <a:bevelB w="13500" h="13500" prst="angle"/>
                    <a:extrusionClr>
                      <a:schemeClr val="tx1"/>
                    </a:extrusionClr>
                  </a:sp3d>
                </p:spPr>
              </p:cxnSp>
            </p:grpSp>
            <p:sp>
              <p:nvSpPr>
                <p:cNvPr id="124" name="Ellipse 6"/>
                <p:cNvSpPr/>
                <p:nvPr/>
              </p:nvSpPr>
              <p:spPr>
                <a:xfrm>
                  <a:off x="969837" y="2024483"/>
                  <a:ext cx="180000" cy="180000"/>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90" name="Groupe 67"/>
              <p:cNvGrpSpPr/>
              <p:nvPr/>
            </p:nvGrpSpPr>
            <p:grpSpPr>
              <a:xfrm rot="4278398">
                <a:off x="1620799" y="1903385"/>
                <a:ext cx="447503" cy="646126"/>
                <a:chOff x="969837" y="2024483"/>
                <a:chExt cx="447503" cy="646126"/>
              </a:xfrm>
            </p:grpSpPr>
            <p:grpSp>
              <p:nvGrpSpPr>
                <p:cNvPr id="119" name="Groupe 17"/>
                <p:cNvGrpSpPr/>
                <p:nvPr/>
              </p:nvGrpSpPr>
              <p:grpSpPr>
                <a:xfrm rot="18960000">
                  <a:off x="1196694" y="2149417"/>
                  <a:ext cx="220646" cy="521192"/>
                  <a:chOff x="2771800" y="2852936"/>
                  <a:chExt cx="220646" cy="521192"/>
                </a:xfrm>
              </p:grpSpPr>
              <p:cxnSp>
                <p:nvCxnSpPr>
                  <p:cNvPr id="121" name="AutoShape 45"/>
                  <p:cNvCxnSpPr>
                    <a:cxnSpLocks noChangeShapeType="1"/>
                  </p:cNvCxnSpPr>
                  <p:nvPr/>
                </p:nvCxnSpPr>
                <p:spPr bwMode="auto">
                  <a:xfrm rot="2646568">
                    <a:off x="2771800" y="2852936"/>
                    <a:ext cx="215900" cy="215900"/>
                  </a:xfrm>
                  <a:prstGeom prst="curvedConnector3">
                    <a:avLst>
                      <a:gd name="adj1" fmla="val 50000"/>
                    </a:avLst>
                  </a:prstGeom>
                  <a:noFill/>
                  <a:ln w="38100">
                    <a:solidFill>
                      <a:schemeClr val="tx1"/>
                    </a:solidFill>
                    <a:round/>
                    <a:headEnd/>
                    <a:tailEnd/>
                  </a:ln>
                  <a:effectLst/>
                  <a:scene3d>
                    <a:camera prst="legacyObliqueTopRight"/>
                    <a:lightRig rig="legacyFlat3" dir="b"/>
                  </a:scene3d>
                  <a:sp3d prstMaterial="legacyMatte">
                    <a:bevelT w="13500" h="13500" prst="angle"/>
                    <a:bevelB w="13500" h="13500" prst="angle"/>
                    <a:extrusionClr>
                      <a:schemeClr val="tx1"/>
                    </a:extrusionClr>
                  </a:sp3d>
                </p:spPr>
              </p:cxnSp>
              <p:cxnSp>
                <p:nvCxnSpPr>
                  <p:cNvPr id="122" name="AutoShape 46"/>
                  <p:cNvCxnSpPr>
                    <a:cxnSpLocks noChangeShapeType="1"/>
                  </p:cNvCxnSpPr>
                  <p:nvPr/>
                </p:nvCxnSpPr>
                <p:spPr bwMode="auto">
                  <a:xfrm rot="2646568">
                    <a:off x="2776546" y="3158228"/>
                    <a:ext cx="215900" cy="215900"/>
                  </a:xfrm>
                  <a:prstGeom prst="curvedConnector3">
                    <a:avLst>
                      <a:gd name="adj1" fmla="val 50000"/>
                    </a:avLst>
                  </a:prstGeom>
                  <a:noFill/>
                  <a:ln w="38100">
                    <a:solidFill>
                      <a:schemeClr val="tx1"/>
                    </a:solidFill>
                    <a:round/>
                    <a:headEnd/>
                    <a:tailEnd/>
                  </a:ln>
                  <a:effectLst/>
                  <a:scene3d>
                    <a:camera prst="legacyObliqueTopRight"/>
                    <a:lightRig rig="legacyFlat3" dir="b"/>
                  </a:scene3d>
                  <a:sp3d prstMaterial="legacyMatte">
                    <a:bevelT w="13500" h="13500" prst="angle"/>
                    <a:bevelB w="13500" h="13500" prst="angle"/>
                    <a:extrusionClr>
                      <a:schemeClr val="tx1"/>
                    </a:extrusionClr>
                  </a:sp3d>
                </p:spPr>
              </p:cxnSp>
            </p:grpSp>
            <p:sp>
              <p:nvSpPr>
                <p:cNvPr id="120" name="Ellipse 6"/>
                <p:cNvSpPr/>
                <p:nvPr/>
              </p:nvSpPr>
              <p:spPr>
                <a:xfrm>
                  <a:off x="969837" y="2024483"/>
                  <a:ext cx="180000" cy="180000"/>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91" name="Groupe 72"/>
              <p:cNvGrpSpPr/>
              <p:nvPr/>
            </p:nvGrpSpPr>
            <p:grpSpPr>
              <a:xfrm rot="6597543">
                <a:off x="1961992" y="2166460"/>
                <a:ext cx="447503" cy="646126"/>
                <a:chOff x="969837" y="2024483"/>
                <a:chExt cx="447503" cy="646126"/>
              </a:xfrm>
            </p:grpSpPr>
            <p:grpSp>
              <p:nvGrpSpPr>
                <p:cNvPr id="115" name="Groupe 17"/>
                <p:cNvGrpSpPr/>
                <p:nvPr/>
              </p:nvGrpSpPr>
              <p:grpSpPr>
                <a:xfrm rot="18960000">
                  <a:off x="1196694" y="2149417"/>
                  <a:ext cx="220646" cy="521192"/>
                  <a:chOff x="2771800" y="2852936"/>
                  <a:chExt cx="220646" cy="521192"/>
                </a:xfrm>
              </p:grpSpPr>
              <p:cxnSp>
                <p:nvCxnSpPr>
                  <p:cNvPr id="117" name="AutoShape 45"/>
                  <p:cNvCxnSpPr>
                    <a:cxnSpLocks noChangeShapeType="1"/>
                  </p:cNvCxnSpPr>
                  <p:nvPr/>
                </p:nvCxnSpPr>
                <p:spPr bwMode="auto">
                  <a:xfrm rot="2646568">
                    <a:off x="2771800" y="2852936"/>
                    <a:ext cx="215900" cy="215900"/>
                  </a:xfrm>
                  <a:prstGeom prst="curvedConnector3">
                    <a:avLst>
                      <a:gd name="adj1" fmla="val 50000"/>
                    </a:avLst>
                  </a:prstGeom>
                  <a:noFill/>
                  <a:ln w="38100">
                    <a:solidFill>
                      <a:schemeClr val="tx1"/>
                    </a:solidFill>
                    <a:round/>
                    <a:headEnd/>
                    <a:tailEnd/>
                  </a:ln>
                  <a:effectLst/>
                  <a:scene3d>
                    <a:camera prst="legacyObliqueTopRight"/>
                    <a:lightRig rig="legacyFlat3" dir="b"/>
                  </a:scene3d>
                  <a:sp3d prstMaterial="legacyMatte">
                    <a:bevelT w="13500" h="13500" prst="angle"/>
                    <a:bevelB w="13500" h="13500" prst="angle"/>
                    <a:extrusionClr>
                      <a:schemeClr val="tx1"/>
                    </a:extrusionClr>
                  </a:sp3d>
                </p:spPr>
              </p:cxnSp>
              <p:cxnSp>
                <p:nvCxnSpPr>
                  <p:cNvPr id="118" name="AutoShape 46"/>
                  <p:cNvCxnSpPr>
                    <a:cxnSpLocks noChangeShapeType="1"/>
                  </p:cNvCxnSpPr>
                  <p:nvPr/>
                </p:nvCxnSpPr>
                <p:spPr bwMode="auto">
                  <a:xfrm rot="2646568">
                    <a:off x="2776546" y="3158228"/>
                    <a:ext cx="215900" cy="215900"/>
                  </a:xfrm>
                  <a:prstGeom prst="curvedConnector3">
                    <a:avLst>
                      <a:gd name="adj1" fmla="val 50000"/>
                    </a:avLst>
                  </a:prstGeom>
                  <a:noFill/>
                  <a:ln w="38100">
                    <a:solidFill>
                      <a:schemeClr val="tx1"/>
                    </a:solidFill>
                    <a:round/>
                    <a:headEnd/>
                    <a:tailEnd/>
                  </a:ln>
                  <a:effectLst/>
                  <a:scene3d>
                    <a:camera prst="legacyObliqueTopRight"/>
                    <a:lightRig rig="legacyFlat3" dir="b"/>
                  </a:scene3d>
                  <a:sp3d prstMaterial="legacyMatte">
                    <a:bevelT w="13500" h="13500" prst="angle"/>
                    <a:bevelB w="13500" h="13500" prst="angle"/>
                    <a:extrusionClr>
                      <a:schemeClr val="tx1"/>
                    </a:extrusionClr>
                  </a:sp3d>
                </p:spPr>
              </p:cxnSp>
            </p:grpSp>
            <p:sp>
              <p:nvSpPr>
                <p:cNvPr id="116" name="Ellipse 6"/>
                <p:cNvSpPr/>
                <p:nvPr/>
              </p:nvSpPr>
              <p:spPr>
                <a:xfrm>
                  <a:off x="969837" y="2024483"/>
                  <a:ext cx="180000" cy="180000"/>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92" name="Groupe 17"/>
              <p:cNvGrpSpPr/>
              <p:nvPr/>
            </p:nvGrpSpPr>
            <p:grpSpPr>
              <a:xfrm rot="6614317">
                <a:off x="1984077" y="2726971"/>
                <a:ext cx="220646" cy="521192"/>
                <a:chOff x="2771800" y="2852936"/>
                <a:chExt cx="220646" cy="521192"/>
              </a:xfrm>
            </p:grpSpPr>
            <p:cxnSp>
              <p:nvCxnSpPr>
                <p:cNvPr id="113" name="AutoShape 45"/>
                <p:cNvCxnSpPr>
                  <a:cxnSpLocks noChangeShapeType="1"/>
                </p:cNvCxnSpPr>
                <p:nvPr/>
              </p:nvCxnSpPr>
              <p:spPr bwMode="auto">
                <a:xfrm rot="2646568">
                  <a:off x="2771800" y="2852936"/>
                  <a:ext cx="215900" cy="215900"/>
                </a:xfrm>
                <a:prstGeom prst="curvedConnector3">
                  <a:avLst>
                    <a:gd name="adj1" fmla="val 50000"/>
                  </a:avLst>
                </a:prstGeom>
                <a:noFill/>
                <a:ln w="38100">
                  <a:solidFill>
                    <a:schemeClr val="tx1"/>
                  </a:solidFill>
                  <a:round/>
                  <a:headEnd/>
                  <a:tailEnd/>
                </a:ln>
                <a:effectLst/>
                <a:scene3d>
                  <a:camera prst="legacyObliqueTopRight"/>
                  <a:lightRig rig="legacyFlat3" dir="b"/>
                </a:scene3d>
                <a:sp3d prstMaterial="legacyMatte">
                  <a:bevelT w="13500" h="13500" prst="angle"/>
                  <a:bevelB w="13500" h="13500" prst="angle"/>
                  <a:extrusionClr>
                    <a:schemeClr val="tx1"/>
                  </a:extrusionClr>
                </a:sp3d>
              </p:spPr>
            </p:cxnSp>
            <p:cxnSp>
              <p:nvCxnSpPr>
                <p:cNvPr id="114" name="AutoShape 46"/>
                <p:cNvCxnSpPr>
                  <a:cxnSpLocks noChangeShapeType="1"/>
                </p:cNvCxnSpPr>
                <p:nvPr/>
              </p:nvCxnSpPr>
              <p:spPr bwMode="auto">
                <a:xfrm rot="2646568">
                  <a:off x="2776546" y="3158228"/>
                  <a:ext cx="215900" cy="215900"/>
                </a:xfrm>
                <a:prstGeom prst="curvedConnector3">
                  <a:avLst>
                    <a:gd name="adj1" fmla="val 50000"/>
                  </a:avLst>
                </a:prstGeom>
                <a:noFill/>
                <a:ln w="38100">
                  <a:solidFill>
                    <a:schemeClr val="tx1"/>
                  </a:solidFill>
                  <a:round/>
                  <a:headEnd/>
                  <a:tailEnd/>
                </a:ln>
                <a:effectLst/>
                <a:scene3d>
                  <a:camera prst="legacyObliqueTopRight"/>
                  <a:lightRig rig="legacyFlat3" dir="b"/>
                </a:scene3d>
                <a:sp3d prstMaterial="legacyMatte">
                  <a:bevelT w="13500" h="13500" prst="angle"/>
                  <a:bevelB w="13500" h="13500" prst="angle"/>
                  <a:extrusionClr>
                    <a:schemeClr val="tx1"/>
                  </a:extrusionClr>
                </a:sp3d>
              </p:spPr>
            </p:cxnSp>
          </p:grpSp>
          <p:sp>
            <p:nvSpPr>
              <p:cNvPr id="93" name="Ellipse 6"/>
              <p:cNvSpPr/>
              <p:nvPr/>
            </p:nvSpPr>
            <p:spPr>
              <a:xfrm rot="9254317">
                <a:off x="2346523" y="3025140"/>
                <a:ext cx="180000" cy="180000"/>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94" name="Groupe 17"/>
              <p:cNvGrpSpPr/>
              <p:nvPr/>
            </p:nvGrpSpPr>
            <p:grpSpPr>
              <a:xfrm rot="9239213">
                <a:off x="1697221" y="2953549"/>
                <a:ext cx="220646" cy="521192"/>
                <a:chOff x="2771800" y="2852936"/>
                <a:chExt cx="220646" cy="521192"/>
              </a:xfrm>
            </p:grpSpPr>
            <p:cxnSp>
              <p:nvCxnSpPr>
                <p:cNvPr id="111" name="AutoShape 45"/>
                <p:cNvCxnSpPr>
                  <a:cxnSpLocks noChangeShapeType="1"/>
                </p:cNvCxnSpPr>
                <p:nvPr/>
              </p:nvCxnSpPr>
              <p:spPr bwMode="auto">
                <a:xfrm rot="2646568">
                  <a:off x="2771800" y="2852936"/>
                  <a:ext cx="215900" cy="215900"/>
                </a:xfrm>
                <a:prstGeom prst="curvedConnector3">
                  <a:avLst>
                    <a:gd name="adj1" fmla="val 50000"/>
                  </a:avLst>
                </a:prstGeom>
                <a:noFill/>
                <a:ln w="38100">
                  <a:solidFill>
                    <a:schemeClr val="tx1"/>
                  </a:solidFill>
                  <a:round/>
                  <a:headEnd/>
                  <a:tailEnd/>
                </a:ln>
                <a:effectLst/>
                <a:scene3d>
                  <a:camera prst="legacyObliqueTopRight"/>
                  <a:lightRig rig="legacyFlat3" dir="b"/>
                </a:scene3d>
                <a:sp3d prstMaterial="legacyMatte">
                  <a:bevelT w="13500" h="13500" prst="angle"/>
                  <a:bevelB w="13500" h="13500" prst="angle"/>
                  <a:extrusionClr>
                    <a:schemeClr val="tx1"/>
                  </a:extrusionClr>
                </a:sp3d>
              </p:spPr>
            </p:cxnSp>
            <p:cxnSp>
              <p:nvCxnSpPr>
                <p:cNvPr id="112" name="AutoShape 46"/>
                <p:cNvCxnSpPr>
                  <a:cxnSpLocks noChangeShapeType="1"/>
                </p:cNvCxnSpPr>
                <p:nvPr/>
              </p:nvCxnSpPr>
              <p:spPr bwMode="auto">
                <a:xfrm rot="2646568">
                  <a:off x="2776546" y="3158228"/>
                  <a:ext cx="215900" cy="215900"/>
                </a:xfrm>
                <a:prstGeom prst="curvedConnector3">
                  <a:avLst>
                    <a:gd name="adj1" fmla="val 50000"/>
                  </a:avLst>
                </a:prstGeom>
                <a:noFill/>
                <a:ln w="38100">
                  <a:solidFill>
                    <a:schemeClr val="tx1"/>
                  </a:solidFill>
                  <a:round/>
                  <a:headEnd/>
                  <a:tailEnd/>
                </a:ln>
                <a:effectLst/>
                <a:scene3d>
                  <a:camera prst="legacyObliqueTopRight"/>
                  <a:lightRig rig="legacyFlat3" dir="b"/>
                </a:scene3d>
                <a:sp3d prstMaterial="legacyMatte">
                  <a:bevelT w="13500" h="13500" prst="angle"/>
                  <a:bevelB w="13500" h="13500" prst="angle"/>
                  <a:extrusionClr>
                    <a:schemeClr val="tx1"/>
                  </a:extrusionClr>
                </a:sp3d>
              </p:spPr>
            </p:cxnSp>
          </p:grpSp>
          <p:sp>
            <p:nvSpPr>
              <p:cNvPr id="95" name="Ellipse 6"/>
              <p:cNvSpPr/>
              <p:nvPr/>
            </p:nvSpPr>
            <p:spPr>
              <a:xfrm rot="11879213">
                <a:off x="1858302" y="3441443"/>
                <a:ext cx="180000" cy="180000"/>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96" name="Groupe 88"/>
              <p:cNvGrpSpPr/>
              <p:nvPr/>
            </p:nvGrpSpPr>
            <p:grpSpPr>
              <a:xfrm rot="20193777">
                <a:off x="757887" y="2912542"/>
                <a:ext cx="682959" cy="220646"/>
                <a:chOff x="737825" y="2669484"/>
                <a:chExt cx="682959" cy="220646"/>
              </a:xfrm>
            </p:grpSpPr>
            <p:grpSp>
              <p:nvGrpSpPr>
                <p:cNvPr id="107" name="Groupe 14"/>
                <p:cNvGrpSpPr/>
                <p:nvPr/>
              </p:nvGrpSpPr>
              <p:grpSpPr>
                <a:xfrm rot="16200000">
                  <a:off x="1049865" y="2519211"/>
                  <a:ext cx="220646" cy="521192"/>
                  <a:chOff x="2771800" y="2852936"/>
                  <a:chExt cx="220646" cy="521192"/>
                </a:xfrm>
              </p:grpSpPr>
              <p:cxnSp>
                <p:nvCxnSpPr>
                  <p:cNvPr id="109" name="AutoShape 45"/>
                  <p:cNvCxnSpPr>
                    <a:cxnSpLocks noChangeShapeType="1"/>
                  </p:cNvCxnSpPr>
                  <p:nvPr/>
                </p:nvCxnSpPr>
                <p:spPr bwMode="auto">
                  <a:xfrm rot="2646568">
                    <a:off x="2771800" y="2852936"/>
                    <a:ext cx="215900" cy="215900"/>
                  </a:xfrm>
                  <a:prstGeom prst="curvedConnector3">
                    <a:avLst>
                      <a:gd name="adj1" fmla="val 50000"/>
                    </a:avLst>
                  </a:prstGeom>
                  <a:noFill/>
                  <a:ln w="38100">
                    <a:solidFill>
                      <a:schemeClr val="tx1"/>
                    </a:solidFill>
                    <a:round/>
                    <a:headEnd/>
                    <a:tailEnd/>
                  </a:ln>
                  <a:effectLst/>
                  <a:scene3d>
                    <a:camera prst="legacyObliqueTopRight"/>
                    <a:lightRig rig="legacyFlat3" dir="b"/>
                  </a:scene3d>
                  <a:sp3d prstMaterial="legacyMatte">
                    <a:bevelT w="13500" h="13500" prst="angle"/>
                    <a:bevelB w="13500" h="13500" prst="angle"/>
                    <a:extrusionClr>
                      <a:schemeClr val="tx1"/>
                    </a:extrusionClr>
                  </a:sp3d>
                </p:spPr>
              </p:cxnSp>
              <p:cxnSp>
                <p:nvCxnSpPr>
                  <p:cNvPr id="110" name="AutoShape 46"/>
                  <p:cNvCxnSpPr>
                    <a:cxnSpLocks noChangeShapeType="1"/>
                  </p:cNvCxnSpPr>
                  <p:nvPr/>
                </p:nvCxnSpPr>
                <p:spPr bwMode="auto">
                  <a:xfrm rot="2646568">
                    <a:off x="2776546" y="3158228"/>
                    <a:ext cx="215900" cy="215900"/>
                  </a:xfrm>
                  <a:prstGeom prst="curvedConnector3">
                    <a:avLst>
                      <a:gd name="adj1" fmla="val 50000"/>
                    </a:avLst>
                  </a:prstGeom>
                  <a:noFill/>
                  <a:ln w="38100">
                    <a:solidFill>
                      <a:schemeClr val="tx1"/>
                    </a:solidFill>
                    <a:round/>
                    <a:headEnd/>
                    <a:tailEnd/>
                  </a:ln>
                  <a:effectLst/>
                  <a:scene3d>
                    <a:camera prst="legacyObliqueTopRight"/>
                    <a:lightRig rig="legacyFlat3" dir="b"/>
                  </a:scene3d>
                  <a:sp3d prstMaterial="legacyMatte">
                    <a:bevelT w="13500" h="13500" prst="angle"/>
                    <a:bevelB w="13500" h="13500" prst="angle"/>
                    <a:extrusionClr>
                      <a:schemeClr val="tx1"/>
                    </a:extrusionClr>
                  </a:sp3d>
                </p:spPr>
              </p:cxnSp>
            </p:grpSp>
            <p:sp>
              <p:nvSpPr>
                <p:cNvPr id="108" name="Ellipse 6"/>
                <p:cNvSpPr/>
                <p:nvPr/>
              </p:nvSpPr>
              <p:spPr>
                <a:xfrm>
                  <a:off x="737825" y="2675807"/>
                  <a:ext cx="180000" cy="180000"/>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97" name="Groupe 93"/>
              <p:cNvGrpSpPr/>
              <p:nvPr/>
            </p:nvGrpSpPr>
            <p:grpSpPr>
              <a:xfrm rot="1344161">
                <a:off x="775576" y="2429314"/>
                <a:ext cx="682959" cy="220646"/>
                <a:chOff x="737825" y="2669484"/>
                <a:chExt cx="682959" cy="220646"/>
              </a:xfrm>
            </p:grpSpPr>
            <p:grpSp>
              <p:nvGrpSpPr>
                <p:cNvPr id="103" name="Groupe 14"/>
                <p:cNvGrpSpPr/>
                <p:nvPr/>
              </p:nvGrpSpPr>
              <p:grpSpPr>
                <a:xfrm rot="16200000">
                  <a:off x="1049865" y="2519211"/>
                  <a:ext cx="220646" cy="521192"/>
                  <a:chOff x="2771800" y="2852936"/>
                  <a:chExt cx="220646" cy="521192"/>
                </a:xfrm>
              </p:grpSpPr>
              <p:cxnSp>
                <p:nvCxnSpPr>
                  <p:cNvPr id="105" name="AutoShape 45"/>
                  <p:cNvCxnSpPr>
                    <a:cxnSpLocks noChangeShapeType="1"/>
                  </p:cNvCxnSpPr>
                  <p:nvPr/>
                </p:nvCxnSpPr>
                <p:spPr bwMode="auto">
                  <a:xfrm rot="2646568">
                    <a:off x="2771800" y="2852936"/>
                    <a:ext cx="215900" cy="215900"/>
                  </a:xfrm>
                  <a:prstGeom prst="curvedConnector3">
                    <a:avLst>
                      <a:gd name="adj1" fmla="val 50000"/>
                    </a:avLst>
                  </a:prstGeom>
                  <a:noFill/>
                  <a:ln w="38100">
                    <a:solidFill>
                      <a:schemeClr val="tx1"/>
                    </a:solidFill>
                    <a:round/>
                    <a:headEnd/>
                    <a:tailEnd/>
                  </a:ln>
                  <a:effectLst/>
                  <a:scene3d>
                    <a:camera prst="legacyObliqueTopRight"/>
                    <a:lightRig rig="legacyFlat3" dir="b"/>
                  </a:scene3d>
                  <a:sp3d prstMaterial="legacyMatte">
                    <a:bevelT w="13500" h="13500" prst="angle"/>
                    <a:bevelB w="13500" h="13500" prst="angle"/>
                    <a:extrusionClr>
                      <a:schemeClr val="tx1"/>
                    </a:extrusionClr>
                  </a:sp3d>
                </p:spPr>
              </p:cxnSp>
              <p:cxnSp>
                <p:nvCxnSpPr>
                  <p:cNvPr id="106" name="AutoShape 46"/>
                  <p:cNvCxnSpPr>
                    <a:cxnSpLocks noChangeShapeType="1"/>
                  </p:cNvCxnSpPr>
                  <p:nvPr/>
                </p:nvCxnSpPr>
                <p:spPr bwMode="auto">
                  <a:xfrm rot="2646568">
                    <a:off x="2776546" y="3158228"/>
                    <a:ext cx="215900" cy="215900"/>
                  </a:xfrm>
                  <a:prstGeom prst="curvedConnector3">
                    <a:avLst>
                      <a:gd name="adj1" fmla="val 50000"/>
                    </a:avLst>
                  </a:prstGeom>
                  <a:noFill/>
                  <a:ln w="38100">
                    <a:solidFill>
                      <a:schemeClr val="tx1"/>
                    </a:solidFill>
                    <a:round/>
                    <a:headEnd/>
                    <a:tailEnd/>
                  </a:ln>
                  <a:effectLst/>
                  <a:scene3d>
                    <a:camera prst="legacyObliqueTopRight"/>
                    <a:lightRig rig="legacyFlat3" dir="b"/>
                  </a:scene3d>
                  <a:sp3d prstMaterial="legacyMatte">
                    <a:bevelT w="13500" h="13500" prst="angle"/>
                    <a:bevelB w="13500" h="13500" prst="angle"/>
                    <a:extrusionClr>
                      <a:schemeClr val="tx1"/>
                    </a:extrusionClr>
                  </a:sp3d>
                </p:spPr>
              </p:cxnSp>
            </p:grpSp>
            <p:sp>
              <p:nvSpPr>
                <p:cNvPr id="104" name="Ellipse 6"/>
                <p:cNvSpPr/>
                <p:nvPr/>
              </p:nvSpPr>
              <p:spPr>
                <a:xfrm>
                  <a:off x="737825" y="2675807"/>
                  <a:ext cx="180000" cy="180000"/>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98" name="Groupe 98"/>
              <p:cNvGrpSpPr/>
              <p:nvPr/>
            </p:nvGrpSpPr>
            <p:grpSpPr>
              <a:xfrm rot="17265218">
                <a:off x="1081294" y="3190374"/>
                <a:ext cx="682959" cy="220646"/>
                <a:chOff x="737825" y="2669484"/>
                <a:chExt cx="682959" cy="220646"/>
              </a:xfrm>
            </p:grpSpPr>
            <p:grpSp>
              <p:nvGrpSpPr>
                <p:cNvPr id="99" name="Groupe 14"/>
                <p:cNvGrpSpPr/>
                <p:nvPr/>
              </p:nvGrpSpPr>
              <p:grpSpPr>
                <a:xfrm rot="16200000">
                  <a:off x="1049865" y="2519211"/>
                  <a:ext cx="220646" cy="521192"/>
                  <a:chOff x="2771800" y="2852936"/>
                  <a:chExt cx="220646" cy="521192"/>
                </a:xfrm>
              </p:grpSpPr>
              <p:cxnSp>
                <p:nvCxnSpPr>
                  <p:cNvPr id="101" name="AutoShape 45"/>
                  <p:cNvCxnSpPr>
                    <a:cxnSpLocks noChangeShapeType="1"/>
                  </p:cNvCxnSpPr>
                  <p:nvPr/>
                </p:nvCxnSpPr>
                <p:spPr bwMode="auto">
                  <a:xfrm rot="2646568">
                    <a:off x="2771800" y="2852936"/>
                    <a:ext cx="215900" cy="215900"/>
                  </a:xfrm>
                  <a:prstGeom prst="curvedConnector3">
                    <a:avLst>
                      <a:gd name="adj1" fmla="val 50000"/>
                    </a:avLst>
                  </a:prstGeom>
                  <a:noFill/>
                  <a:ln w="38100">
                    <a:solidFill>
                      <a:schemeClr val="tx1"/>
                    </a:solidFill>
                    <a:round/>
                    <a:headEnd/>
                    <a:tailEnd/>
                  </a:ln>
                  <a:effectLst/>
                  <a:scene3d>
                    <a:camera prst="legacyObliqueTopRight"/>
                    <a:lightRig rig="legacyFlat3" dir="b"/>
                  </a:scene3d>
                  <a:sp3d prstMaterial="legacyMatte">
                    <a:bevelT w="13500" h="13500" prst="angle"/>
                    <a:bevelB w="13500" h="13500" prst="angle"/>
                    <a:extrusionClr>
                      <a:schemeClr val="tx1"/>
                    </a:extrusionClr>
                  </a:sp3d>
                </p:spPr>
              </p:cxnSp>
              <p:cxnSp>
                <p:nvCxnSpPr>
                  <p:cNvPr id="102" name="AutoShape 46"/>
                  <p:cNvCxnSpPr>
                    <a:cxnSpLocks noChangeShapeType="1"/>
                  </p:cNvCxnSpPr>
                  <p:nvPr/>
                </p:nvCxnSpPr>
                <p:spPr bwMode="auto">
                  <a:xfrm rot="2646568">
                    <a:off x="2776546" y="3158228"/>
                    <a:ext cx="215900" cy="215900"/>
                  </a:xfrm>
                  <a:prstGeom prst="curvedConnector3">
                    <a:avLst>
                      <a:gd name="adj1" fmla="val 50000"/>
                    </a:avLst>
                  </a:prstGeom>
                  <a:noFill/>
                  <a:ln w="38100">
                    <a:solidFill>
                      <a:schemeClr val="tx1"/>
                    </a:solidFill>
                    <a:round/>
                    <a:headEnd/>
                    <a:tailEnd/>
                  </a:ln>
                  <a:effectLst/>
                  <a:scene3d>
                    <a:camera prst="legacyObliqueTopRight"/>
                    <a:lightRig rig="legacyFlat3" dir="b"/>
                  </a:scene3d>
                  <a:sp3d prstMaterial="legacyMatte">
                    <a:bevelT w="13500" h="13500" prst="angle"/>
                    <a:bevelB w="13500" h="13500" prst="angle"/>
                    <a:extrusionClr>
                      <a:schemeClr val="tx1"/>
                    </a:extrusionClr>
                  </a:sp3d>
                </p:spPr>
              </p:cxnSp>
            </p:grpSp>
            <p:sp>
              <p:nvSpPr>
                <p:cNvPr id="100" name="Ellipse 6"/>
                <p:cNvSpPr/>
                <p:nvPr/>
              </p:nvSpPr>
              <p:spPr>
                <a:xfrm>
                  <a:off x="737825" y="2675807"/>
                  <a:ext cx="180000" cy="180000"/>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grpSp>
          <p:nvGrpSpPr>
            <p:cNvPr id="12" name="Groupe 11"/>
            <p:cNvGrpSpPr/>
            <p:nvPr/>
          </p:nvGrpSpPr>
          <p:grpSpPr>
            <a:xfrm>
              <a:off x="5254377" y="1900808"/>
              <a:ext cx="582534" cy="756106"/>
              <a:chOff x="1721122" y="5371613"/>
              <a:chExt cx="582534" cy="756106"/>
            </a:xfrm>
          </p:grpSpPr>
          <p:sp>
            <p:nvSpPr>
              <p:cNvPr id="67" name="Ellipse 6"/>
              <p:cNvSpPr/>
              <p:nvPr/>
            </p:nvSpPr>
            <p:spPr>
              <a:xfrm>
                <a:off x="2125125" y="5469157"/>
                <a:ext cx="80186" cy="80779"/>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8" name="Ellipse 6"/>
              <p:cNvSpPr/>
              <p:nvPr/>
            </p:nvSpPr>
            <p:spPr>
              <a:xfrm>
                <a:off x="2223470" y="5746826"/>
                <a:ext cx="80186" cy="80779"/>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9" name="Ellipse 6"/>
              <p:cNvSpPr/>
              <p:nvPr/>
            </p:nvSpPr>
            <p:spPr>
              <a:xfrm>
                <a:off x="2109633" y="6046940"/>
                <a:ext cx="80186" cy="80779"/>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0" name="Ellipse 6"/>
              <p:cNvSpPr/>
              <p:nvPr/>
            </p:nvSpPr>
            <p:spPr>
              <a:xfrm>
                <a:off x="1866442" y="5373216"/>
                <a:ext cx="80186" cy="80779"/>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1" name="Ellipse 6"/>
              <p:cNvSpPr/>
              <p:nvPr/>
            </p:nvSpPr>
            <p:spPr>
              <a:xfrm rot="1477911">
                <a:off x="1721122" y="5371613"/>
                <a:ext cx="80186" cy="80779"/>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2" name="Ellipse 6"/>
              <p:cNvSpPr/>
              <p:nvPr/>
            </p:nvSpPr>
            <p:spPr>
              <a:xfrm rot="4278398">
                <a:off x="2007399" y="5413247"/>
                <a:ext cx="80779" cy="80186"/>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3" name="Ellipse 6"/>
              <p:cNvSpPr/>
              <p:nvPr/>
            </p:nvSpPr>
            <p:spPr>
              <a:xfrm rot="6597543">
                <a:off x="2198361" y="5600464"/>
                <a:ext cx="80779" cy="80186"/>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4" name="Ellipse 6"/>
              <p:cNvSpPr/>
              <p:nvPr/>
            </p:nvSpPr>
            <p:spPr>
              <a:xfrm rot="9254317">
                <a:off x="2192297" y="5901907"/>
                <a:ext cx="80186" cy="80779"/>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13" name="Groupe 12"/>
            <p:cNvGrpSpPr/>
            <p:nvPr/>
          </p:nvGrpSpPr>
          <p:grpSpPr>
            <a:xfrm>
              <a:off x="5103348" y="1993181"/>
              <a:ext cx="582534" cy="756106"/>
              <a:chOff x="1721122" y="5371613"/>
              <a:chExt cx="582534" cy="756106"/>
            </a:xfrm>
          </p:grpSpPr>
          <p:sp>
            <p:nvSpPr>
              <p:cNvPr id="59" name="Ellipse 6"/>
              <p:cNvSpPr/>
              <p:nvPr/>
            </p:nvSpPr>
            <p:spPr>
              <a:xfrm>
                <a:off x="2125125" y="5469157"/>
                <a:ext cx="80186" cy="80779"/>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0" name="Ellipse 6"/>
              <p:cNvSpPr/>
              <p:nvPr/>
            </p:nvSpPr>
            <p:spPr>
              <a:xfrm>
                <a:off x="2223470" y="5746826"/>
                <a:ext cx="80186" cy="80779"/>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1" name="Ellipse 6"/>
              <p:cNvSpPr/>
              <p:nvPr/>
            </p:nvSpPr>
            <p:spPr>
              <a:xfrm>
                <a:off x="2109633" y="6046940"/>
                <a:ext cx="80186" cy="80779"/>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2" name="Ellipse 6"/>
              <p:cNvSpPr/>
              <p:nvPr/>
            </p:nvSpPr>
            <p:spPr>
              <a:xfrm>
                <a:off x="1866442" y="5373216"/>
                <a:ext cx="80186" cy="80779"/>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3" name="Ellipse 6"/>
              <p:cNvSpPr/>
              <p:nvPr/>
            </p:nvSpPr>
            <p:spPr>
              <a:xfrm rot="1477911">
                <a:off x="1721122" y="5371613"/>
                <a:ext cx="80186" cy="80779"/>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4" name="Ellipse 6"/>
              <p:cNvSpPr/>
              <p:nvPr/>
            </p:nvSpPr>
            <p:spPr>
              <a:xfrm rot="4278398">
                <a:off x="2007399" y="5413247"/>
                <a:ext cx="80779" cy="80186"/>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5" name="Ellipse 6"/>
              <p:cNvSpPr/>
              <p:nvPr/>
            </p:nvSpPr>
            <p:spPr>
              <a:xfrm rot="6597543">
                <a:off x="2198361" y="5600464"/>
                <a:ext cx="80779" cy="80186"/>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6" name="Ellipse 6"/>
              <p:cNvSpPr/>
              <p:nvPr/>
            </p:nvSpPr>
            <p:spPr>
              <a:xfrm rot="9254317">
                <a:off x="2192297" y="5901907"/>
                <a:ext cx="80186" cy="80779"/>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14" name="Groupe 13"/>
            <p:cNvGrpSpPr/>
            <p:nvPr/>
          </p:nvGrpSpPr>
          <p:grpSpPr>
            <a:xfrm>
              <a:off x="4952316" y="2107481"/>
              <a:ext cx="582534" cy="756106"/>
              <a:chOff x="1721122" y="5371613"/>
              <a:chExt cx="582534" cy="756106"/>
            </a:xfrm>
          </p:grpSpPr>
          <p:sp>
            <p:nvSpPr>
              <p:cNvPr id="51" name="Ellipse 6"/>
              <p:cNvSpPr/>
              <p:nvPr/>
            </p:nvSpPr>
            <p:spPr>
              <a:xfrm>
                <a:off x="2125125" y="5469157"/>
                <a:ext cx="80186" cy="80779"/>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2" name="Ellipse 6"/>
              <p:cNvSpPr/>
              <p:nvPr/>
            </p:nvSpPr>
            <p:spPr>
              <a:xfrm>
                <a:off x="2223470" y="5746826"/>
                <a:ext cx="80186" cy="80779"/>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3" name="Ellipse 6"/>
              <p:cNvSpPr/>
              <p:nvPr/>
            </p:nvSpPr>
            <p:spPr>
              <a:xfrm>
                <a:off x="2109633" y="6046940"/>
                <a:ext cx="80186" cy="80779"/>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4" name="Ellipse 6"/>
              <p:cNvSpPr/>
              <p:nvPr/>
            </p:nvSpPr>
            <p:spPr>
              <a:xfrm>
                <a:off x="1866442" y="5373216"/>
                <a:ext cx="80186" cy="80779"/>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5" name="Ellipse 6"/>
              <p:cNvSpPr/>
              <p:nvPr/>
            </p:nvSpPr>
            <p:spPr>
              <a:xfrm rot="1477911">
                <a:off x="1721122" y="5371613"/>
                <a:ext cx="80186" cy="80779"/>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6" name="Ellipse 6"/>
              <p:cNvSpPr/>
              <p:nvPr/>
            </p:nvSpPr>
            <p:spPr>
              <a:xfrm rot="4278398">
                <a:off x="2007399" y="5413247"/>
                <a:ext cx="80779" cy="80186"/>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7" name="Ellipse 6"/>
              <p:cNvSpPr/>
              <p:nvPr/>
            </p:nvSpPr>
            <p:spPr>
              <a:xfrm rot="6597543">
                <a:off x="2198361" y="5600464"/>
                <a:ext cx="80779" cy="80186"/>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8" name="Ellipse 6"/>
              <p:cNvSpPr/>
              <p:nvPr/>
            </p:nvSpPr>
            <p:spPr>
              <a:xfrm rot="9254317">
                <a:off x="2192297" y="5901907"/>
                <a:ext cx="80186" cy="80779"/>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15" name="Groupe 14"/>
            <p:cNvGrpSpPr/>
            <p:nvPr/>
          </p:nvGrpSpPr>
          <p:grpSpPr>
            <a:xfrm>
              <a:off x="4801284" y="2212256"/>
              <a:ext cx="582534" cy="756106"/>
              <a:chOff x="1721122" y="5371613"/>
              <a:chExt cx="582534" cy="756106"/>
            </a:xfrm>
          </p:grpSpPr>
          <p:sp>
            <p:nvSpPr>
              <p:cNvPr id="43" name="Ellipse 6"/>
              <p:cNvSpPr/>
              <p:nvPr/>
            </p:nvSpPr>
            <p:spPr>
              <a:xfrm>
                <a:off x="2125125" y="5469157"/>
                <a:ext cx="80186" cy="80779"/>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4" name="Ellipse 6"/>
              <p:cNvSpPr/>
              <p:nvPr/>
            </p:nvSpPr>
            <p:spPr>
              <a:xfrm>
                <a:off x="2223470" y="5746826"/>
                <a:ext cx="80186" cy="80779"/>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5" name="Ellipse 6"/>
              <p:cNvSpPr/>
              <p:nvPr/>
            </p:nvSpPr>
            <p:spPr>
              <a:xfrm>
                <a:off x="2109633" y="6046940"/>
                <a:ext cx="80186" cy="80779"/>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6" name="Ellipse 6"/>
              <p:cNvSpPr/>
              <p:nvPr/>
            </p:nvSpPr>
            <p:spPr>
              <a:xfrm>
                <a:off x="1866442" y="5373216"/>
                <a:ext cx="80186" cy="80779"/>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7" name="Ellipse 6"/>
              <p:cNvSpPr/>
              <p:nvPr/>
            </p:nvSpPr>
            <p:spPr>
              <a:xfrm rot="1477911">
                <a:off x="1721122" y="5371613"/>
                <a:ext cx="80186" cy="80779"/>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8" name="Ellipse 6"/>
              <p:cNvSpPr/>
              <p:nvPr/>
            </p:nvSpPr>
            <p:spPr>
              <a:xfrm rot="4278398">
                <a:off x="2007399" y="5413247"/>
                <a:ext cx="80779" cy="80186"/>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9" name="Ellipse 6"/>
              <p:cNvSpPr/>
              <p:nvPr/>
            </p:nvSpPr>
            <p:spPr>
              <a:xfrm rot="6597543">
                <a:off x="2198361" y="5600464"/>
                <a:ext cx="80779" cy="80186"/>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0" name="Ellipse 6"/>
              <p:cNvSpPr/>
              <p:nvPr/>
            </p:nvSpPr>
            <p:spPr>
              <a:xfrm rot="9254317">
                <a:off x="2192297" y="5901907"/>
                <a:ext cx="80186" cy="80779"/>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16" name="Groupe 15"/>
            <p:cNvGrpSpPr/>
            <p:nvPr/>
          </p:nvGrpSpPr>
          <p:grpSpPr>
            <a:xfrm>
              <a:off x="4650252" y="2331318"/>
              <a:ext cx="582534" cy="756106"/>
              <a:chOff x="1721122" y="5371613"/>
              <a:chExt cx="582534" cy="756106"/>
            </a:xfrm>
          </p:grpSpPr>
          <p:sp>
            <p:nvSpPr>
              <p:cNvPr id="35" name="Ellipse 6"/>
              <p:cNvSpPr/>
              <p:nvPr/>
            </p:nvSpPr>
            <p:spPr>
              <a:xfrm>
                <a:off x="2125125" y="5469157"/>
                <a:ext cx="80186" cy="80779"/>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6" name="Ellipse 6"/>
              <p:cNvSpPr/>
              <p:nvPr/>
            </p:nvSpPr>
            <p:spPr>
              <a:xfrm>
                <a:off x="2223470" y="5746826"/>
                <a:ext cx="80186" cy="80779"/>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7" name="Ellipse 6"/>
              <p:cNvSpPr/>
              <p:nvPr/>
            </p:nvSpPr>
            <p:spPr>
              <a:xfrm>
                <a:off x="2109633" y="6046940"/>
                <a:ext cx="80186" cy="80779"/>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8" name="Ellipse 6"/>
              <p:cNvSpPr/>
              <p:nvPr/>
            </p:nvSpPr>
            <p:spPr>
              <a:xfrm>
                <a:off x="1866442" y="5373216"/>
                <a:ext cx="80186" cy="80779"/>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9" name="Ellipse 6"/>
              <p:cNvSpPr/>
              <p:nvPr/>
            </p:nvSpPr>
            <p:spPr>
              <a:xfrm rot="1477911">
                <a:off x="1721122" y="5371613"/>
                <a:ext cx="80186" cy="80779"/>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0" name="Ellipse 6"/>
              <p:cNvSpPr/>
              <p:nvPr/>
            </p:nvSpPr>
            <p:spPr>
              <a:xfrm rot="4278398">
                <a:off x="2007399" y="5413247"/>
                <a:ext cx="80779" cy="80186"/>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1" name="Ellipse 6"/>
              <p:cNvSpPr/>
              <p:nvPr/>
            </p:nvSpPr>
            <p:spPr>
              <a:xfrm rot="6597543">
                <a:off x="2198361" y="5600464"/>
                <a:ext cx="80779" cy="80186"/>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2" name="Ellipse 6"/>
              <p:cNvSpPr/>
              <p:nvPr/>
            </p:nvSpPr>
            <p:spPr>
              <a:xfrm rot="9254317">
                <a:off x="2192297" y="5901907"/>
                <a:ext cx="80186" cy="80779"/>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17" name="Groupe 16"/>
            <p:cNvGrpSpPr/>
            <p:nvPr/>
          </p:nvGrpSpPr>
          <p:grpSpPr>
            <a:xfrm>
              <a:off x="4499220" y="2445618"/>
              <a:ext cx="582534" cy="756106"/>
              <a:chOff x="1721122" y="5371613"/>
              <a:chExt cx="582534" cy="756106"/>
            </a:xfrm>
          </p:grpSpPr>
          <p:sp>
            <p:nvSpPr>
              <p:cNvPr id="27" name="Ellipse 6"/>
              <p:cNvSpPr/>
              <p:nvPr/>
            </p:nvSpPr>
            <p:spPr>
              <a:xfrm>
                <a:off x="2125125" y="5469157"/>
                <a:ext cx="80186" cy="80779"/>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8" name="Ellipse 6"/>
              <p:cNvSpPr/>
              <p:nvPr/>
            </p:nvSpPr>
            <p:spPr>
              <a:xfrm>
                <a:off x="2223470" y="5746826"/>
                <a:ext cx="80186" cy="80779"/>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9" name="Ellipse 6"/>
              <p:cNvSpPr/>
              <p:nvPr/>
            </p:nvSpPr>
            <p:spPr>
              <a:xfrm>
                <a:off x="2109633" y="6046940"/>
                <a:ext cx="80186" cy="80779"/>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0" name="Ellipse 6"/>
              <p:cNvSpPr/>
              <p:nvPr/>
            </p:nvSpPr>
            <p:spPr>
              <a:xfrm>
                <a:off x="1866442" y="5373216"/>
                <a:ext cx="80186" cy="80779"/>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1" name="Ellipse 6"/>
              <p:cNvSpPr/>
              <p:nvPr/>
            </p:nvSpPr>
            <p:spPr>
              <a:xfrm rot="1477911">
                <a:off x="1721122" y="5371613"/>
                <a:ext cx="80186" cy="80779"/>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2" name="Ellipse 6"/>
              <p:cNvSpPr/>
              <p:nvPr/>
            </p:nvSpPr>
            <p:spPr>
              <a:xfrm rot="4278398">
                <a:off x="2007399" y="5413247"/>
                <a:ext cx="80779" cy="80186"/>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3" name="Ellipse 6"/>
              <p:cNvSpPr/>
              <p:nvPr/>
            </p:nvSpPr>
            <p:spPr>
              <a:xfrm rot="6597543">
                <a:off x="2198361" y="5600464"/>
                <a:ext cx="80779" cy="80186"/>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4" name="Ellipse 6"/>
              <p:cNvSpPr/>
              <p:nvPr/>
            </p:nvSpPr>
            <p:spPr>
              <a:xfrm rot="9254317">
                <a:off x="2192297" y="5901907"/>
                <a:ext cx="80186" cy="80779"/>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18" name="Groupe 17"/>
            <p:cNvGrpSpPr/>
            <p:nvPr/>
          </p:nvGrpSpPr>
          <p:grpSpPr>
            <a:xfrm>
              <a:off x="4348188" y="2540868"/>
              <a:ext cx="582534" cy="756106"/>
              <a:chOff x="1721122" y="5371613"/>
              <a:chExt cx="582534" cy="756106"/>
            </a:xfrm>
          </p:grpSpPr>
          <p:sp>
            <p:nvSpPr>
              <p:cNvPr id="19" name="Ellipse 6"/>
              <p:cNvSpPr/>
              <p:nvPr/>
            </p:nvSpPr>
            <p:spPr>
              <a:xfrm>
                <a:off x="2125125" y="5469157"/>
                <a:ext cx="80186" cy="80779"/>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Ellipse 6"/>
              <p:cNvSpPr/>
              <p:nvPr/>
            </p:nvSpPr>
            <p:spPr>
              <a:xfrm>
                <a:off x="2223470" y="5746826"/>
                <a:ext cx="80186" cy="80779"/>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Ellipse 6"/>
              <p:cNvSpPr/>
              <p:nvPr/>
            </p:nvSpPr>
            <p:spPr>
              <a:xfrm>
                <a:off x="2109633" y="6046940"/>
                <a:ext cx="80186" cy="80779"/>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Ellipse 6"/>
              <p:cNvSpPr/>
              <p:nvPr/>
            </p:nvSpPr>
            <p:spPr>
              <a:xfrm>
                <a:off x="1866442" y="5373216"/>
                <a:ext cx="80186" cy="80779"/>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3" name="Ellipse 6"/>
              <p:cNvSpPr/>
              <p:nvPr/>
            </p:nvSpPr>
            <p:spPr>
              <a:xfrm rot="1477911">
                <a:off x="1721122" y="5371613"/>
                <a:ext cx="80186" cy="80779"/>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Ellipse 6"/>
              <p:cNvSpPr/>
              <p:nvPr/>
            </p:nvSpPr>
            <p:spPr>
              <a:xfrm rot="4278398">
                <a:off x="2007399" y="5413247"/>
                <a:ext cx="80779" cy="80186"/>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5" name="Ellipse 6"/>
              <p:cNvSpPr/>
              <p:nvPr/>
            </p:nvSpPr>
            <p:spPr>
              <a:xfrm rot="6597543">
                <a:off x="2198361" y="5600464"/>
                <a:ext cx="80779" cy="80186"/>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6" name="Ellipse 6"/>
              <p:cNvSpPr/>
              <p:nvPr/>
            </p:nvSpPr>
            <p:spPr>
              <a:xfrm rot="9254317">
                <a:off x="2192297" y="5901907"/>
                <a:ext cx="80186" cy="80779"/>
              </a:xfrm>
              <a:prstGeom prst="ellipse">
                <a:avLst/>
              </a:prstGeom>
              <a:solidFill>
                <a:schemeClr val="tx1">
                  <a:lumMod val="75000"/>
                  <a:lumOff val="25000"/>
                </a:schemeClr>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sp>
        <p:nvSpPr>
          <p:cNvPr id="147" name="Rectangle 146"/>
          <p:cNvSpPr/>
          <p:nvPr/>
        </p:nvSpPr>
        <p:spPr>
          <a:xfrm>
            <a:off x="4940873" y="4956979"/>
            <a:ext cx="4572000" cy="523220"/>
          </a:xfrm>
          <a:prstGeom prst="rect">
            <a:avLst/>
          </a:prstGeom>
        </p:spPr>
        <p:txBody>
          <a:bodyPr>
            <a:spAutoFit/>
          </a:bodyPr>
          <a:lstStyle/>
          <a:p>
            <a:r>
              <a:rPr lang="en-US" sz="1400" dirty="0"/>
              <a:t>Gao, J</a:t>
            </a:r>
            <a:r>
              <a:rPr lang="en-US" sz="1400" dirty="0" smtClean="0"/>
              <a:t>.; </a:t>
            </a:r>
            <a:r>
              <a:rPr lang="en-US" sz="1400" dirty="0"/>
              <a:t>Bender, C. M.; Murphy, C. J. </a:t>
            </a:r>
            <a:r>
              <a:rPr lang="fr-FR" sz="1400" b="1" i="1" dirty="0" smtClean="0"/>
              <a:t>Langmuir</a:t>
            </a:r>
            <a:r>
              <a:rPr lang="fr-FR" sz="1400" dirty="0" smtClean="0"/>
              <a:t> </a:t>
            </a:r>
            <a:r>
              <a:rPr lang="fr-FR" sz="1400" i="1" dirty="0" smtClean="0"/>
              <a:t>19</a:t>
            </a:r>
            <a:r>
              <a:rPr lang="fr-FR" sz="1400" dirty="0"/>
              <a:t>, </a:t>
            </a:r>
            <a:r>
              <a:rPr lang="fr-FR" sz="1400" dirty="0" smtClean="0"/>
              <a:t>9065 (2003)</a:t>
            </a:r>
            <a:endParaRPr lang="fr-FR" sz="1400" dirty="0"/>
          </a:p>
        </p:txBody>
      </p:sp>
    </p:spTree>
    <p:extLst>
      <p:ext uri="{BB962C8B-B14F-4D97-AF65-F5344CB8AC3E}">
        <p14:creationId xmlns:p14="http://schemas.microsoft.com/office/powerpoint/2010/main" val="18919140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9525"/>
            <a:ext cx="847726"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1" name="Espace réservé du numéro de diapositive 1"/>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fld id="{A4779887-1DDB-47C8-8D3F-B20E46F33FE5}" type="slidenum">
              <a:rPr lang="en-US" altLang="fr-FR" sz="1400" smtClean="0"/>
              <a:pPr eaLnBrk="1" hangingPunct="1">
                <a:spcBef>
                  <a:spcPct val="0"/>
                </a:spcBef>
                <a:buFontTx/>
                <a:buNone/>
              </a:pPr>
              <a:t>7</a:t>
            </a:fld>
            <a:endParaRPr lang="en-US" altLang="fr-FR" sz="1400" smtClean="0"/>
          </a:p>
        </p:txBody>
      </p:sp>
      <p:pic>
        <p:nvPicPr>
          <p:cNvPr id="7172" name="Picture 2"/>
          <p:cNvPicPr>
            <a:picLocks noChangeAspect="1" noChangeArrowheads="1"/>
          </p:cNvPicPr>
          <p:nvPr/>
        </p:nvPicPr>
        <p:blipFill>
          <a:blip r:embed="rId4">
            <a:extLst>
              <a:ext uri="{28A0092B-C50C-407E-A947-70E740481C1C}">
                <a14:useLocalDpi xmlns:a14="http://schemas.microsoft.com/office/drawing/2010/main" val="0"/>
              </a:ext>
            </a:extLst>
          </a:blip>
          <a:srcRect t="51718"/>
          <a:stretch>
            <a:fillRect/>
          </a:stretch>
        </p:blipFill>
        <p:spPr bwMode="auto">
          <a:xfrm>
            <a:off x="1090613" y="4311650"/>
            <a:ext cx="3608387"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3" name="Text Box 3"/>
          <p:cNvSpPr txBox="1">
            <a:spLocks noChangeArrowheads="1"/>
          </p:cNvSpPr>
          <p:nvPr/>
        </p:nvSpPr>
        <p:spPr bwMode="auto">
          <a:xfrm>
            <a:off x="1090613" y="6397625"/>
            <a:ext cx="2544762"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r>
              <a:rPr lang="en-US" altLang="fr-FR" sz="800"/>
              <a:t>M. Salerno, et al., </a:t>
            </a:r>
            <a:r>
              <a:rPr lang="en-US" altLang="fr-FR" sz="800" i="1"/>
              <a:t>Optics Commun.</a:t>
            </a:r>
            <a:r>
              <a:rPr lang="en-US" altLang="fr-FR" sz="800"/>
              <a:t>, </a:t>
            </a:r>
            <a:r>
              <a:rPr lang="en-US" altLang="fr-FR" sz="800" b="1"/>
              <a:t>2005</a:t>
            </a:r>
            <a:r>
              <a:rPr lang="en-US" altLang="fr-FR" sz="800"/>
              <a:t>, </a:t>
            </a:r>
            <a:r>
              <a:rPr lang="en-US" altLang="fr-FR" sz="800" u="sng"/>
              <a:t>248</a:t>
            </a:r>
            <a:r>
              <a:rPr lang="en-US" altLang="fr-FR" sz="800"/>
              <a:t>, 543.</a:t>
            </a:r>
          </a:p>
        </p:txBody>
      </p:sp>
      <p:grpSp>
        <p:nvGrpSpPr>
          <p:cNvPr id="7174" name="Groupe 16"/>
          <p:cNvGrpSpPr>
            <a:grpSpLocks/>
          </p:cNvGrpSpPr>
          <p:nvPr/>
        </p:nvGrpSpPr>
        <p:grpSpPr bwMode="auto">
          <a:xfrm>
            <a:off x="766763" y="1476375"/>
            <a:ext cx="4262437" cy="1895475"/>
            <a:chOff x="1098550" y="1674813"/>
            <a:chExt cx="3580941" cy="1592262"/>
          </a:xfrm>
        </p:grpSpPr>
        <p:pic>
          <p:nvPicPr>
            <p:cNvPr id="718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4541" y="1698625"/>
              <a:ext cx="1504950" cy="1208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8550" y="1674813"/>
              <a:ext cx="2060575" cy="1592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175" name="Text Box 6"/>
          <p:cNvSpPr txBox="1">
            <a:spLocks noChangeArrowheads="1"/>
          </p:cNvSpPr>
          <p:nvPr/>
        </p:nvSpPr>
        <p:spPr bwMode="auto">
          <a:xfrm>
            <a:off x="685800" y="598488"/>
            <a:ext cx="3779838" cy="77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har char="•"/>
              <a:tabLst>
                <a:tab pos="482600" algn="l"/>
              </a:tabLst>
              <a:defRPr sz="3200">
                <a:solidFill>
                  <a:schemeClr val="tx1"/>
                </a:solidFill>
                <a:latin typeface="Arial" pitchFamily="34" charset="0"/>
                <a:cs typeface="Arial" pitchFamily="34" charset="0"/>
              </a:defRPr>
            </a:lvl1pPr>
            <a:lvl2pPr marL="742950" indent="-285750" eaLnBrk="0" hangingPunct="0">
              <a:spcBef>
                <a:spcPct val="20000"/>
              </a:spcBef>
              <a:buChar char="–"/>
              <a:tabLst>
                <a:tab pos="482600" algn="l"/>
              </a:tabLst>
              <a:defRPr sz="2800">
                <a:solidFill>
                  <a:schemeClr val="tx1"/>
                </a:solidFill>
                <a:latin typeface="Arial" pitchFamily="34" charset="0"/>
                <a:cs typeface="Arial" pitchFamily="34" charset="0"/>
              </a:defRPr>
            </a:lvl2pPr>
            <a:lvl3pPr marL="1143000" indent="-228600" eaLnBrk="0" hangingPunct="0">
              <a:spcBef>
                <a:spcPct val="20000"/>
              </a:spcBef>
              <a:buChar char="•"/>
              <a:tabLst>
                <a:tab pos="482600" algn="l"/>
              </a:tabLst>
              <a:defRPr sz="2400">
                <a:solidFill>
                  <a:schemeClr val="tx1"/>
                </a:solidFill>
                <a:latin typeface="Arial" pitchFamily="34" charset="0"/>
                <a:cs typeface="Arial" pitchFamily="34" charset="0"/>
              </a:defRPr>
            </a:lvl3pPr>
            <a:lvl4pPr marL="1600200" indent="-228600" eaLnBrk="0" hangingPunct="0">
              <a:spcBef>
                <a:spcPct val="20000"/>
              </a:spcBef>
              <a:buChar char="–"/>
              <a:tabLst>
                <a:tab pos="482600" algn="l"/>
              </a:tabLst>
              <a:defRPr sz="2000">
                <a:solidFill>
                  <a:schemeClr val="tx1"/>
                </a:solidFill>
                <a:latin typeface="Arial" pitchFamily="34" charset="0"/>
                <a:cs typeface="Arial" pitchFamily="34" charset="0"/>
              </a:defRPr>
            </a:lvl4pPr>
            <a:lvl5pPr marL="2057400" indent="-228600" eaLnBrk="0" hangingPunct="0">
              <a:spcBef>
                <a:spcPct val="20000"/>
              </a:spcBef>
              <a:buChar char="»"/>
              <a:tabLst>
                <a:tab pos="482600" algn="l"/>
              </a:tabLst>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tabLst>
                <a:tab pos="482600" algn="l"/>
              </a:tabLst>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tabLst>
                <a:tab pos="482600" algn="l"/>
              </a:tabLst>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tabLst>
                <a:tab pos="482600" algn="l"/>
              </a:tabLst>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tabLst>
                <a:tab pos="482600" algn="l"/>
              </a:tabLst>
              <a:defRPr sz="2000">
                <a:solidFill>
                  <a:schemeClr val="tx1"/>
                </a:solidFill>
                <a:latin typeface="Arial" pitchFamily="34" charset="0"/>
                <a:cs typeface="Arial" pitchFamily="34" charset="0"/>
              </a:defRPr>
            </a:lvl9pPr>
          </a:lstStyle>
          <a:p>
            <a:pPr>
              <a:spcBef>
                <a:spcPct val="0"/>
              </a:spcBef>
              <a:buClr>
                <a:srgbClr val="FF6600"/>
              </a:buClr>
              <a:buFont typeface="Wingdings" pitchFamily="2" charset="2"/>
              <a:buChar char="ü"/>
            </a:pPr>
            <a:r>
              <a:rPr lang="en-US" altLang="fr-FR" sz="1600" b="1"/>
              <a:t> Pushing the resolution with LSP.</a:t>
            </a:r>
          </a:p>
          <a:p>
            <a:pPr>
              <a:spcBef>
                <a:spcPct val="0"/>
              </a:spcBef>
              <a:buClr>
                <a:srgbClr val="FF6600"/>
              </a:buClr>
              <a:buFont typeface="Wingdings" pitchFamily="2" charset="2"/>
              <a:buNone/>
            </a:pPr>
            <a:r>
              <a:rPr lang="en-US" altLang="fr-FR" sz="1400" i="1"/>
              <a:t>Using coupled particles to confine light</a:t>
            </a:r>
          </a:p>
          <a:p>
            <a:pPr>
              <a:spcBef>
                <a:spcPct val="0"/>
              </a:spcBef>
              <a:buClr>
                <a:srgbClr val="FF6600"/>
              </a:buClr>
              <a:buFont typeface="Wingdings" pitchFamily="2" charset="2"/>
              <a:buNone/>
            </a:pPr>
            <a:r>
              <a:rPr lang="en-US" altLang="fr-FR" sz="1400" i="1"/>
              <a:t>In less than 100 nm wide waveguides</a:t>
            </a:r>
          </a:p>
        </p:txBody>
      </p:sp>
      <p:sp>
        <p:nvSpPr>
          <p:cNvPr id="7176" name="Text Box 7"/>
          <p:cNvSpPr txBox="1">
            <a:spLocks noChangeArrowheads="1"/>
          </p:cNvSpPr>
          <p:nvPr/>
        </p:nvSpPr>
        <p:spPr bwMode="auto">
          <a:xfrm>
            <a:off x="693738" y="3702050"/>
            <a:ext cx="390525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200"/>
              <a:t>Optical near-field results from the superposition of</a:t>
            </a:r>
          </a:p>
          <a:p>
            <a:pPr eaLnBrk="1" hangingPunct="1">
              <a:spcBef>
                <a:spcPct val="0"/>
              </a:spcBef>
              <a:buFontTx/>
              <a:buNone/>
            </a:pPr>
            <a:r>
              <a:rPr lang="en-US" altLang="fr-FR" sz="1200"/>
              <a:t>- particle plasmon near field</a:t>
            </a:r>
          </a:p>
          <a:p>
            <a:pPr eaLnBrk="1" hangingPunct="1">
              <a:spcBef>
                <a:spcPct val="0"/>
              </a:spcBef>
              <a:buFontTx/>
              <a:buNone/>
            </a:pPr>
            <a:r>
              <a:rPr lang="en-US" altLang="fr-FR" sz="1200"/>
              <a:t>- interference of incident and emitted fields</a:t>
            </a:r>
          </a:p>
        </p:txBody>
      </p:sp>
      <p:sp>
        <p:nvSpPr>
          <p:cNvPr id="7177" name="Text Box 8"/>
          <p:cNvSpPr txBox="1">
            <a:spLocks noChangeArrowheads="1"/>
          </p:cNvSpPr>
          <p:nvPr/>
        </p:nvSpPr>
        <p:spPr bwMode="auto">
          <a:xfrm>
            <a:off x="1090613" y="5568950"/>
            <a:ext cx="36433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200"/>
              <a:t>Loss in 50 nm dot separated by 75nm</a:t>
            </a:r>
          </a:p>
          <a:p>
            <a:pPr eaLnBrk="1" hangingPunct="1">
              <a:spcBef>
                <a:spcPct val="0"/>
              </a:spcBef>
              <a:buFontTx/>
              <a:buNone/>
            </a:pPr>
            <a:r>
              <a:rPr lang="en-US" altLang="fr-FR" sz="1200" b="1">
                <a:solidFill>
                  <a:srgbClr val="FF0000"/>
                </a:solidFill>
              </a:rPr>
              <a:t>3dB / 15 nm</a:t>
            </a:r>
          </a:p>
          <a:p>
            <a:pPr eaLnBrk="1" hangingPunct="1">
              <a:spcBef>
                <a:spcPct val="0"/>
              </a:spcBef>
              <a:buFontTx/>
              <a:buNone/>
            </a:pPr>
            <a:r>
              <a:rPr lang="en-US" altLang="fr-FR" sz="1200"/>
              <a:t>Loss in 25 nm PERFECT dots separated by 75 nm </a:t>
            </a:r>
          </a:p>
          <a:p>
            <a:pPr eaLnBrk="1" hangingPunct="1">
              <a:spcBef>
                <a:spcPct val="0"/>
              </a:spcBef>
              <a:buFontTx/>
              <a:buNone/>
            </a:pPr>
            <a:r>
              <a:rPr lang="en-US" altLang="fr-FR" sz="1200" b="1">
                <a:solidFill>
                  <a:srgbClr val="FF0000"/>
                </a:solidFill>
              </a:rPr>
              <a:t>3dB / 500 nm</a:t>
            </a:r>
          </a:p>
        </p:txBody>
      </p:sp>
      <p:sp>
        <p:nvSpPr>
          <p:cNvPr id="7178" name="Text Box 9"/>
          <p:cNvSpPr txBox="1">
            <a:spLocks noChangeArrowheads="1"/>
          </p:cNvSpPr>
          <p:nvPr/>
        </p:nvSpPr>
        <p:spPr bwMode="auto">
          <a:xfrm>
            <a:off x="709613" y="3360738"/>
            <a:ext cx="25447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r>
              <a:rPr lang="en-US" altLang="fr-FR" sz="800"/>
              <a:t>M. Salerno, et al., </a:t>
            </a:r>
            <a:r>
              <a:rPr lang="en-US" altLang="fr-FR" sz="800" i="1"/>
              <a:t>Optics Commun.</a:t>
            </a:r>
            <a:r>
              <a:rPr lang="en-US" altLang="fr-FR" sz="800"/>
              <a:t>, </a:t>
            </a:r>
            <a:r>
              <a:rPr lang="en-US" altLang="fr-FR" sz="800" b="1"/>
              <a:t>2005</a:t>
            </a:r>
            <a:r>
              <a:rPr lang="en-US" altLang="fr-FR" sz="800"/>
              <a:t>, </a:t>
            </a:r>
            <a:r>
              <a:rPr lang="en-US" altLang="fr-FR" sz="800" u="sng"/>
              <a:t>248</a:t>
            </a:r>
            <a:r>
              <a:rPr lang="en-US" altLang="fr-FR" sz="800"/>
              <a:t>, 543.</a:t>
            </a:r>
          </a:p>
        </p:txBody>
      </p:sp>
      <p:grpSp>
        <p:nvGrpSpPr>
          <p:cNvPr id="7179" name="Group 11"/>
          <p:cNvGrpSpPr>
            <a:grpSpLocks/>
          </p:cNvGrpSpPr>
          <p:nvPr/>
        </p:nvGrpSpPr>
        <p:grpSpPr bwMode="auto">
          <a:xfrm>
            <a:off x="5795963" y="1112838"/>
            <a:ext cx="3348037" cy="5745162"/>
            <a:chOff x="3651" y="729"/>
            <a:chExt cx="2109" cy="3619"/>
          </a:xfrm>
        </p:grpSpPr>
        <p:pic>
          <p:nvPicPr>
            <p:cNvPr id="7184"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1" y="2044"/>
              <a:ext cx="1692" cy="1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5"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81" y="729"/>
              <a:ext cx="1552" cy="1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86" name="Text Box 14"/>
            <p:cNvSpPr txBox="1">
              <a:spLocks noChangeArrowheads="1"/>
            </p:cNvSpPr>
            <p:nvPr/>
          </p:nvSpPr>
          <p:spPr bwMode="auto">
            <a:xfrm>
              <a:off x="4048" y="4213"/>
              <a:ext cx="1712"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pPr>
              <a:r>
                <a:rPr lang="en-US" altLang="fr-FR" sz="800"/>
                <a:t>H. Ditlbacher, et al., </a:t>
              </a:r>
              <a:r>
                <a:rPr lang="en-US" altLang="fr-FR" sz="800" i="1"/>
                <a:t>Phys. Rev. Lett.</a:t>
              </a:r>
              <a:r>
                <a:rPr lang="en-US" altLang="fr-FR" sz="800"/>
                <a:t>, </a:t>
              </a:r>
              <a:r>
                <a:rPr lang="en-US" altLang="fr-FR" sz="800" b="1"/>
                <a:t>2005</a:t>
              </a:r>
              <a:r>
                <a:rPr lang="en-US" altLang="fr-FR" sz="800"/>
                <a:t>, </a:t>
              </a:r>
              <a:r>
                <a:rPr lang="en-US" altLang="fr-FR" sz="800" u="sng"/>
                <a:t>95</a:t>
              </a:r>
              <a:r>
                <a:rPr lang="en-US" altLang="fr-FR" sz="800"/>
                <a:t>, 257403.</a:t>
              </a:r>
            </a:p>
          </p:txBody>
        </p:sp>
      </p:grpSp>
      <p:sp>
        <p:nvSpPr>
          <p:cNvPr id="16" name="Rectangle 2"/>
          <p:cNvSpPr txBox="1">
            <a:spLocks noChangeArrowheads="1"/>
          </p:cNvSpPr>
          <p:nvPr/>
        </p:nvSpPr>
        <p:spPr bwMode="auto">
          <a:xfrm>
            <a:off x="19050" y="19050"/>
            <a:ext cx="7391400" cy="381000"/>
          </a:xfrm>
          <a:prstGeom prst="rect">
            <a:avLst/>
          </a:prstGeom>
          <a:noFill/>
          <a:ln w="9525">
            <a:noFill/>
            <a:miter lim="800000"/>
            <a:headEnd/>
            <a:tailEnd/>
          </a:ln>
          <a:effectLst/>
        </p:spPr>
        <p:txBody>
          <a:bodyPr lIns="91422" tIns="45711" rIns="91422" bIns="45711" anchor="ctr"/>
          <a:lstStyle>
            <a:lvl1pPr defTabSz="801688">
              <a:defRPr>
                <a:solidFill>
                  <a:schemeClr val="tx1"/>
                </a:solidFill>
                <a:latin typeface="Arial" charset="0"/>
                <a:cs typeface="Arial" charset="0"/>
              </a:defRPr>
            </a:lvl1pPr>
            <a:lvl2pPr marL="742950" indent="-285750" defTabSz="801688">
              <a:defRPr>
                <a:solidFill>
                  <a:schemeClr val="tx1"/>
                </a:solidFill>
                <a:latin typeface="Arial" charset="0"/>
                <a:cs typeface="Arial" charset="0"/>
              </a:defRPr>
            </a:lvl2pPr>
            <a:lvl3pPr marL="1143000" indent="-228600" defTabSz="801688">
              <a:defRPr>
                <a:solidFill>
                  <a:schemeClr val="tx1"/>
                </a:solidFill>
                <a:latin typeface="Arial" charset="0"/>
                <a:cs typeface="Arial" charset="0"/>
              </a:defRPr>
            </a:lvl3pPr>
            <a:lvl4pPr marL="1600200" indent="-228600" defTabSz="801688">
              <a:defRPr>
                <a:solidFill>
                  <a:schemeClr val="tx1"/>
                </a:solidFill>
                <a:latin typeface="Arial" charset="0"/>
                <a:cs typeface="Arial" charset="0"/>
              </a:defRPr>
            </a:lvl4pPr>
            <a:lvl5pPr marL="2057400" indent="-228600" defTabSz="801688">
              <a:defRPr>
                <a:solidFill>
                  <a:schemeClr val="tx1"/>
                </a:solidFill>
                <a:latin typeface="Arial" charset="0"/>
                <a:cs typeface="Arial" charset="0"/>
              </a:defRPr>
            </a:lvl5pPr>
            <a:lvl6pPr marL="2514600" indent="-228600" defTabSz="801688" fontAlgn="base">
              <a:spcBef>
                <a:spcPct val="0"/>
              </a:spcBef>
              <a:spcAft>
                <a:spcPct val="0"/>
              </a:spcAft>
              <a:defRPr>
                <a:solidFill>
                  <a:schemeClr val="tx1"/>
                </a:solidFill>
                <a:latin typeface="Arial" charset="0"/>
                <a:cs typeface="Arial" charset="0"/>
              </a:defRPr>
            </a:lvl6pPr>
            <a:lvl7pPr marL="2971800" indent="-228600" defTabSz="801688" fontAlgn="base">
              <a:spcBef>
                <a:spcPct val="0"/>
              </a:spcBef>
              <a:spcAft>
                <a:spcPct val="0"/>
              </a:spcAft>
              <a:defRPr>
                <a:solidFill>
                  <a:schemeClr val="tx1"/>
                </a:solidFill>
                <a:latin typeface="Arial" charset="0"/>
                <a:cs typeface="Arial" charset="0"/>
              </a:defRPr>
            </a:lvl7pPr>
            <a:lvl8pPr marL="3429000" indent="-228600" defTabSz="801688" fontAlgn="base">
              <a:spcBef>
                <a:spcPct val="0"/>
              </a:spcBef>
              <a:spcAft>
                <a:spcPct val="0"/>
              </a:spcAft>
              <a:defRPr>
                <a:solidFill>
                  <a:schemeClr val="tx1"/>
                </a:solidFill>
                <a:latin typeface="Arial" charset="0"/>
                <a:cs typeface="Arial" charset="0"/>
              </a:defRPr>
            </a:lvl8pPr>
            <a:lvl9pPr marL="3886200" indent="-228600" defTabSz="801688" fontAlgn="base">
              <a:spcBef>
                <a:spcPct val="0"/>
              </a:spcBef>
              <a:spcAft>
                <a:spcPct val="0"/>
              </a:spcAft>
              <a:defRPr>
                <a:solidFill>
                  <a:schemeClr val="tx1"/>
                </a:solidFill>
                <a:latin typeface="Arial" charset="0"/>
                <a:cs typeface="Arial" charset="0"/>
              </a:defRPr>
            </a:lvl9pPr>
          </a:lstStyle>
          <a:p>
            <a:pPr>
              <a:defRPr/>
            </a:pPr>
            <a:r>
              <a:rPr kumimoji="1" lang="en-US" altLang="fr-FR" sz="2400" b="1" dirty="0" smtClean="0">
                <a:solidFill>
                  <a:srgbClr val="1C1C1C"/>
                </a:solidFill>
                <a:effectLst>
                  <a:outerShdw blurRad="38100" dist="38100" dir="2700000" algn="tl">
                    <a:srgbClr val="C0C0C0"/>
                  </a:outerShdw>
                </a:effectLst>
              </a:rPr>
              <a:t>… meet assets in colloidal plasmonics</a:t>
            </a:r>
            <a:endParaRPr kumimoji="1" lang="fr-FR" altLang="fr-FR" sz="2400" b="1" dirty="0" smtClean="0">
              <a:solidFill>
                <a:srgbClr val="1C1C1C"/>
              </a:solidFill>
              <a:effectLst>
                <a:outerShdw blurRad="38100" dist="38100" dir="2700000" algn="tl">
                  <a:srgbClr val="C0C0C0"/>
                </a:outerShdw>
              </a:effectLst>
            </a:endParaRPr>
          </a:p>
        </p:txBody>
      </p:sp>
      <p:grpSp>
        <p:nvGrpSpPr>
          <p:cNvPr id="7181" name="Groupe 19"/>
          <p:cNvGrpSpPr>
            <a:grpSpLocks/>
          </p:cNvGrpSpPr>
          <p:nvPr/>
        </p:nvGrpSpPr>
        <p:grpSpPr bwMode="auto">
          <a:xfrm>
            <a:off x="7939088" y="-28575"/>
            <a:ext cx="1233487" cy="700088"/>
            <a:chOff x="7561263" y="-28575"/>
            <a:chExt cx="1611312" cy="914400"/>
          </a:xfrm>
        </p:grpSpPr>
        <p:pic>
          <p:nvPicPr>
            <p:cNvPr id="7182" name="Picture 21" descr="logo_lpcno_300_dpi_fondtransparen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67700" y="-28575"/>
              <a:ext cx="9048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3" name="Picture 37" descr="Afficher l'image d'origin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61263" y="93663"/>
              <a:ext cx="7858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0"/>
            <a:ext cx="847726"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5" name="Text Box 3"/>
          <p:cNvSpPr txBox="1">
            <a:spLocks noChangeArrowheads="1"/>
          </p:cNvSpPr>
          <p:nvPr/>
        </p:nvSpPr>
        <p:spPr bwMode="auto">
          <a:xfrm>
            <a:off x="1066800" y="1447800"/>
            <a:ext cx="876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tabLst>
                <a:tab pos="533400" algn="l"/>
              </a:tabLst>
              <a:defRPr sz="3200">
                <a:solidFill>
                  <a:schemeClr val="tx1"/>
                </a:solidFill>
                <a:latin typeface="Arial" pitchFamily="34" charset="0"/>
                <a:cs typeface="Arial" pitchFamily="34" charset="0"/>
              </a:defRPr>
            </a:lvl1pPr>
            <a:lvl2pPr marL="742950" indent="-285750" eaLnBrk="0" hangingPunct="0">
              <a:spcBef>
                <a:spcPct val="20000"/>
              </a:spcBef>
              <a:buChar char="–"/>
              <a:tabLst>
                <a:tab pos="533400" algn="l"/>
              </a:tabLst>
              <a:defRPr sz="2800">
                <a:solidFill>
                  <a:schemeClr val="tx1"/>
                </a:solidFill>
                <a:latin typeface="Arial" pitchFamily="34" charset="0"/>
                <a:cs typeface="Arial" pitchFamily="34" charset="0"/>
              </a:defRPr>
            </a:lvl2pPr>
            <a:lvl3pPr marL="1143000" indent="-228600" eaLnBrk="0" hangingPunct="0">
              <a:spcBef>
                <a:spcPct val="20000"/>
              </a:spcBef>
              <a:buChar char="•"/>
              <a:tabLst>
                <a:tab pos="533400" algn="l"/>
              </a:tabLst>
              <a:defRPr sz="2400">
                <a:solidFill>
                  <a:schemeClr val="tx1"/>
                </a:solidFill>
                <a:latin typeface="Arial" pitchFamily="34" charset="0"/>
                <a:cs typeface="Arial" pitchFamily="34" charset="0"/>
              </a:defRPr>
            </a:lvl3pPr>
            <a:lvl4pPr marL="1600200" indent="-228600" eaLnBrk="0" hangingPunct="0">
              <a:spcBef>
                <a:spcPct val="20000"/>
              </a:spcBef>
              <a:buChar char="–"/>
              <a:tabLst>
                <a:tab pos="533400" algn="l"/>
              </a:tabLst>
              <a:defRPr sz="2000">
                <a:solidFill>
                  <a:schemeClr val="tx1"/>
                </a:solidFill>
                <a:latin typeface="Arial" pitchFamily="34" charset="0"/>
                <a:cs typeface="Arial" pitchFamily="34" charset="0"/>
              </a:defRPr>
            </a:lvl4pPr>
            <a:lvl5pPr marL="2057400" indent="-228600" eaLnBrk="0" hangingPunct="0">
              <a:spcBef>
                <a:spcPct val="20000"/>
              </a:spcBef>
              <a:buChar char="»"/>
              <a:tabLst>
                <a:tab pos="533400" algn="l"/>
              </a:tabLst>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tabLst>
                <a:tab pos="533400" algn="l"/>
              </a:tabLst>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tabLst>
                <a:tab pos="533400" algn="l"/>
              </a:tabLst>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tabLst>
                <a:tab pos="533400" algn="l"/>
              </a:tabLst>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tabLst>
                <a:tab pos="533400" algn="l"/>
              </a:tabLst>
              <a:defRPr sz="2000">
                <a:solidFill>
                  <a:schemeClr val="tx1"/>
                </a:solidFill>
                <a:latin typeface="Arial" pitchFamily="34" charset="0"/>
                <a:cs typeface="Arial" pitchFamily="34" charset="0"/>
              </a:defRPr>
            </a:lvl9pPr>
          </a:lstStyle>
          <a:p>
            <a:pPr eaLnBrk="1" hangingPunct="1">
              <a:spcBef>
                <a:spcPct val="25000"/>
              </a:spcBef>
              <a:buFontTx/>
              <a:buNone/>
            </a:pPr>
            <a:r>
              <a:rPr lang="fr-FR" altLang="fr-FR" sz="1800" b="1" i="1"/>
              <a:t>Chemical synthesis: brief overview</a:t>
            </a:r>
          </a:p>
        </p:txBody>
      </p:sp>
      <p:pic>
        <p:nvPicPr>
          <p:cNvPr id="8196" name="Picture 9" descr="BD14868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450" y="2703513"/>
            <a:ext cx="1143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12" descr="BD14868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450" y="1552575"/>
            <a:ext cx="1143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txBox="1">
            <a:spLocks noChangeArrowheads="1"/>
          </p:cNvSpPr>
          <p:nvPr/>
        </p:nvSpPr>
        <p:spPr bwMode="auto">
          <a:xfrm>
            <a:off x="0" y="76200"/>
            <a:ext cx="6858000" cy="381000"/>
          </a:xfrm>
          <a:prstGeom prst="rect">
            <a:avLst/>
          </a:prstGeom>
          <a:noFill/>
          <a:ln w="9525">
            <a:noFill/>
            <a:miter lim="800000"/>
            <a:headEnd/>
            <a:tailEnd/>
          </a:ln>
          <a:effectLst/>
        </p:spPr>
        <p:txBody>
          <a:bodyPr lIns="91422" tIns="45711" rIns="91422" bIns="45711" anchor="ctr"/>
          <a:lstStyle>
            <a:lvl1pPr defTabSz="801688">
              <a:defRPr>
                <a:solidFill>
                  <a:schemeClr val="tx1"/>
                </a:solidFill>
                <a:latin typeface="Arial" charset="0"/>
                <a:cs typeface="Arial" charset="0"/>
              </a:defRPr>
            </a:lvl1pPr>
            <a:lvl2pPr marL="742950" indent="-285750" defTabSz="801688">
              <a:defRPr>
                <a:solidFill>
                  <a:schemeClr val="tx1"/>
                </a:solidFill>
                <a:latin typeface="Arial" charset="0"/>
                <a:cs typeface="Arial" charset="0"/>
              </a:defRPr>
            </a:lvl2pPr>
            <a:lvl3pPr marL="1143000" indent="-228600" defTabSz="801688">
              <a:defRPr>
                <a:solidFill>
                  <a:schemeClr val="tx1"/>
                </a:solidFill>
                <a:latin typeface="Arial" charset="0"/>
                <a:cs typeface="Arial" charset="0"/>
              </a:defRPr>
            </a:lvl3pPr>
            <a:lvl4pPr marL="1600200" indent="-228600" defTabSz="801688">
              <a:defRPr>
                <a:solidFill>
                  <a:schemeClr val="tx1"/>
                </a:solidFill>
                <a:latin typeface="Arial" charset="0"/>
                <a:cs typeface="Arial" charset="0"/>
              </a:defRPr>
            </a:lvl4pPr>
            <a:lvl5pPr marL="2057400" indent="-228600" defTabSz="801688">
              <a:defRPr>
                <a:solidFill>
                  <a:schemeClr val="tx1"/>
                </a:solidFill>
                <a:latin typeface="Arial" charset="0"/>
                <a:cs typeface="Arial" charset="0"/>
              </a:defRPr>
            </a:lvl5pPr>
            <a:lvl6pPr marL="2514600" indent="-228600" defTabSz="801688" fontAlgn="base">
              <a:spcBef>
                <a:spcPct val="0"/>
              </a:spcBef>
              <a:spcAft>
                <a:spcPct val="0"/>
              </a:spcAft>
              <a:defRPr>
                <a:solidFill>
                  <a:schemeClr val="tx1"/>
                </a:solidFill>
                <a:latin typeface="Arial" charset="0"/>
                <a:cs typeface="Arial" charset="0"/>
              </a:defRPr>
            </a:lvl6pPr>
            <a:lvl7pPr marL="2971800" indent="-228600" defTabSz="801688" fontAlgn="base">
              <a:spcBef>
                <a:spcPct val="0"/>
              </a:spcBef>
              <a:spcAft>
                <a:spcPct val="0"/>
              </a:spcAft>
              <a:defRPr>
                <a:solidFill>
                  <a:schemeClr val="tx1"/>
                </a:solidFill>
                <a:latin typeface="Arial" charset="0"/>
                <a:cs typeface="Arial" charset="0"/>
              </a:defRPr>
            </a:lvl7pPr>
            <a:lvl8pPr marL="3429000" indent="-228600" defTabSz="801688" fontAlgn="base">
              <a:spcBef>
                <a:spcPct val="0"/>
              </a:spcBef>
              <a:spcAft>
                <a:spcPct val="0"/>
              </a:spcAft>
              <a:defRPr>
                <a:solidFill>
                  <a:schemeClr val="tx1"/>
                </a:solidFill>
                <a:latin typeface="Arial" charset="0"/>
                <a:cs typeface="Arial" charset="0"/>
              </a:defRPr>
            </a:lvl8pPr>
            <a:lvl9pPr marL="3886200" indent="-228600" defTabSz="801688" fontAlgn="base">
              <a:spcBef>
                <a:spcPct val="0"/>
              </a:spcBef>
              <a:spcAft>
                <a:spcPct val="0"/>
              </a:spcAft>
              <a:defRPr>
                <a:solidFill>
                  <a:schemeClr val="tx1"/>
                </a:solidFill>
                <a:latin typeface="Arial" charset="0"/>
                <a:cs typeface="Arial" charset="0"/>
              </a:defRPr>
            </a:lvl9pPr>
          </a:lstStyle>
          <a:p>
            <a:pPr>
              <a:defRPr/>
            </a:pPr>
            <a:endParaRPr kumimoji="1" lang="fr-FR" altLang="fr-FR" sz="2400" b="1" smtClean="0">
              <a:solidFill>
                <a:schemeClr val="bg2"/>
              </a:solidFill>
              <a:effectLst>
                <a:outerShdw blurRad="38100" dist="38100" dir="2700000" algn="tl">
                  <a:srgbClr val="C0C0C0"/>
                </a:outerShdw>
              </a:effectLst>
            </a:endParaRPr>
          </a:p>
        </p:txBody>
      </p:sp>
      <p:sp>
        <p:nvSpPr>
          <p:cNvPr id="8199" name="Rectangle 6"/>
          <p:cNvSpPr>
            <a:spLocks noChangeArrowheads="1"/>
          </p:cNvSpPr>
          <p:nvPr/>
        </p:nvSpPr>
        <p:spPr bwMode="auto">
          <a:xfrm>
            <a:off x="1098550" y="5043488"/>
            <a:ext cx="8045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800" b="1" i="1"/>
              <a:t>Perspectives : hybrids nanoparticles</a:t>
            </a:r>
            <a:endParaRPr lang="fr-FR" altLang="fr-FR" sz="1800" b="1" i="1"/>
          </a:p>
        </p:txBody>
      </p:sp>
      <p:pic>
        <p:nvPicPr>
          <p:cNvPr id="8200" name="Picture 13" descr="BD14868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450" y="5170488"/>
            <a:ext cx="1143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1" name="Rectangle 5"/>
          <p:cNvSpPr>
            <a:spLocks noChangeArrowheads="1"/>
          </p:cNvSpPr>
          <p:nvPr/>
        </p:nvSpPr>
        <p:spPr bwMode="auto">
          <a:xfrm>
            <a:off x="1127125" y="2590800"/>
            <a:ext cx="2698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25000"/>
              </a:spcBef>
              <a:buFontTx/>
              <a:buNone/>
            </a:pPr>
            <a:r>
              <a:rPr lang="en-US" altLang="fr-FR" sz="1800" b="1" i="1"/>
              <a:t>Size and shape control</a:t>
            </a:r>
          </a:p>
        </p:txBody>
      </p:sp>
      <p:sp>
        <p:nvSpPr>
          <p:cNvPr id="3" name="Rectangle 2"/>
          <p:cNvSpPr txBox="1">
            <a:spLocks noChangeArrowheads="1"/>
          </p:cNvSpPr>
          <p:nvPr/>
        </p:nvSpPr>
        <p:spPr bwMode="auto">
          <a:xfrm>
            <a:off x="19050" y="19050"/>
            <a:ext cx="6858000" cy="381000"/>
          </a:xfrm>
          <a:prstGeom prst="rect">
            <a:avLst/>
          </a:prstGeom>
          <a:noFill/>
          <a:ln w="9525">
            <a:noFill/>
            <a:miter lim="800000"/>
            <a:headEnd/>
            <a:tailEnd/>
          </a:ln>
          <a:effectLst/>
        </p:spPr>
        <p:txBody>
          <a:bodyPr lIns="91422" tIns="45711" rIns="91422" bIns="45711" anchor="ctr"/>
          <a:lstStyle>
            <a:lvl1pPr defTabSz="801688">
              <a:defRPr>
                <a:solidFill>
                  <a:schemeClr val="tx1"/>
                </a:solidFill>
                <a:latin typeface="Arial" charset="0"/>
                <a:cs typeface="Arial" charset="0"/>
              </a:defRPr>
            </a:lvl1pPr>
            <a:lvl2pPr marL="742950" indent="-285750" defTabSz="801688">
              <a:defRPr>
                <a:solidFill>
                  <a:schemeClr val="tx1"/>
                </a:solidFill>
                <a:latin typeface="Arial" charset="0"/>
                <a:cs typeface="Arial" charset="0"/>
              </a:defRPr>
            </a:lvl2pPr>
            <a:lvl3pPr marL="1143000" indent="-228600" defTabSz="801688">
              <a:defRPr>
                <a:solidFill>
                  <a:schemeClr val="tx1"/>
                </a:solidFill>
                <a:latin typeface="Arial" charset="0"/>
                <a:cs typeface="Arial" charset="0"/>
              </a:defRPr>
            </a:lvl3pPr>
            <a:lvl4pPr marL="1600200" indent="-228600" defTabSz="801688">
              <a:defRPr>
                <a:solidFill>
                  <a:schemeClr val="tx1"/>
                </a:solidFill>
                <a:latin typeface="Arial" charset="0"/>
                <a:cs typeface="Arial" charset="0"/>
              </a:defRPr>
            </a:lvl4pPr>
            <a:lvl5pPr marL="2057400" indent="-228600" defTabSz="801688">
              <a:defRPr>
                <a:solidFill>
                  <a:schemeClr val="tx1"/>
                </a:solidFill>
                <a:latin typeface="Arial" charset="0"/>
                <a:cs typeface="Arial" charset="0"/>
              </a:defRPr>
            </a:lvl5pPr>
            <a:lvl6pPr marL="2514600" indent="-228600" defTabSz="801688" fontAlgn="base">
              <a:spcBef>
                <a:spcPct val="0"/>
              </a:spcBef>
              <a:spcAft>
                <a:spcPct val="0"/>
              </a:spcAft>
              <a:defRPr>
                <a:solidFill>
                  <a:schemeClr val="tx1"/>
                </a:solidFill>
                <a:latin typeface="Arial" charset="0"/>
                <a:cs typeface="Arial" charset="0"/>
              </a:defRPr>
            </a:lvl6pPr>
            <a:lvl7pPr marL="2971800" indent="-228600" defTabSz="801688" fontAlgn="base">
              <a:spcBef>
                <a:spcPct val="0"/>
              </a:spcBef>
              <a:spcAft>
                <a:spcPct val="0"/>
              </a:spcAft>
              <a:defRPr>
                <a:solidFill>
                  <a:schemeClr val="tx1"/>
                </a:solidFill>
                <a:latin typeface="Arial" charset="0"/>
                <a:cs typeface="Arial" charset="0"/>
              </a:defRPr>
            </a:lvl7pPr>
            <a:lvl8pPr marL="3429000" indent="-228600" defTabSz="801688" fontAlgn="base">
              <a:spcBef>
                <a:spcPct val="0"/>
              </a:spcBef>
              <a:spcAft>
                <a:spcPct val="0"/>
              </a:spcAft>
              <a:defRPr>
                <a:solidFill>
                  <a:schemeClr val="tx1"/>
                </a:solidFill>
                <a:latin typeface="Arial" charset="0"/>
                <a:cs typeface="Arial" charset="0"/>
              </a:defRPr>
            </a:lvl8pPr>
            <a:lvl9pPr marL="3886200" indent="-228600" defTabSz="801688" fontAlgn="base">
              <a:spcBef>
                <a:spcPct val="0"/>
              </a:spcBef>
              <a:spcAft>
                <a:spcPct val="0"/>
              </a:spcAft>
              <a:defRPr>
                <a:solidFill>
                  <a:schemeClr val="tx1"/>
                </a:solidFill>
                <a:latin typeface="Arial" charset="0"/>
                <a:cs typeface="Arial" charset="0"/>
              </a:defRPr>
            </a:lvl9pPr>
          </a:lstStyle>
          <a:p>
            <a:pPr>
              <a:defRPr/>
            </a:pPr>
            <a:r>
              <a:rPr kumimoji="1" lang="en-US" altLang="fr-FR" sz="2400" b="1" dirty="0" smtClean="0">
                <a:solidFill>
                  <a:srgbClr val="1C1C1C"/>
                </a:solidFill>
                <a:effectLst>
                  <a:outerShdw blurRad="38100" dist="38100" dir="2700000" algn="tl">
                    <a:srgbClr val="C0C0C0"/>
                  </a:outerShdw>
                </a:effectLst>
              </a:rPr>
              <a:t>Nanoparticles : synthesis - applications</a:t>
            </a:r>
            <a:endParaRPr kumimoji="1" lang="fr-FR" altLang="fr-FR" sz="2400" b="1" dirty="0" smtClean="0">
              <a:solidFill>
                <a:srgbClr val="1C1C1C"/>
              </a:solidFill>
              <a:effectLst>
                <a:outerShdw blurRad="38100" dist="38100" dir="2700000" algn="tl">
                  <a:srgbClr val="C0C0C0"/>
                </a:outerShdw>
              </a:effectLst>
            </a:endParaRPr>
          </a:p>
        </p:txBody>
      </p:sp>
      <p:pic>
        <p:nvPicPr>
          <p:cNvPr id="8203" name="Picture 20" descr="LM159B_2j_10 [200]"/>
          <p:cNvPicPr>
            <a:picLocks noChangeAspect="1" noChangeArrowheads="1"/>
          </p:cNvPicPr>
          <p:nvPr/>
        </p:nvPicPr>
        <p:blipFill>
          <a:blip r:embed="rId5" cstate="print">
            <a:extLst>
              <a:ext uri="{28A0092B-C50C-407E-A947-70E740481C1C}">
                <a14:useLocalDpi xmlns:a14="http://schemas.microsoft.com/office/drawing/2010/main" val="0"/>
              </a:ext>
            </a:extLst>
          </a:blip>
          <a:srcRect l="10872" t="54553" r="67352" b="17375"/>
          <a:stretch>
            <a:fillRect/>
          </a:stretch>
        </p:blipFill>
        <p:spPr bwMode="auto">
          <a:xfrm>
            <a:off x="7620000" y="2381250"/>
            <a:ext cx="1019175"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4" name="Picture 21" descr="Annex4-48hb"/>
          <p:cNvPicPr>
            <a:picLocks noChangeAspect="1" noChangeArrowheads="1"/>
          </p:cNvPicPr>
          <p:nvPr/>
        </p:nvPicPr>
        <p:blipFill>
          <a:blip r:embed="rId6">
            <a:extLst>
              <a:ext uri="{28A0092B-C50C-407E-A947-70E740481C1C}">
                <a14:useLocalDpi xmlns:a14="http://schemas.microsoft.com/office/drawing/2010/main" val="0"/>
              </a:ext>
            </a:extLst>
          </a:blip>
          <a:srcRect r="10333" b="11513"/>
          <a:stretch>
            <a:fillRect/>
          </a:stretch>
        </p:blipFill>
        <p:spPr bwMode="auto">
          <a:xfrm>
            <a:off x="7620000" y="3505200"/>
            <a:ext cx="10191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5" name="Line 22"/>
          <p:cNvSpPr>
            <a:spLocks noChangeShapeType="1"/>
          </p:cNvSpPr>
          <p:nvPr/>
        </p:nvSpPr>
        <p:spPr bwMode="auto">
          <a:xfrm>
            <a:off x="7726363" y="2533650"/>
            <a:ext cx="15398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8206" name="Text Box 23"/>
          <p:cNvSpPr txBox="1">
            <a:spLocks noChangeArrowheads="1"/>
          </p:cNvSpPr>
          <p:nvPr/>
        </p:nvSpPr>
        <p:spPr bwMode="auto">
          <a:xfrm>
            <a:off x="7594600" y="2362200"/>
            <a:ext cx="473075"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377" tIns="44188" rIns="88377" bIns="44188">
            <a:spAutoFit/>
          </a:bodyPr>
          <a:lstStyle>
            <a:lvl1pPr defTabSz="3135313" eaLnBrk="0" hangingPunct="0">
              <a:spcBef>
                <a:spcPct val="20000"/>
              </a:spcBef>
              <a:buChar char="•"/>
              <a:defRPr sz="3200">
                <a:solidFill>
                  <a:schemeClr val="tx1"/>
                </a:solidFill>
                <a:latin typeface="Arial" pitchFamily="34" charset="0"/>
                <a:cs typeface="Arial" pitchFamily="34" charset="0"/>
              </a:defRPr>
            </a:lvl1pPr>
            <a:lvl2pPr marL="742950" indent="-285750" defTabSz="3135313" eaLnBrk="0" hangingPunct="0">
              <a:spcBef>
                <a:spcPct val="20000"/>
              </a:spcBef>
              <a:buChar char="–"/>
              <a:defRPr sz="2800">
                <a:solidFill>
                  <a:schemeClr val="tx1"/>
                </a:solidFill>
                <a:latin typeface="Arial" pitchFamily="34" charset="0"/>
                <a:cs typeface="Arial" pitchFamily="34" charset="0"/>
              </a:defRPr>
            </a:lvl2pPr>
            <a:lvl3pPr marL="1143000" indent="-228600" defTabSz="3135313" eaLnBrk="0" hangingPunct="0">
              <a:spcBef>
                <a:spcPct val="20000"/>
              </a:spcBef>
              <a:buChar char="•"/>
              <a:defRPr sz="2400">
                <a:solidFill>
                  <a:schemeClr val="tx1"/>
                </a:solidFill>
                <a:latin typeface="Arial" pitchFamily="34" charset="0"/>
                <a:cs typeface="Arial" pitchFamily="34" charset="0"/>
              </a:defRPr>
            </a:lvl3pPr>
            <a:lvl4pPr marL="1600200" indent="-228600" defTabSz="3135313" eaLnBrk="0" hangingPunct="0">
              <a:spcBef>
                <a:spcPct val="20000"/>
              </a:spcBef>
              <a:buChar char="–"/>
              <a:defRPr sz="2000">
                <a:solidFill>
                  <a:schemeClr val="tx1"/>
                </a:solidFill>
                <a:latin typeface="Arial" pitchFamily="34" charset="0"/>
                <a:cs typeface="Arial" pitchFamily="34" charset="0"/>
              </a:defRPr>
            </a:lvl4pPr>
            <a:lvl5pPr marL="2057400" indent="-228600" defTabSz="3135313" eaLnBrk="0" hangingPunct="0">
              <a:spcBef>
                <a:spcPct val="20000"/>
              </a:spcBef>
              <a:buChar char="»"/>
              <a:defRPr sz="2000">
                <a:solidFill>
                  <a:schemeClr val="tx1"/>
                </a:solidFill>
                <a:latin typeface="Arial" pitchFamily="34" charset="0"/>
                <a:cs typeface="Arial" pitchFamily="34" charset="0"/>
              </a:defRPr>
            </a:lvl5pPr>
            <a:lvl6pPr marL="2514600" indent="-228600" defTabSz="3135313"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defTabSz="3135313"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defTabSz="3135313"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defTabSz="3135313"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800" b="1"/>
              <a:t>20 nm</a:t>
            </a:r>
          </a:p>
        </p:txBody>
      </p:sp>
      <p:sp>
        <p:nvSpPr>
          <p:cNvPr id="8207" name="Rectangle 6"/>
          <p:cNvSpPr>
            <a:spLocks noChangeArrowheads="1"/>
          </p:cNvSpPr>
          <p:nvPr/>
        </p:nvSpPr>
        <p:spPr bwMode="auto">
          <a:xfrm>
            <a:off x="1098550" y="3824288"/>
            <a:ext cx="8045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800" b="1" i="1"/>
              <a:t>Controlled self-assemblies</a:t>
            </a:r>
            <a:endParaRPr lang="fr-FR" altLang="fr-FR" sz="1800" b="1" i="1"/>
          </a:p>
        </p:txBody>
      </p:sp>
      <p:pic>
        <p:nvPicPr>
          <p:cNvPr id="8208" name="Picture 13" descr="BD14868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450" y="3951288"/>
            <a:ext cx="1143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9" name="Text Box 30"/>
          <p:cNvSpPr txBox="1">
            <a:spLocks noChangeArrowheads="1"/>
          </p:cNvSpPr>
          <p:nvPr/>
        </p:nvSpPr>
        <p:spPr bwMode="auto">
          <a:xfrm>
            <a:off x="3519488" y="6572250"/>
            <a:ext cx="218122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200" i="1">
                <a:solidFill>
                  <a:srgbClr val="1C1C1C"/>
                </a:solidFill>
              </a:rPr>
              <a:t>Ecole ETPMSE – 20/06/2016</a:t>
            </a:r>
          </a:p>
        </p:txBody>
      </p:sp>
      <p:sp>
        <p:nvSpPr>
          <p:cNvPr id="8210" name="Espace réservé du numéro de diapositive 1"/>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fld id="{D001499D-148D-4487-A656-EDDE2B840E6E}" type="slidenum">
              <a:rPr lang="en-US" altLang="fr-FR" sz="1400" smtClean="0"/>
              <a:pPr eaLnBrk="1" hangingPunct="1">
                <a:spcBef>
                  <a:spcPct val="0"/>
                </a:spcBef>
                <a:buFontTx/>
                <a:buNone/>
              </a:pPr>
              <a:t>8</a:t>
            </a:fld>
            <a:endParaRPr lang="en-US" altLang="fr-FR" sz="1400" smtClean="0"/>
          </a:p>
        </p:txBody>
      </p:sp>
      <p:grpSp>
        <p:nvGrpSpPr>
          <p:cNvPr id="8211" name="Groupe 20"/>
          <p:cNvGrpSpPr>
            <a:grpSpLocks/>
          </p:cNvGrpSpPr>
          <p:nvPr/>
        </p:nvGrpSpPr>
        <p:grpSpPr bwMode="auto">
          <a:xfrm>
            <a:off x="7939088" y="-28575"/>
            <a:ext cx="1233487" cy="700088"/>
            <a:chOff x="7561263" y="-28575"/>
            <a:chExt cx="1611312" cy="914400"/>
          </a:xfrm>
        </p:grpSpPr>
        <p:pic>
          <p:nvPicPr>
            <p:cNvPr id="8212" name="Picture 21" descr="logo_lpcno_300_dpi_fondtransparen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67700" y="-28575"/>
              <a:ext cx="9048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3" name="Picture 37" descr="Afficher l'image d'origin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61263" y="93663"/>
              <a:ext cx="7858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9525"/>
            <a:ext cx="847726"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descr="Präsentation1"/>
          <p:cNvPicPr>
            <a:picLocks noChangeAspect="1" noChangeArrowheads="1"/>
          </p:cNvPicPr>
          <p:nvPr/>
        </p:nvPicPr>
        <p:blipFill>
          <a:blip r:embed="rId4">
            <a:lum contrast="20000"/>
            <a:extLst>
              <a:ext uri="{28A0092B-C50C-407E-A947-70E740481C1C}">
                <a14:useLocalDpi xmlns:a14="http://schemas.microsoft.com/office/drawing/2010/main" val="0"/>
              </a:ext>
            </a:extLst>
          </a:blip>
          <a:srcRect l="36607" t="80600" r="42270" b="8923"/>
          <a:stretch>
            <a:fillRect/>
          </a:stretch>
        </p:blipFill>
        <p:spPr bwMode="auto">
          <a:xfrm>
            <a:off x="6042025" y="1295400"/>
            <a:ext cx="2362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20" name="Group 4"/>
          <p:cNvGrpSpPr>
            <a:grpSpLocks/>
          </p:cNvGrpSpPr>
          <p:nvPr/>
        </p:nvGrpSpPr>
        <p:grpSpPr bwMode="auto">
          <a:xfrm>
            <a:off x="2765425" y="1485900"/>
            <a:ext cx="2362200" cy="1143000"/>
            <a:chOff x="1872" y="816"/>
            <a:chExt cx="1488" cy="720"/>
          </a:xfrm>
        </p:grpSpPr>
        <p:pic>
          <p:nvPicPr>
            <p:cNvPr id="9260" name="Picture 5" descr="Präsentation1"/>
            <p:cNvPicPr>
              <a:picLocks noChangeAspect="1" noChangeArrowheads="1"/>
            </p:cNvPicPr>
            <p:nvPr/>
          </p:nvPicPr>
          <p:blipFill>
            <a:blip r:embed="rId4">
              <a:lum contrast="20000"/>
              <a:extLst>
                <a:ext uri="{28A0092B-C50C-407E-A947-70E740481C1C}">
                  <a14:useLocalDpi xmlns:a14="http://schemas.microsoft.com/office/drawing/2010/main" val="0"/>
                </a:ext>
              </a:extLst>
            </a:blip>
            <a:srcRect l="39334" t="31708" r="46356" b="56070"/>
            <a:stretch>
              <a:fillRect/>
            </a:stretch>
          </p:blipFill>
          <p:spPr bwMode="auto">
            <a:xfrm>
              <a:off x="2352" y="816"/>
              <a:ext cx="1008"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61" name="Rectangle 6"/>
            <p:cNvSpPr>
              <a:spLocks noChangeArrowheads="1"/>
            </p:cNvSpPr>
            <p:nvPr/>
          </p:nvSpPr>
          <p:spPr bwMode="auto">
            <a:xfrm>
              <a:off x="2928" y="1488"/>
              <a:ext cx="96" cy="4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fr-FR" altLang="fr-FR" sz="1800"/>
            </a:p>
          </p:txBody>
        </p:sp>
        <p:sp>
          <p:nvSpPr>
            <p:cNvPr id="9262" name="Line 7"/>
            <p:cNvSpPr>
              <a:spLocks noChangeShapeType="1"/>
            </p:cNvSpPr>
            <p:nvPr/>
          </p:nvSpPr>
          <p:spPr bwMode="auto">
            <a:xfrm>
              <a:off x="1872" y="1008"/>
              <a:ext cx="384"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sp>
        <p:nvSpPr>
          <p:cNvPr id="9221" name="Line 8"/>
          <p:cNvSpPr>
            <a:spLocks noChangeShapeType="1"/>
          </p:cNvSpPr>
          <p:nvPr/>
        </p:nvSpPr>
        <p:spPr bwMode="auto">
          <a:xfrm flipH="1">
            <a:off x="5203825" y="1790700"/>
            <a:ext cx="7620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nvGrpSpPr>
          <p:cNvPr id="9222" name="Group 9"/>
          <p:cNvGrpSpPr>
            <a:grpSpLocks/>
          </p:cNvGrpSpPr>
          <p:nvPr/>
        </p:nvGrpSpPr>
        <p:grpSpPr bwMode="auto">
          <a:xfrm>
            <a:off x="403225" y="628650"/>
            <a:ext cx="2544763" cy="1630363"/>
            <a:chOff x="254" y="396"/>
            <a:chExt cx="1603" cy="1027"/>
          </a:xfrm>
        </p:grpSpPr>
        <p:pic>
          <p:nvPicPr>
            <p:cNvPr id="9250" name="Picture 10" descr="Präsentation1"/>
            <p:cNvPicPr>
              <a:picLocks noChangeAspect="1" noChangeArrowheads="1"/>
            </p:cNvPicPr>
            <p:nvPr/>
          </p:nvPicPr>
          <p:blipFill>
            <a:blip r:embed="rId4">
              <a:lum contrast="20000"/>
              <a:extLst>
                <a:ext uri="{28A0092B-C50C-407E-A947-70E740481C1C}">
                  <a14:useLocalDpi xmlns:a14="http://schemas.microsoft.com/office/drawing/2010/main" val="0"/>
                </a:ext>
              </a:extLst>
            </a:blip>
            <a:srcRect l="40697" t="34326" r="55896" b="62181"/>
            <a:stretch>
              <a:fillRect/>
            </a:stretch>
          </p:blipFill>
          <p:spPr bwMode="auto">
            <a:xfrm>
              <a:off x="926" y="936"/>
              <a:ext cx="24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51" name="Text Box 11"/>
            <p:cNvSpPr txBox="1">
              <a:spLocks noChangeArrowheads="1"/>
            </p:cNvSpPr>
            <p:nvPr/>
          </p:nvSpPr>
          <p:spPr bwMode="auto">
            <a:xfrm>
              <a:off x="562" y="1208"/>
              <a:ext cx="191"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400" b="1"/>
                <a:t>X</a:t>
              </a:r>
            </a:p>
          </p:txBody>
        </p:sp>
        <p:sp>
          <p:nvSpPr>
            <p:cNvPr id="9252" name="AutoShape 12"/>
            <p:cNvSpPr>
              <a:spLocks noChangeArrowheads="1"/>
            </p:cNvSpPr>
            <p:nvPr/>
          </p:nvSpPr>
          <p:spPr bwMode="auto">
            <a:xfrm rot="2824954">
              <a:off x="830" y="1032"/>
              <a:ext cx="48" cy="240"/>
            </a:xfrm>
            <a:prstGeom prst="triangle">
              <a:avLst>
                <a:gd name="adj" fmla="val 50000"/>
              </a:avLst>
            </a:prstGeom>
            <a:solidFill>
              <a:srgbClr val="5F5F5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fr-FR" altLang="fr-FR" sz="1800"/>
            </a:p>
          </p:txBody>
        </p:sp>
        <p:sp>
          <p:nvSpPr>
            <p:cNvPr id="9253" name="AutoShape 13"/>
            <p:cNvSpPr>
              <a:spLocks noChangeArrowheads="1"/>
            </p:cNvSpPr>
            <p:nvPr/>
          </p:nvSpPr>
          <p:spPr bwMode="auto">
            <a:xfrm rot="-3105785">
              <a:off x="1204" y="1032"/>
              <a:ext cx="48" cy="240"/>
            </a:xfrm>
            <a:prstGeom prst="triangle">
              <a:avLst>
                <a:gd name="adj" fmla="val 50000"/>
              </a:avLst>
            </a:prstGeom>
            <a:solidFill>
              <a:srgbClr val="5F5F5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fr-FR" altLang="fr-FR" sz="1800"/>
            </a:p>
          </p:txBody>
        </p:sp>
        <p:sp>
          <p:nvSpPr>
            <p:cNvPr id="9254" name="Text Box 14"/>
            <p:cNvSpPr txBox="1">
              <a:spLocks noChangeArrowheads="1"/>
            </p:cNvSpPr>
            <p:nvPr/>
          </p:nvSpPr>
          <p:spPr bwMode="auto">
            <a:xfrm>
              <a:off x="1338" y="1231"/>
              <a:ext cx="18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400" b="1"/>
                <a:t>L</a:t>
              </a:r>
            </a:p>
          </p:txBody>
        </p:sp>
        <p:sp>
          <p:nvSpPr>
            <p:cNvPr id="9255" name="AutoShape 15" descr="50%"/>
            <p:cNvSpPr>
              <a:spLocks noChangeArrowheads="1"/>
            </p:cNvSpPr>
            <p:nvPr/>
          </p:nvSpPr>
          <p:spPr bwMode="auto">
            <a:xfrm rot="-8450520">
              <a:off x="1166" y="744"/>
              <a:ext cx="48" cy="240"/>
            </a:xfrm>
            <a:prstGeom prst="triangle">
              <a:avLst>
                <a:gd name="adj" fmla="val 50000"/>
              </a:avLst>
            </a:prstGeom>
            <a:pattFill prst="pct50">
              <a:fgClr>
                <a:srgbClr val="5F5F5F"/>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fr-FR" altLang="fr-FR" sz="1800"/>
            </a:p>
          </p:txBody>
        </p:sp>
        <p:sp>
          <p:nvSpPr>
            <p:cNvPr id="9256" name="Text Box 16"/>
            <p:cNvSpPr txBox="1">
              <a:spLocks noChangeArrowheads="1"/>
            </p:cNvSpPr>
            <p:nvPr/>
          </p:nvSpPr>
          <p:spPr bwMode="auto">
            <a:xfrm>
              <a:off x="1262" y="632"/>
              <a:ext cx="18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400" b="1"/>
                <a:t>L</a:t>
              </a:r>
            </a:p>
          </p:txBody>
        </p:sp>
        <p:sp>
          <p:nvSpPr>
            <p:cNvPr id="9257" name="AutoShape 17" descr="50%"/>
            <p:cNvSpPr>
              <a:spLocks noChangeArrowheads="1"/>
            </p:cNvSpPr>
            <p:nvPr/>
          </p:nvSpPr>
          <p:spPr bwMode="auto">
            <a:xfrm rot="7313097">
              <a:off x="830" y="744"/>
              <a:ext cx="48" cy="240"/>
            </a:xfrm>
            <a:prstGeom prst="triangle">
              <a:avLst>
                <a:gd name="adj" fmla="val 50000"/>
              </a:avLst>
            </a:prstGeom>
            <a:pattFill prst="pct50">
              <a:fgClr>
                <a:srgbClr val="5F5F5F"/>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fr-FR" altLang="fr-FR" sz="1800"/>
            </a:p>
          </p:txBody>
        </p:sp>
        <p:sp>
          <p:nvSpPr>
            <p:cNvPr id="9258" name="Text Box 18"/>
            <p:cNvSpPr txBox="1">
              <a:spLocks noChangeArrowheads="1"/>
            </p:cNvSpPr>
            <p:nvPr/>
          </p:nvSpPr>
          <p:spPr bwMode="auto">
            <a:xfrm>
              <a:off x="562" y="632"/>
              <a:ext cx="18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400" b="1"/>
                <a:t>L</a:t>
              </a:r>
            </a:p>
          </p:txBody>
        </p:sp>
        <p:sp>
          <p:nvSpPr>
            <p:cNvPr id="9259" name="Text Box 19"/>
            <p:cNvSpPr txBox="1">
              <a:spLocks noChangeArrowheads="1"/>
            </p:cNvSpPr>
            <p:nvPr/>
          </p:nvSpPr>
          <p:spPr bwMode="auto">
            <a:xfrm>
              <a:off x="254" y="396"/>
              <a:ext cx="1603"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800" b="1"/>
                <a:t>“Chemical approach”</a:t>
              </a:r>
            </a:p>
          </p:txBody>
        </p:sp>
      </p:grpSp>
      <p:sp>
        <p:nvSpPr>
          <p:cNvPr id="9223" name="Text Box 20"/>
          <p:cNvSpPr txBox="1">
            <a:spLocks noChangeArrowheads="1"/>
          </p:cNvSpPr>
          <p:nvPr/>
        </p:nvSpPr>
        <p:spPr bwMode="auto">
          <a:xfrm>
            <a:off x="5930900" y="849313"/>
            <a:ext cx="2454275"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800" b="1"/>
              <a:t>“Physical approach”</a:t>
            </a:r>
          </a:p>
        </p:txBody>
      </p:sp>
      <p:grpSp>
        <p:nvGrpSpPr>
          <p:cNvPr id="156693" name="Group 21"/>
          <p:cNvGrpSpPr>
            <a:grpSpLocks/>
          </p:cNvGrpSpPr>
          <p:nvPr/>
        </p:nvGrpSpPr>
        <p:grpSpPr bwMode="auto">
          <a:xfrm>
            <a:off x="3451225" y="2552700"/>
            <a:ext cx="3241675" cy="1524000"/>
            <a:chOff x="2174" y="1608"/>
            <a:chExt cx="2042" cy="960"/>
          </a:xfrm>
        </p:grpSpPr>
        <p:grpSp>
          <p:nvGrpSpPr>
            <p:cNvPr id="9243" name="Group 22"/>
            <p:cNvGrpSpPr>
              <a:grpSpLocks/>
            </p:cNvGrpSpPr>
            <p:nvPr/>
          </p:nvGrpSpPr>
          <p:grpSpPr bwMode="auto">
            <a:xfrm>
              <a:off x="2174" y="1608"/>
              <a:ext cx="1104" cy="960"/>
              <a:chOff x="2304" y="1488"/>
              <a:chExt cx="1104" cy="960"/>
            </a:xfrm>
          </p:grpSpPr>
          <p:pic>
            <p:nvPicPr>
              <p:cNvPr id="9245" name="Picture 23" descr="Präsentation1"/>
              <p:cNvPicPr>
                <a:picLocks noChangeAspect="1" noChangeArrowheads="1"/>
              </p:cNvPicPr>
              <p:nvPr/>
            </p:nvPicPr>
            <p:blipFill>
              <a:blip r:embed="rId4">
                <a:lum contrast="20000"/>
                <a:extLst>
                  <a:ext uri="{28A0092B-C50C-407E-A947-70E740481C1C}">
                    <a14:useLocalDpi xmlns:a14="http://schemas.microsoft.com/office/drawing/2010/main" val="0"/>
                  </a:ext>
                </a:extLst>
              </a:blip>
              <a:srcRect l="38654" t="51788" r="55896" b="42973"/>
              <a:stretch>
                <a:fillRect/>
              </a:stretch>
            </p:blipFill>
            <p:spPr bwMode="auto">
              <a:xfrm>
                <a:off x="2304" y="2016"/>
                <a:ext cx="3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6" name="Picture 24" descr="Präsentation1"/>
              <p:cNvPicPr>
                <a:picLocks noChangeAspect="1" noChangeArrowheads="1"/>
              </p:cNvPicPr>
              <p:nvPr/>
            </p:nvPicPr>
            <p:blipFill>
              <a:blip r:embed="rId4">
                <a:lum contrast="20000"/>
                <a:extLst>
                  <a:ext uri="{28A0092B-C50C-407E-A947-70E740481C1C}">
                    <a14:useLocalDpi xmlns:a14="http://schemas.microsoft.com/office/drawing/2010/main" val="0"/>
                  </a:ext>
                </a:extLst>
              </a:blip>
              <a:srcRect l="38654" t="51788" r="55896" b="42973"/>
              <a:stretch>
                <a:fillRect/>
              </a:stretch>
            </p:blipFill>
            <p:spPr bwMode="auto">
              <a:xfrm>
                <a:off x="2688" y="1824"/>
                <a:ext cx="3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7" name="Picture 25" descr="Präsentation1"/>
              <p:cNvPicPr>
                <a:picLocks noChangeAspect="1" noChangeArrowheads="1"/>
              </p:cNvPicPr>
              <p:nvPr/>
            </p:nvPicPr>
            <p:blipFill>
              <a:blip r:embed="rId4">
                <a:lum contrast="20000"/>
                <a:extLst>
                  <a:ext uri="{28A0092B-C50C-407E-A947-70E740481C1C}">
                    <a14:useLocalDpi xmlns:a14="http://schemas.microsoft.com/office/drawing/2010/main" val="0"/>
                  </a:ext>
                </a:extLst>
              </a:blip>
              <a:srcRect l="38654" t="51788" r="55896" b="42973"/>
              <a:stretch>
                <a:fillRect/>
              </a:stretch>
            </p:blipFill>
            <p:spPr bwMode="auto">
              <a:xfrm>
                <a:off x="3024" y="2016"/>
                <a:ext cx="3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8" name="Picture 26" descr="Präsentation1"/>
              <p:cNvPicPr>
                <a:picLocks noChangeAspect="1" noChangeArrowheads="1"/>
              </p:cNvPicPr>
              <p:nvPr/>
            </p:nvPicPr>
            <p:blipFill>
              <a:blip r:embed="rId4">
                <a:lum contrast="20000"/>
                <a:extLst>
                  <a:ext uri="{28A0092B-C50C-407E-A947-70E740481C1C}">
                    <a14:useLocalDpi xmlns:a14="http://schemas.microsoft.com/office/drawing/2010/main" val="0"/>
                  </a:ext>
                </a:extLst>
              </a:blip>
              <a:srcRect l="38654" t="51788" r="55896" b="42973"/>
              <a:stretch>
                <a:fillRect/>
              </a:stretch>
            </p:blipFill>
            <p:spPr bwMode="auto">
              <a:xfrm>
                <a:off x="2688" y="2160"/>
                <a:ext cx="3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49" name="Line 27"/>
              <p:cNvSpPr>
                <a:spLocks noChangeShapeType="1"/>
              </p:cNvSpPr>
              <p:nvPr/>
            </p:nvSpPr>
            <p:spPr bwMode="auto">
              <a:xfrm>
                <a:off x="2880" y="1488"/>
                <a:ext cx="0"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sp>
          <p:nvSpPr>
            <p:cNvPr id="9244" name="Text Box 28"/>
            <p:cNvSpPr txBox="1">
              <a:spLocks noChangeArrowheads="1"/>
            </p:cNvSpPr>
            <p:nvPr/>
          </p:nvSpPr>
          <p:spPr bwMode="auto">
            <a:xfrm>
              <a:off x="3364" y="2159"/>
              <a:ext cx="85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800" b="1"/>
                <a:t>Nucleation</a:t>
              </a:r>
            </a:p>
          </p:txBody>
        </p:sp>
      </p:grpSp>
      <p:grpSp>
        <p:nvGrpSpPr>
          <p:cNvPr id="156701" name="Group 29"/>
          <p:cNvGrpSpPr>
            <a:grpSpLocks/>
          </p:cNvGrpSpPr>
          <p:nvPr/>
        </p:nvGrpSpPr>
        <p:grpSpPr bwMode="auto">
          <a:xfrm>
            <a:off x="3863975" y="4152900"/>
            <a:ext cx="2478088" cy="1203325"/>
            <a:chOff x="2434" y="2616"/>
            <a:chExt cx="1561" cy="758"/>
          </a:xfrm>
        </p:grpSpPr>
        <p:pic>
          <p:nvPicPr>
            <p:cNvPr id="9240" name="Picture 30" descr="Präsentation1"/>
            <p:cNvPicPr>
              <a:picLocks noChangeAspect="1" noChangeArrowheads="1"/>
            </p:cNvPicPr>
            <p:nvPr/>
          </p:nvPicPr>
          <p:blipFill>
            <a:blip r:embed="rId4">
              <a:lum contrast="20000"/>
              <a:extLst>
                <a:ext uri="{28A0092B-C50C-407E-A947-70E740481C1C}">
                  <a14:useLocalDpi xmlns:a14="http://schemas.microsoft.com/office/drawing/2010/main" val="0"/>
                </a:ext>
              </a:extLst>
            </a:blip>
            <a:srcRect l="42059" t="64885" r="49083" b="26384"/>
            <a:stretch>
              <a:fillRect/>
            </a:stretch>
          </p:blipFill>
          <p:spPr bwMode="auto">
            <a:xfrm>
              <a:off x="2434" y="2894"/>
              <a:ext cx="624"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41" name="Line 31"/>
            <p:cNvSpPr>
              <a:spLocks noChangeShapeType="1"/>
            </p:cNvSpPr>
            <p:nvPr/>
          </p:nvSpPr>
          <p:spPr bwMode="auto">
            <a:xfrm>
              <a:off x="2750" y="2616"/>
              <a:ext cx="0"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242" name="Text Box 32"/>
            <p:cNvSpPr txBox="1">
              <a:spLocks noChangeArrowheads="1"/>
            </p:cNvSpPr>
            <p:nvPr/>
          </p:nvSpPr>
          <p:spPr bwMode="auto">
            <a:xfrm>
              <a:off x="3370" y="2985"/>
              <a:ext cx="625"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800" b="1"/>
                <a:t>Growth</a:t>
              </a:r>
            </a:p>
          </p:txBody>
        </p:sp>
      </p:grpSp>
      <p:grpSp>
        <p:nvGrpSpPr>
          <p:cNvPr id="156705" name="Group 33"/>
          <p:cNvGrpSpPr>
            <a:grpSpLocks/>
          </p:cNvGrpSpPr>
          <p:nvPr/>
        </p:nvGrpSpPr>
        <p:grpSpPr bwMode="auto">
          <a:xfrm>
            <a:off x="3200400" y="5372100"/>
            <a:ext cx="5570538" cy="1257300"/>
            <a:chOff x="2016" y="3384"/>
            <a:chExt cx="3509" cy="792"/>
          </a:xfrm>
        </p:grpSpPr>
        <p:pic>
          <p:nvPicPr>
            <p:cNvPr id="9237" name="Picture 34" descr="Präsentation1"/>
            <p:cNvPicPr>
              <a:picLocks noChangeAspect="1" noChangeArrowheads="1"/>
            </p:cNvPicPr>
            <p:nvPr/>
          </p:nvPicPr>
          <p:blipFill>
            <a:blip r:embed="rId4">
              <a:lum contrast="20000"/>
              <a:extLst>
                <a:ext uri="{28A0092B-C50C-407E-A947-70E740481C1C}">
                  <a14:useLocalDpi xmlns:a14="http://schemas.microsoft.com/office/drawing/2010/main" val="0"/>
                </a:ext>
              </a:extLst>
            </a:blip>
            <a:srcRect l="36607" t="80600" r="42270" b="9470"/>
            <a:stretch>
              <a:fillRect/>
            </a:stretch>
          </p:blipFill>
          <p:spPr bwMode="auto">
            <a:xfrm>
              <a:off x="2016" y="3630"/>
              <a:ext cx="1488" cy="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8" name="Line 35"/>
            <p:cNvSpPr>
              <a:spLocks noChangeShapeType="1"/>
            </p:cNvSpPr>
            <p:nvPr/>
          </p:nvSpPr>
          <p:spPr bwMode="auto">
            <a:xfrm>
              <a:off x="2770" y="3384"/>
              <a:ext cx="0"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239" name="Text Box 36"/>
            <p:cNvSpPr txBox="1">
              <a:spLocks noChangeArrowheads="1"/>
            </p:cNvSpPr>
            <p:nvPr/>
          </p:nvSpPr>
          <p:spPr bwMode="auto">
            <a:xfrm>
              <a:off x="3446" y="3671"/>
              <a:ext cx="2079"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800" b="1"/>
                <a:t>Self-assembly / coalescence</a:t>
              </a:r>
            </a:p>
          </p:txBody>
        </p:sp>
      </p:grpSp>
      <p:sp>
        <p:nvSpPr>
          <p:cNvPr id="156709" name="Text Box 37"/>
          <p:cNvSpPr txBox="1">
            <a:spLocks noChangeArrowheads="1"/>
          </p:cNvSpPr>
          <p:nvPr/>
        </p:nvSpPr>
        <p:spPr bwMode="auto">
          <a:xfrm>
            <a:off x="914400" y="3976688"/>
            <a:ext cx="1608138"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800" b="1">
                <a:solidFill>
                  <a:srgbClr val="993366"/>
                </a:solidFill>
              </a:rPr>
              <a:t>Liquid phase</a:t>
            </a:r>
          </a:p>
        </p:txBody>
      </p:sp>
      <p:sp>
        <p:nvSpPr>
          <p:cNvPr id="156710" name="Text Box 38"/>
          <p:cNvSpPr txBox="1">
            <a:spLocks noChangeArrowheads="1"/>
          </p:cNvSpPr>
          <p:nvPr/>
        </p:nvSpPr>
        <p:spPr bwMode="auto">
          <a:xfrm>
            <a:off x="7054850" y="3976688"/>
            <a:ext cx="1338263"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fr-FR" sz="1800" b="1">
                <a:solidFill>
                  <a:srgbClr val="993366"/>
                </a:solidFill>
              </a:rPr>
              <a:t>Gas phase</a:t>
            </a:r>
          </a:p>
        </p:txBody>
      </p:sp>
      <p:sp>
        <p:nvSpPr>
          <p:cNvPr id="156711" name="AutoShape 39"/>
          <p:cNvSpPr>
            <a:spLocks/>
          </p:cNvSpPr>
          <p:nvPr/>
        </p:nvSpPr>
        <p:spPr bwMode="auto">
          <a:xfrm>
            <a:off x="2590800" y="2590800"/>
            <a:ext cx="457200" cy="3124200"/>
          </a:xfrm>
          <a:prstGeom prst="leftBrace">
            <a:avLst>
              <a:gd name="adj1" fmla="val 56944"/>
              <a:gd name="adj2" fmla="val 50000"/>
            </a:avLst>
          </a:prstGeom>
          <a:noFill/>
          <a:ln w="9525">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fr-FR" altLang="fr-FR" sz="1800"/>
          </a:p>
        </p:txBody>
      </p:sp>
      <p:sp>
        <p:nvSpPr>
          <p:cNvPr id="156712" name="AutoShape 40"/>
          <p:cNvSpPr>
            <a:spLocks/>
          </p:cNvSpPr>
          <p:nvPr/>
        </p:nvSpPr>
        <p:spPr bwMode="auto">
          <a:xfrm rot="10800000">
            <a:off x="6553200" y="2590800"/>
            <a:ext cx="457200" cy="3124200"/>
          </a:xfrm>
          <a:prstGeom prst="leftBrace">
            <a:avLst>
              <a:gd name="adj1" fmla="val 56944"/>
              <a:gd name="adj2" fmla="val 50000"/>
            </a:avLst>
          </a:prstGeom>
          <a:noFill/>
          <a:ln w="9525">
            <a:solidFill>
              <a:srgbClr val="9933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endParaRPr lang="fr-FR" altLang="fr-FR" sz="1800"/>
          </a:p>
        </p:txBody>
      </p:sp>
      <p:sp>
        <p:nvSpPr>
          <p:cNvPr id="12" name="Rectangle 2"/>
          <p:cNvSpPr txBox="1">
            <a:spLocks noChangeArrowheads="1"/>
          </p:cNvSpPr>
          <p:nvPr/>
        </p:nvSpPr>
        <p:spPr bwMode="auto">
          <a:xfrm>
            <a:off x="19050" y="19050"/>
            <a:ext cx="6858000" cy="381000"/>
          </a:xfrm>
          <a:prstGeom prst="rect">
            <a:avLst/>
          </a:prstGeom>
          <a:noFill/>
          <a:ln w="9525">
            <a:noFill/>
            <a:miter lim="800000"/>
            <a:headEnd/>
            <a:tailEnd/>
          </a:ln>
          <a:effectLst/>
        </p:spPr>
        <p:txBody>
          <a:bodyPr lIns="91422" tIns="45711" rIns="91422" bIns="45711" anchor="ctr"/>
          <a:lstStyle>
            <a:lvl1pPr defTabSz="801688">
              <a:defRPr>
                <a:solidFill>
                  <a:schemeClr val="tx1"/>
                </a:solidFill>
                <a:latin typeface="Arial" charset="0"/>
                <a:cs typeface="Arial" charset="0"/>
              </a:defRPr>
            </a:lvl1pPr>
            <a:lvl2pPr marL="742950" indent="-285750" defTabSz="801688">
              <a:defRPr>
                <a:solidFill>
                  <a:schemeClr val="tx1"/>
                </a:solidFill>
                <a:latin typeface="Arial" charset="0"/>
                <a:cs typeface="Arial" charset="0"/>
              </a:defRPr>
            </a:lvl2pPr>
            <a:lvl3pPr marL="1143000" indent="-228600" defTabSz="801688">
              <a:defRPr>
                <a:solidFill>
                  <a:schemeClr val="tx1"/>
                </a:solidFill>
                <a:latin typeface="Arial" charset="0"/>
                <a:cs typeface="Arial" charset="0"/>
              </a:defRPr>
            </a:lvl3pPr>
            <a:lvl4pPr marL="1600200" indent="-228600" defTabSz="801688">
              <a:defRPr>
                <a:solidFill>
                  <a:schemeClr val="tx1"/>
                </a:solidFill>
                <a:latin typeface="Arial" charset="0"/>
                <a:cs typeface="Arial" charset="0"/>
              </a:defRPr>
            </a:lvl4pPr>
            <a:lvl5pPr marL="2057400" indent="-228600" defTabSz="801688">
              <a:defRPr>
                <a:solidFill>
                  <a:schemeClr val="tx1"/>
                </a:solidFill>
                <a:latin typeface="Arial" charset="0"/>
                <a:cs typeface="Arial" charset="0"/>
              </a:defRPr>
            </a:lvl5pPr>
            <a:lvl6pPr marL="2514600" indent="-228600" defTabSz="801688" fontAlgn="base">
              <a:spcBef>
                <a:spcPct val="0"/>
              </a:spcBef>
              <a:spcAft>
                <a:spcPct val="0"/>
              </a:spcAft>
              <a:defRPr>
                <a:solidFill>
                  <a:schemeClr val="tx1"/>
                </a:solidFill>
                <a:latin typeface="Arial" charset="0"/>
                <a:cs typeface="Arial" charset="0"/>
              </a:defRPr>
            </a:lvl6pPr>
            <a:lvl7pPr marL="2971800" indent="-228600" defTabSz="801688" fontAlgn="base">
              <a:spcBef>
                <a:spcPct val="0"/>
              </a:spcBef>
              <a:spcAft>
                <a:spcPct val="0"/>
              </a:spcAft>
              <a:defRPr>
                <a:solidFill>
                  <a:schemeClr val="tx1"/>
                </a:solidFill>
                <a:latin typeface="Arial" charset="0"/>
                <a:cs typeface="Arial" charset="0"/>
              </a:defRPr>
            </a:lvl7pPr>
            <a:lvl8pPr marL="3429000" indent="-228600" defTabSz="801688" fontAlgn="base">
              <a:spcBef>
                <a:spcPct val="0"/>
              </a:spcBef>
              <a:spcAft>
                <a:spcPct val="0"/>
              </a:spcAft>
              <a:defRPr>
                <a:solidFill>
                  <a:schemeClr val="tx1"/>
                </a:solidFill>
                <a:latin typeface="Arial" charset="0"/>
                <a:cs typeface="Arial" charset="0"/>
              </a:defRPr>
            </a:lvl8pPr>
            <a:lvl9pPr marL="3886200" indent="-228600" defTabSz="801688" fontAlgn="base">
              <a:spcBef>
                <a:spcPct val="0"/>
              </a:spcBef>
              <a:spcAft>
                <a:spcPct val="0"/>
              </a:spcAft>
              <a:defRPr>
                <a:solidFill>
                  <a:schemeClr val="tx1"/>
                </a:solidFill>
                <a:latin typeface="Arial" charset="0"/>
                <a:cs typeface="Arial" charset="0"/>
              </a:defRPr>
            </a:lvl9pPr>
          </a:lstStyle>
          <a:p>
            <a:pPr>
              <a:defRPr/>
            </a:pPr>
            <a:r>
              <a:rPr kumimoji="1" lang="en-US" altLang="fr-FR" sz="2400" b="1" dirty="0" smtClean="0">
                <a:solidFill>
                  <a:srgbClr val="1C1C1C"/>
                </a:solidFill>
                <a:effectLst>
                  <a:outerShdw blurRad="38100" dist="38100" dir="2700000" algn="tl">
                    <a:srgbClr val="C0C0C0"/>
                  </a:outerShdw>
                </a:effectLst>
              </a:rPr>
              <a:t>General strategy for NPs synthesis</a:t>
            </a:r>
            <a:endParaRPr kumimoji="1" lang="fr-FR" altLang="fr-FR" sz="2400" b="1" dirty="0" smtClean="0">
              <a:solidFill>
                <a:srgbClr val="1C1C1C"/>
              </a:solidFill>
              <a:effectLst>
                <a:outerShdw blurRad="38100" dist="38100" dir="2700000" algn="tl">
                  <a:srgbClr val="C0C0C0"/>
                </a:outerShdw>
              </a:effectLst>
            </a:endParaRPr>
          </a:p>
        </p:txBody>
      </p:sp>
      <p:sp>
        <p:nvSpPr>
          <p:cNvPr id="9232" name="Text Box 30"/>
          <p:cNvSpPr txBox="1">
            <a:spLocks noChangeArrowheads="1"/>
          </p:cNvSpPr>
          <p:nvPr/>
        </p:nvSpPr>
        <p:spPr bwMode="auto">
          <a:xfrm>
            <a:off x="3519488" y="6572250"/>
            <a:ext cx="218122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fr-FR" altLang="fr-FR" sz="1200" i="1">
                <a:solidFill>
                  <a:srgbClr val="1C1C1C"/>
                </a:solidFill>
              </a:rPr>
              <a:t>Ecole ETPMSE – 20/06/2016</a:t>
            </a:r>
          </a:p>
        </p:txBody>
      </p:sp>
      <p:sp>
        <p:nvSpPr>
          <p:cNvPr id="9233" name="Espace réservé du numéro de diapositive 1"/>
          <p:cNvSpPr>
            <a:spLocks noGrp="1"/>
          </p:cNvSpPr>
          <p:nvPr>
            <p:ph type="sldNum" sz="quarter" idx="12"/>
          </p:nvPr>
        </p:nvSpPr>
        <p:spPr>
          <a:noFill/>
        </p:spPr>
        <p:txBody>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fld id="{D2E66AA0-6958-4D7C-B991-141B24C9735A}" type="slidenum">
              <a:rPr lang="en-US" altLang="fr-FR" sz="1400" smtClean="0"/>
              <a:pPr eaLnBrk="1" hangingPunct="1">
                <a:spcBef>
                  <a:spcPct val="0"/>
                </a:spcBef>
                <a:buFontTx/>
                <a:buNone/>
              </a:pPr>
              <a:t>9</a:t>
            </a:fld>
            <a:endParaRPr lang="en-US" altLang="fr-FR" sz="1400" smtClean="0"/>
          </a:p>
        </p:txBody>
      </p:sp>
      <p:grpSp>
        <p:nvGrpSpPr>
          <p:cNvPr id="9234" name="Groupe 45"/>
          <p:cNvGrpSpPr>
            <a:grpSpLocks/>
          </p:cNvGrpSpPr>
          <p:nvPr/>
        </p:nvGrpSpPr>
        <p:grpSpPr bwMode="auto">
          <a:xfrm>
            <a:off x="7939088" y="-28575"/>
            <a:ext cx="1233487" cy="700088"/>
            <a:chOff x="7561263" y="-28575"/>
            <a:chExt cx="1611312" cy="914400"/>
          </a:xfrm>
        </p:grpSpPr>
        <p:pic>
          <p:nvPicPr>
            <p:cNvPr id="9235" name="Picture 21" descr="logo_lpcno_300_dpi_fondtranspar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67700" y="-28575"/>
              <a:ext cx="9048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6" name="Picture 37" descr="Afficher l'image d'origi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61263" y="93663"/>
              <a:ext cx="7858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669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670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670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670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67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67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67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709" grpId="0"/>
      <p:bldP spid="156710" grpId="0"/>
      <p:bldP spid="156711" grpId="0" animBg="1"/>
      <p:bldP spid="1567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6"/>
</p:tagLst>
</file>

<file path=ppt/tags/tag2.xml><?xml version="1.0" encoding="utf-8"?>
<p:tagLst xmlns:a="http://schemas.openxmlformats.org/drawingml/2006/main" xmlns:r="http://schemas.openxmlformats.org/officeDocument/2006/relationships" xmlns:p="http://schemas.openxmlformats.org/presentationml/2006/main">
  <p:tag name="TIMING" val="|16"/>
</p:tagLst>
</file>

<file path=ppt/tags/tag3.xml><?xml version="1.0" encoding="utf-8"?>
<p:tagLst xmlns:a="http://schemas.openxmlformats.org/drawingml/2006/main" xmlns:r="http://schemas.openxmlformats.org/officeDocument/2006/relationships" xmlns:p="http://schemas.openxmlformats.org/presentationml/2006/main">
  <p:tag name="TIMING" val="|20.7|2.9|1.7|3.6|12.7|16.6"/>
</p:tagLst>
</file>

<file path=ppt/tags/tag4.xml><?xml version="1.0" encoding="utf-8"?>
<p:tagLst xmlns:a="http://schemas.openxmlformats.org/drawingml/2006/main" xmlns:r="http://schemas.openxmlformats.org/officeDocument/2006/relationships" xmlns:p="http://schemas.openxmlformats.org/presentationml/2006/main">
  <p:tag name="TIMING" val="|19|16.6"/>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4172</TotalTime>
  <Words>3029</Words>
  <Application>Microsoft Office PowerPoint</Application>
  <PresentationFormat>Affichage à l'écran (4:3)</PresentationFormat>
  <Paragraphs>653</Paragraphs>
  <Slides>63</Slides>
  <Notes>15</Notes>
  <HiddenSlides>0</HiddenSlides>
  <MMClips>2</MMClips>
  <ScaleCrop>false</ScaleCrop>
  <HeadingPairs>
    <vt:vector size="6" baseType="variant">
      <vt:variant>
        <vt:lpstr>Thème</vt:lpstr>
      </vt:variant>
      <vt:variant>
        <vt:i4>1</vt:i4>
      </vt:variant>
      <vt:variant>
        <vt:lpstr>Serveurs OLE incorporés</vt:lpstr>
      </vt:variant>
      <vt:variant>
        <vt:i4>2</vt:i4>
      </vt:variant>
      <vt:variant>
        <vt:lpstr>Titres des diapositives</vt:lpstr>
      </vt:variant>
      <vt:variant>
        <vt:i4>63</vt:i4>
      </vt:variant>
    </vt:vector>
  </HeadingPairs>
  <TitlesOfParts>
    <vt:vector size="66" baseType="lpstr">
      <vt:lpstr>Default Design</vt:lpstr>
      <vt:lpstr>Equation</vt:lpstr>
      <vt:lpstr>Graph</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Brown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lise marie</dc:creator>
  <cp:lastModifiedBy>Lise-Marie Lacroix</cp:lastModifiedBy>
  <cp:revision>307</cp:revision>
  <dcterms:created xsi:type="dcterms:W3CDTF">2009-11-26T17:29:53Z</dcterms:created>
  <dcterms:modified xsi:type="dcterms:W3CDTF">2016-06-20T12:45:46Z</dcterms:modified>
</cp:coreProperties>
</file>